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85" r:id="rId3"/>
    <p:sldId id="305" r:id="rId4"/>
    <p:sldId id="263" r:id="rId5"/>
    <p:sldId id="288" r:id="rId6"/>
    <p:sldId id="294" r:id="rId7"/>
    <p:sldId id="302" r:id="rId8"/>
    <p:sldId id="277" r:id="rId9"/>
    <p:sldId id="303" r:id="rId10"/>
    <p:sldId id="304" r:id="rId11"/>
    <p:sldId id="289" r:id="rId12"/>
    <p:sldId id="291" r:id="rId13"/>
    <p:sldId id="281" r:id="rId14"/>
    <p:sldId id="282" r:id="rId15"/>
    <p:sldId id="280" r:id="rId16"/>
    <p:sldId id="293" r:id="rId17"/>
    <p:sldId id="265" r:id="rId18"/>
    <p:sldId id="306" r:id="rId19"/>
    <p:sldId id="296" r:id="rId20"/>
    <p:sldId id="257" r:id="rId21"/>
    <p:sldId id="297" r:id="rId22"/>
    <p:sldId id="278" r:id="rId23"/>
    <p:sldId id="258" r:id="rId24"/>
    <p:sldId id="290" r:id="rId25"/>
    <p:sldId id="295" r:id="rId26"/>
    <p:sldId id="300" r:id="rId27"/>
    <p:sldId id="283" r:id="rId28"/>
    <p:sldId id="298" r:id="rId29"/>
    <p:sldId id="268" r:id="rId30"/>
    <p:sldId id="260" r:id="rId31"/>
    <p:sldId id="307" r:id="rId32"/>
    <p:sldId id="292" r:id="rId33"/>
    <p:sldId id="276" r:id="rId34"/>
    <p:sldId id="261" r:id="rId35"/>
    <p:sldId id="264" r:id="rId36"/>
    <p:sldId id="312" r:id="rId37"/>
    <p:sldId id="315" r:id="rId38"/>
    <p:sldId id="314" r:id="rId39"/>
    <p:sldId id="316" r:id="rId40"/>
    <p:sldId id="311" r:id="rId41"/>
    <p:sldId id="313" r:id="rId42"/>
    <p:sldId id="308" r:id="rId43"/>
    <p:sldId id="310" r:id="rId44"/>
    <p:sldId id="309" r:id="rId45"/>
    <p:sldId id="266" r:id="rId46"/>
    <p:sldId id="318" r:id="rId47"/>
    <p:sldId id="3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97" d="100"/>
          <a:sy n="97"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B19F1-0413-144A-9657-F6BE25963FFD}"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F2EE3-D235-1245-9620-46BDE8EBFC87}" type="slidenum">
              <a:rPr lang="en-US" smtClean="0"/>
              <a:t>‹#›</a:t>
            </a:fld>
            <a:endParaRPr lang="en-US"/>
          </a:p>
        </p:txBody>
      </p:sp>
    </p:spTree>
    <p:extLst>
      <p:ext uri="{BB962C8B-B14F-4D97-AF65-F5344CB8AC3E}">
        <p14:creationId xmlns:p14="http://schemas.microsoft.com/office/powerpoint/2010/main" val="68200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a:t>
            </a:fld>
            <a:endParaRPr lang="en-US"/>
          </a:p>
        </p:txBody>
      </p:sp>
    </p:spTree>
    <p:extLst>
      <p:ext uri="{BB962C8B-B14F-4D97-AF65-F5344CB8AC3E}">
        <p14:creationId xmlns:p14="http://schemas.microsoft.com/office/powerpoint/2010/main" val="347981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14</a:t>
            </a:fld>
            <a:endParaRPr lang="en-US"/>
          </a:p>
        </p:txBody>
      </p:sp>
    </p:spTree>
    <p:extLst>
      <p:ext uri="{BB962C8B-B14F-4D97-AF65-F5344CB8AC3E}">
        <p14:creationId xmlns:p14="http://schemas.microsoft.com/office/powerpoint/2010/main" val="369243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19</a:t>
            </a:fld>
            <a:endParaRPr lang="en-US"/>
          </a:p>
        </p:txBody>
      </p:sp>
    </p:spTree>
    <p:extLst>
      <p:ext uri="{BB962C8B-B14F-4D97-AF65-F5344CB8AC3E}">
        <p14:creationId xmlns:p14="http://schemas.microsoft.com/office/powerpoint/2010/main" val="276376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21</a:t>
            </a:fld>
            <a:endParaRPr lang="en-US"/>
          </a:p>
        </p:txBody>
      </p:sp>
    </p:spTree>
    <p:extLst>
      <p:ext uri="{BB962C8B-B14F-4D97-AF65-F5344CB8AC3E}">
        <p14:creationId xmlns:p14="http://schemas.microsoft.com/office/powerpoint/2010/main" val="361999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26</a:t>
            </a:fld>
            <a:endParaRPr lang="en-US"/>
          </a:p>
        </p:txBody>
      </p:sp>
    </p:spTree>
    <p:extLst>
      <p:ext uri="{BB962C8B-B14F-4D97-AF65-F5344CB8AC3E}">
        <p14:creationId xmlns:p14="http://schemas.microsoft.com/office/powerpoint/2010/main" val="71311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28</a:t>
            </a:fld>
            <a:endParaRPr lang="en-US"/>
          </a:p>
        </p:txBody>
      </p:sp>
    </p:spTree>
    <p:extLst>
      <p:ext uri="{BB962C8B-B14F-4D97-AF65-F5344CB8AC3E}">
        <p14:creationId xmlns:p14="http://schemas.microsoft.com/office/powerpoint/2010/main" val="119951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29</a:t>
            </a:fld>
            <a:endParaRPr lang="en-US"/>
          </a:p>
        </p:txBody>
      </p:sp>
    </p:spTree>
    <p:extLst>
      <p:ext uri="{BB962C8B-B14F-4D97-AF65-F5344CB8AC3E}">
        <p14:creationId xmlns:p14="http://schemas.microsoft.com/office/powerpoint/2010/main" val="275163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30</a:t>
            </a:fld>
            <a:endParaRPr lang="en-US"/>
          </a:p>
        </p:txBody>
      </p:sp>
    </p:spTree>
    <p:extLst>
      <p:ext uri="{BB962C8B-B14F-4D97-AF65-F5344CB8AC3E}">
        <p14:creationId xmlns:p14="http://schemas.microsoft.com/office/powerpoint/2010/main" val="4150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33</a:t>
            </a:fld>
            <a:endParaRPr lang="en-US"/>
          </a:p>
        </p:txBody>
      </p:sp>
    </p:spTree>
    <p:extLst>
      <p:ext uri="{BB962C8B-B14F-4D97-AF65-F5344CB8AC3E}">
        <p14:creationId xmlns:p14="http://schemas.microsoft.com/office/powerpoint/2010/main" val="91287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36</a:t>
            </a:fld>
            <a:endParaRPr lang="en-US"/>
          </a:p>
        </p:txBody>
      </p:sp>
    </p:spTree>
    <p:extLst>
      <p:ext uri="{BB962C8B-B14F-4D97-AF65-F5344CB8AC3E}">
        <p14:creationId xmlns:p14="http://schemas.microsoft.com/office/powerpoint/2010/main" val="309117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37</a:t>
            </a:fld>
            <a:endParaRPr lang="en-US"/>
          </a:p>
        </p:txBody>
      </p:sp>
    </p:spTree>
    <p:extLst>
      <p:ext uri="{BB962C8B-B14F-4D97-AF65-F5344CB8AC3E}">
        <p14:creationId xmlns:p14="http://schemas.microsoft.com/office/powerpoint/2010/main" val="277214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a:t>
            </a:fld>
            <a:endParaRPr lang="en-US"/>
          </a:p>
        </p:txBody>
      </p:sp>
    </p:spTree>
    <p:extLst>
      <p:ext uri="{BB962C8B-B14F-4D97-AF65-F5344CB8AC3E}">
        <p14:creationId xmlns:p14="http://schemas.microsoft.com/office/powerpoint/2010/main" val="304817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38</a:t>
            </a:fld>
            <a:endParaRPr lang="en-US"/>
          </a:p>
        </p:txBody>
      </p:sp>
    </p:spTree>
    <p:extLst>
      <p:ext uri="{BB962C8B-B14F-4D97-AF65-F5344CB8AC3E}">
        <p14:creationId xmlns:p14="http://schemas.microsoft.com/office/powerpoint/2010/main" val="343416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39</a:t>
            </a:fld>
            <a:endParaRPr lang="en-US"/>
          </a:p>
        </p:txBody>
      </p:sp>
    </p:spTree>
    <p:extLst>
      <p:ext uri="{BB962C8B-B14F-4D97-AF65-F5344CB8AC3E}">
        <p14:creationId xmlns:p14="http://schemas.microsoft.com/office/powerpoint/2010/main" val="762066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40</a:t>
            </a:fld>
            <a:endParaRPr lang="en-US"/>
          </a:p>
        </p:txBody>
      </p:sp>
    </p:spTree>
    <p:extLst>
      <p:ext uri="{BB962C8B-B14F-4D97-AF65-F5344CB8AC3E}">
        <p14:creationId xmlns:p14="http://schemas.microsoft.com/office/powerpoint/2010/main" val="136742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41</a:t>
            </a:fld>
            <a:endParaRPr lang="en-US"/>
          </a:p>
        </p:txBody>
      </p:sp>
    </p:spTree>
    <p:extLst>
      <p:ext uri="{BB962C8B-B14F-4D97-AF65-F5344CB8AC3E}">
        <p14:creationId xmlns:p14="http://schemas.microsoft.com/office/powerpoint/2010/main" val="3303150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42</a:t>
            </a:fld>
            <a:endParaRPr lang="en-US"/>
          </a:p>
        </p:txBody>
      </p:sp>
    </p:spTree>
    <p:extLst>
      <p:ext uri="{BB962C8B-B14F-4D97-AF65-F5344CB8AC3E}">
        <p14:creationId xmlns:p14="http://schemas.microsoft.com/office/powerpoint/2010/main" val="259750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43</a:t>
            </a:fld>
            <a:endParaRPr lang="en-US"/>
          </a:p>
        </p:txBody>
      </p:sp>
    </p:spTree>
    <p:extLst>
      <p:ext uri="{BB962C8B-B14F-4D97-AF65-F5344CB8AC3E}">
        <p14:creationId xmlns:p14="http://schemas.microsoft.com/office/powerpoint/2010/main" val="82059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44</a:t>
            </a:fld>
            <a:endParaRPr lang="en-US"/>
          </a:p>
        </p:txBody>
      </p:sp>
    </p:spTree>
    <p:extLst>
      <p:ext uri="{BB962C8B-B14F-4D97-AF65-F5344CB8AC3E}">
        <p14:creationId xmlns:p14="http://schemas.microsoft.com/office/powerpoint/2010/main" val="93964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45</a:t>
            </a:fld>
            <a:endParaRPr lang="en-US"/>
          </a:p>
        </p:txBody>
      </p:sp>
    </p:spTree>
    <p:extLst>
      <p:ext uri="{BB962C8B-B14F-4D97-AF65-F5344CB8AC3E}">
        <p14:creationId xmlns:p14="http://schemas.microsoft.com/office/powerpoint/2010/main" val="297160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46</a:t>
            </a:fld>
            <a:endParaRPr lang="en-US"/>
          </a:p>
        </p:txBody>
      </p:sp>
    </p:spTree>
    <p:extLst>
      <p:ext uri="{BB962C8B-B14F-4D97-AF65-F5344CB8AC3E}">
        <p14:creationId xmlns:p14="http://schemas.microsoft.com/office/powerpoint/2010/main" val="386957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47</a:t>
            </a:fld>
            <a:endParaRPr lang="en-US"/>
          </a:p>
        </p:txBody>
      </p:sp>
    </p:spTree>
    <p:extLst>
      <p:ext uri="{BB962C8B-B14F-4D97-AF65-F5344CB8AC3E}">
        <p14:creationId xmlns:p14="http://schemas.microsoft.com/office/powerpoint/2010/main" val="68752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3</a:t>
            </a:fld>
            <a:endParaRPr lang="en-US"/>
          </a:p>
        </p:txBody>
      </p:sp>
    </p:spTree>
    <p:extLst>
      <p:ext uri="{BB962C8B-B14F-4D97-AF65-F5344CB8AC3E}">
        <p14:creationId xmlns:p14="http://schemas.microsoft.com/office/powerpoint/2010/main" val="187076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5</a:t>
            </a:fld>
            <a:endParaRPr lang="en-US"/>
          </a:p>
        </p:txBody>
      </p:sp>
    </p:spTree>
    <p:extLst>
      <p:ext uri="{BB962C8B-B14F-4D97-AF65-F5344CB8AC3E}">
        <p14:creationId xmlns:p14="http://schemas.microsoft.com/office/powerpoint/2010/main" val="152688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6</a:t>
            </a:fld>
            <a:endParaRPr lang="en-US"/>
          </a:p>
        </p:txBody>
      </p:sp>
    </p:spTree>
    <p:extLst>
      <p:ext uri="{BB962C8B-B14F-4D97-AF65-F5344CB8AC3E}">
        <p14:creationId xmlns:p14="http://schemas.microsoft.com/office/powerpoint/2010/main" val="376941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7</a:t>
            </a:fld>
            <a:endParaRPr lang="en-US"/>
          </a:p>
        </p:txBody>
      </p:sp>
    </p:spTree>
    <p:extLst>
      <p:ext uri="{BB962C8B-B14F-4D97-AF65-F5344CB8AC3E}">
        <p14:creationId xmlns:p14="http://schemas.microsoft.com/office/powerpoint/2010/main" val="83012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8</a:t>
            </a:fld>
            <a:endParaRPr lang="en-US"/>
          </a:p>
        </p:txBody>
      </p:sp>
    </p:spTree>
    <p:extLst>
      <p:ext uri="{BB962C8B-B14F-4D97-AF65-F5344CB8AC3E}">
        <p14:creationId xmlns:p14="http://schemas.microsoft.com/office/powerpoint/2010/main" val="79650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10</a:t>
            </a:fld>
            <a:endParaRPr lang="en-US"/>
          </a:p>
        </p:txBody>
      </p:sp>
    </p:spTree>
    <p:extLst>
      <p:ext uri="{BB962C8B-B14F-4D97-AF65-F5344CB8AC3E}">
        <p14:creationId xmlns:p14="http://schemas.microsoft.com/office/powerpoint/2010/main" val="412192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11</a:t>
            </a:fld>
            <a:endParaRPr lang="en-US"/>
          </a:p>
        </p:txBody>
      </p:sp>
    </p:spTree>
    <p:extLst>
      <p:ext uri="{BB962C8B-B14F-4D97-AF65-F5344CB8AC3E}">
        <p14:creationId xmlns:p14="http://schemas.microsoft.com/office/powerpoint/2010/main" val="116919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787D-0BC2-7B40-945A-41FDE2260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8DCD-592D-B646-BE77-8A1454A7D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E1F20-DC11-2A4D-99C0-351EABD923EC}"/>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A94D62A6-B028-7D4B-BBFD-47B2DF4A8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0CF-5921-C043-AFD9-5EBDC2C2A146}"/>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0433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F98-2492-D74E-AC02-2DF892E1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E78AA-F0E2-944A-8939-6343170E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FE9-C6E6-8B47-94A6-0AA013F76131}"/>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835CDC00-8D4B-B040-910E-ABDAA0064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BECC3-70AE-1C4D-B969-5B7EB923415B}"/>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04701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DA513-8C64-1F4D-BD3F-558F8C985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2E8F1-2AAD-C548-A24D-2FD36BE29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E6BE-F6FF-D648-961D-AFEC9AE637B8}"/>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C1B077C4-4C15-964E-9E14-AE30B466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3A00-4CFC-6F4D-ABEB-ED316566199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399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512A-DE77-FC45-9BC6-009357D39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746F-944E-8A47-859A-0EFB039A6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D41AC-BF7B-5846-AF6F-63CA3ED1E8CD}"/>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20167CC3-54EB-CC4F-BCFE-A4D7F61F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57F6-3EC3-3548-8112-8733B9696D28}"/>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665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762-43A1-E640-BAF6-0D808825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5D260-6BA4-B94D-8F90-D396D3C7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BF49-1CEE-EB4D-9CA1-0C84773D6C06}"/>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3A1B9A55-3BEA-3446-BECB-6AD15BBA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E7E4-C4E4-A149-8CF1-2504CEB2A7D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916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EE3-09B7-E742-9EE7-F448EA75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BCDC-9CA1-9D4E-8774-594B798C5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1222-8E8D-0A42-AFE1-DB8B3E6C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DEDBC-F77A-BC42-A7C5-F8260777F287}"/>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6" name="Footer Placeholder 5">
            <a:extLst>
              <a:ext uri="{FF2B5EF4-FFF2-40B4-BE49-F238E27FC236}">
                <a16:creationId xmlns:a16="http://schemas.microsoft.com/office/drawing/2014/main" id="{A36238CA-D5E7-084B-883D-5CC03219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DDE1E-0AF5-084D-B9EC-F38F88F34177}"/>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42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378-7010-7B46-8245-543D300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451D-6AD4-F44E-979F-282889727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55FA-F5B2-554B-8F73-457CD4DB2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F202-50EF-1B48-BBAD-EA8069CDB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A22F-F5F8-574B-9573-459F1FFE0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4220D-68BB-2342-9642-EBC88C92C170}"/>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8" name="Footer Placeholder 7">
            <a:extLst>
              <a:ext uri="{FF2B5EF4-FFF2-40B4-BE49-F238E27FC236}">
                <a16:creationId xmlns:a16="http://schemas.microsoft.com/office/drawing/2014/main" id="{CFA526CB-B460-6346-82F4-4ACBDC2D1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EB88-BCA1-5840-BF3A-66768AF3015F}"/>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0570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2F3-A792-1F4D-B4A4-376FDC68E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07A07-4E6B-5341-B3B1-C91138A56DC4}"/>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4" name="Footer Placeholder 3">
            <a:extLst>
              <a:ext uri="{FF2B5EF4-FFF2-40B4-BE49-F238E27FC236}">
                <a16:creationId xmlns:a16="http://schemas.microsoft.com/office/drawing/2014/main" id="{DB074C4B-3895-8C42-8BC9-862A8976B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BD066-8704-994F-9742-2E2EB5916A6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0507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6DDE1-1941-4440-AEC3-6F0DC44A1B90}"/>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3" name="Footer Placeholder 2">
            <a:extLst>
              <a:ext uri="{FF2B5EF4-FFF2-40B4-BE49-F238E27FC236}">
                <a16:creationId xmlns:a16="http://schemas.microsoft.com/office/drawing/2014/main" id="{D4039E7A-4EE6-7A45-A8D1-52D447749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0857-6BA3-F24E-B8C3-21FB4AFABEB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8982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6C67-6E2A-8840-B6BA-79A97064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1C9F-807A-8945-8F50-FB9F1850A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14134-546F-7E48-B342-35FADEBB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80B4-D6C9-2C47-8203-303FE438D293}"/>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6" name="Footer Placeholder 5">
            <a:extLst>
              <a:ext uri="{FF2B5EF4-FFF2-40B4-BE49-F238E27FC236}">
                <a16:creationId xmlns:a16="http://schemas.microsoft.com/office/drawing/2014/main" id="{C5BC6B38-6C10-8848-A224-D6A76F581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89A-4F4B-1E4E-8839-D3E13D6154D4}"/>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24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6FC-259A-7A46-A385-AA489F64C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4923D-BAB1-D544-9DD2-322BA7DB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A136D-4106-2E46-8B5B-72107057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97A7C-F1F6-6D4E-B9BD-29A20EEACA51}"/>
              </a:ext>
            </a:extLst>
          </p:cNvPr>
          <p:cNvSpPr>
            <a:spLocks noGrp="1"/>
          </p:cNvSpPr>
          <p:nvPr>
            <p:ph type="dt" sz="half" idx="10"/>
          </p:nvPr>
        </p:nvSpPr>
        <p:spPr/>
        <p:txBody>
          <a:bodyPr/>
          <a:lstStyle/>
          <a:p>
            <a:fld id="{3E4500FA-F294-BE47-A84B-B031F0EC31D1}" type="datetimeFigureOut">
              <a:rPr lang="en-US" smtClean="0"/>
              <a:t>3/14/2024</a:t>
            </a:fld>
            <a:endParaRPr lang="en-US"/>
          </a:p>
        </p:txBody>
      </p:sp>
      <p:sp>
        <p:nvSpPr>
          <p:cNvPr id="6" name="Footer Placeholder 5">
            <a:extLst>
              <a:ext uri="{FF2B5EF4-FFF2-40B4-BE49-F238E27FC236}">
                <a16:creationId xmlns:a16="http://schemas.microsoft.com/office/drawing/2014/main" id="{5F5D2291-6F5E-8544-8287-1CE7C02D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4B99-BEF3-F749-921D-9B14B4CE0AF3}"/>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1981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7884-8718-7D41-B6D5-0C20204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194-4444-6544-A0D7-DF6CEA850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0987-D34B-DF45-8F7A-5996178F6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500FA-F294-BE47-A84B-B031F0EC31D1}" type="datetimeFigureOut">
              <a:rPr lang="en-US" smtClean="0"/>
              <a:t>3/14/2024</a:t>
            </a:fld>
            <a:endParaRPr lang="en-US"/>
          </a:p>
        </p:txBody>
      </p:sp>
      <p:sp>
        <p:nvSpPr>
          <p:cNvPr id="5" name="Footer Placeholder 4">
            <a:extLst>
              <a:ext uri="{FF2B5EF4-FFF2-40B4-BE49-F238E27FC236}">
                <a16:creationId xmlns:a16="http://schemas.microsoft.com/office/drawing/2014/main" id="{B81F84B3-FDAE-924C-8DEA-C2941C44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325E4-0116-EF40-8D28-08ED99BBE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E321-7572-3B4F-B6B5-12FDB5CDFAD2}" type="slidenum">
              <a:rPr lang="en-US" smtClean="0"/>
              <a:t>‹#›</a:t>
            </a:fld>
            <a:endParaRPr lang="en-US"/>
          </a:p>
        </p:txBody>
      </p:sp>
    </p:spTree>
    <p:extLst>
      <p:ext uri="{BB962C8B-B14F-4D97-AF65-F5344CB8AC3E}">
        <p14:creationId xmlns:p14="http://schemas.microsoft.com/office/powerpoint/2010/main" val="23668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gwwritings.org/en/book/1965.43207#432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people&#10;&#10;Description automatically generated">
            <a:extLst>
              <a:ext uri="{FF2B5EF4-FFF2-40B4-BE49-F238E27FC236}">
                <a16:creationId xmlns:a16="http://schemas.microsoft.com/office/drawing/2014/main" id="{6EECD2BB-63A8-FE40-A517-2361D0F77304}"/>
              </a:ext>
            </a:extLst>
          </p:cNvPr>
          <p:cNvPicPr>
            <a:picLocks noChangeAspect="1"/>
          </p:cNvPicPr>
          <p:nvPr/>
        </p:nvPicPr>
        <p:blipFill rotWithShape="1">
          <a:blip r:embed="rId3"/>
          <a:srcRect t="9091" r="35364"/>
          <a:stretch/>
        </p:blipFill>
        <p:spPr>
          <a:xfrm>
            <a:off x="3780695" y="10"/>
            <a:ext cx="8411302" cy="6857990"/>
          </a:xfrm>
          <a:prstGeom prst="rect">
            <a:avLst/>
          </a:prstGeom>
        </p:spPr>
      </p:pic>
      <p:sp>
        <p:nvSpPr>
          <p:cNvPr id="34" name="Rectangle 3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C59D50-4409-2E43-BBF9-E3AB5B42F41B}"/>
              </a:ext>
            </a:extLst>
          </p:cNvPr>
          <p:cNvSpPr>
            <a:spLocks noGrp="1"/>
          </p:cNvSpPr>
          <p:nvPr>
            <p:ph type="ctrTitle"/>
          </p:nvPr>
        </p:nvSpPr>
        <p:spPr>
          <a:xfrm>
            <a:off x="83127" y="1122363"/>
            <a:ext cx="3977640" cy="3204134"/>
          </a:xfrm>
        </p:spPr>
        <p:txBody>
          <a:bodyPr anchor="b">
            <a:normAutofit fontScale="90000"/>
          </a:bodyPr>
          <a:lstStyle/>
          <a:p>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br>
              <a:rPr lang="en-US" sz="3700" b="1" dirty="0"/>
            </a:br>
            <a:r>
              <a:rPr lang="en-US" sz="4900" b="1" i="1" dirty="0">
                <a:effectLst/>
                <a:latin typeface="Calibri" panose="020F0502020204030204" pitchFamily="34" charset="0"/>
                <a:ea typeface="Calibri" panose="020F0502020204030204" pitchFamily="34" charset="0"/>
                <a:cs typeface="Times New Roman" panose="02020603050405020304" pitchFamily="18" charset="0"/>
              </a:rPr>
              <a:t>Avoiding Pitfalls of Leadership</a:t>
            </a:r>
            <a:br>
              <a:rPr lang="en-US" sz="3700" b="1" dirty="0"/>
            </a:br>
            <a:br>
              <a:rPr lang="en-US" sz="3700" b="1" dirty="0"/>
            </a:br>
            <a:endParaRPr lang="en-US" sz="3700" b="1" dirty="0"/>
          </a:p>
        </p:txBody>
      </p:sp>
      <p:sp>
        <p:nvSpPr>
          <p:cNvPr id="3" name="Subtitle 2">
            <a:extLst>
              <a:ext uri="{FF2B5EF4-FFF2-40B4-BE49-F238E27FC236}">
                <a16:creationId xmlns:a16="http://schemas.microsoft.com/office/drawing/2014/main" id="{8003B715-C04A-3243-B9EB-B698D1231E2D}"/>
              </a:ext>
            </a:extLst>
          </p:cNvPr>
          <p:cNvSpPr>
            <a:spLocks noGrp="1"/>
          </p:cNvSpPr>
          <p:nvPr>
            <p:ph type="subTitle" idx="1"/>
          </p:nvPr>
        </p:nvSpPr>
        <p:spPr>
          <a:xfrm>
            <a:off x="477980" y="4872922"/>
            <a:ext cx="4023359" cy="1208141"/>
          </a:xfrm>
        </p:spPr>
        <p:txBody>
          <a:bodyPr>
            <a:normAutofit/>
          </a:bodyPr>
          <a:lstStyle/>
          <a:p>
            <a:pPr algn="l"/>
            <a:r>
              <a:rPr lang="en-US" sz="2000" dirty="0"/>
              <a:t>By</a:t>
            </a:r>
            <a:endParaRPr lang="en-US" sz="2000"/>
          </a:p>
          <a:p>
            <a:pPr algn="l"/>
            <a:r>
              <a:rPr lang="en-US" sz="2000" dirty="0"/>
              <a:t>Artur Stele</a:t>
            </a:r>
            <a:endParaRPr lang="en-US" sz="2000"/>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7808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alphaModFix/>
          </a:blip>
          <a:srcRect t="9271" r="-1" b="5110"/>
          <a:stretch/>
        </p:blipFill>
        <p:spPr>
          <a:xfrm>
            <a:off x="4547937" y="-5"/>
            <a:ext cx="7644062" cy="3681406"/>
          </a:xfrm>
          <a:prstGeom prst="rect">
            <a:avLst/>
          </a:prstGeom>
        </p:spPr>
      </p:pic>
      <p:pic>
        <p:nvPicPr>
          <p:cNvPr id="2" name="Content Placeholder 4" descr="A picture containing text, person, people&#10;&#10;Description automatically generated">
            <a:extLst>
              <a:ext uri="{FF2B5EF4-FFF2-40B4-BE49-F238E27FC236}">
                <a16:creationId xmlns:a16="http://schemas.microsoft.com/office/drawing/2014/main" id="{0BAB4E06-31DF-FF7D-3105-1E0D6657F4AE}"/>
              </a:ext>
            </a:extLst>
          </p:cNvPr>
          <p:cNvPicPr>
            <a:picLocks noChangeAspect="1"/>
          </p:cNvPicPr>
          <p:nvPr/>
        </p:nvPicPr>
        <p:blipFill rotWithShape="1">
          <a:blip r:embed="rId3"/>
          <a:srcRect t="15142" r="-1" b="10980"/>
          <a:stretch/>
        </p:blipFill>
        <p:spPr>
          <a:xfrm>
            <a:off x="4547938" y="3681409"/>
            <a:ext cx="7644062" cy="3176595"/>
          </a:xfrm>
          <a:prstGeom prst="rect">
            <a:avLst/>
          </a:prstGeom>
        </p:spPr>
      </p:pic>
      <p:sp>
        <p:nvSpPr>
          <p:cNvPr id="47" name="Rectangle 4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838200" y="1115219"/>
            <a:ext cx="5395912" cy="2387600"/>
          </a:xfrm>
        </p:spPr>
        <p:txBody>
          <a:bodyPr vert="horz" lIns="91440" tIns="45720" rIns="91440" bIns="45720" rtlCol="0" anchor="b">
            <a:normAutofit/>
          </a:bodyPr>
          <a:lstStyle/>
          <a:p>
            <a:br>
              <a:rPr lang="en-US" sz="5000" b="1" kern="1200" dirty="0">
                <a:solidFill>
                  <a:schemeClr val="bg1"/>
                </a:solidFill>
                <a:latin typeface="+mj-lt"/>
                <a:ea typeface="+mj-ea"/>
                <a:cs typeface="+mj-cs"/>
              </a:rPr>
            </a:br>
            <a:br>
              <a:rPr lang="en-US" sz="5000" b="1" kern="1200" dirty="0">
                <a:solidFill>
                  <a:schemeClr val="bg1"/>
                </a:solidFill>
                <a:latin typeface="+mj-lt"/>
                <a:ea typeface="+mj-ea"/>
                <a:cs typeface="+mj-cs"/>
              </a:rPr>
            </a:br>
            <a:endParaRPr lang="en-US" sz="5000" b="1" kern="1200" dirty="0">
              <a:solidFill>
                <a:schemeClr val="bg1"/>
              </a:solidFill>
              <a:latin typeface="+mj-lt"/>
              <a:ea typeface="+mj-ea"/>
              <a:cs typeface="+mj-cs"/>
            </a:endParaRPr>
          </a:p>
        </p:txBody>
      </p:sp>
      <p:cxnSp>
        <p:nvCxnSpPr>
          <p:cNvPr id="49" name="Straight Connector 4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85DC17-E8D7-02B2-0F09-62518D5A3DB0}"/>
              </a:ext>
            </a:extLst>
          </p:cNvPr>
          <p:cNvSpPr txBox="1"/>
          <p:nvPr/>
        </p:nvSpPr>
        <p:spPr>
          <a:xfrm>
            <a:off x="442914" y="1579427"/>
            <a:ext cx="5874759" cy="4031873"/>
          </a:xfrm>
          <a:prstGeom prst="rect">
            <a:avLst/>
          </a:prstGeom>
          <a:noFill/>
        </p:spPr>
        <p:txBody>
          <a:bodyPr wrap="square" rtlCol="0">
            <a:spAutoFit/>
          </a:bodyPr>
          <a:lstStyle/>
          <a:p>
            <a:r>
              <a:rPr lang="en-US" sz="3200" b="0" i="0" dirty="0">
                <a:solidFill>
                  <a:schemeClr val="bg1"/>
                </a:solidFill>
                <a:effectLst/>
                <a:latin typeface="Times New Roman" panose="02020603050405020304" pitchFamily="18" charset="0"/>
              </a:rPr>
              <a:t>“So gradual was Solomon's apostasy that before he was aware of it; he had wandered far from God. Almost imperceptibly he began to trust less and less in divine guidance and blessing, and to put confidence in his own strength.” </a:t>
            </a:r>
            <a:r>
              <a:rPr lang="en-US" sz="2000" b="0" i="0" dirty="0">
                <a:solidFill>
                  <a:schemeClr val="bg1"/>
                </a:solidFill>
                <a:effectLst/>
                <a:latin typeface="Times New Roman" panose="02020603050405020304" pitchFamily="18" charset="0"/>
              </a:rPr>
              <a:t>p.55 </a:t>
            </a:r>
            <a:endParaRPr lang="en-US" sz="2000" dirty="0">
              <a:solidFill>
                <a:schemeClr val="bg1"/>
              </a:solidFill>
            </a:endParaRPr>
          </a:p>
        </p:txBody>
      </p:sp>
    </p:spTree>
    <p:extLst>
      <p:ext uri="{BB962C8B-B14F-4D97-AF65-F5344CB8AC3E}">
        <p14:creationId xmlns:p14="http://schemas.microsoft.com/office/powerpoint/2010/main" val="76182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0"/>
            <a:ext cx="8668512" cy="6857990"/>
          </a:xfrm>
          <a:prstGeom prst="rect">
            <a:avLst/>
          </a:prstGeom>
        </p:spPr>
      </p:pic>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0" y="1593711"/>
            <a:ext cx="3523489" cy="2427304"/>
          </a:xfrm>
        </p:spPr>
        <p:txBody>
          <a:bodyPr vert="horz" lIns="91440" tIns="45720" rIns="91440" bIns="45720" rtlCol="0" anchor="b">
            <a:normAutofit/>
          </a:bodyPr>
          <a:lstStyle/>
          <a:p>
            <a:br>
              <a:rPr lang="en-US" sz="2300" b="1" dirty="0"/>
            </a:br>
            <a:br>
              <a:rPr lang="en-US" sz="2300" b="1" dirty="0"/>
            </a:br>
            <a:endParaRPr lang="en-US" sz="2700" b="1" dirty="0"/>
          </a:p>
        </p:txBody>
      </p:sp>
      <p:sp>
        <p:nvSpPr>
          <p:cNvPr id="2" name="TextBox 1">
            <a:extLst>
              <a:ext uri="{FF2B5EF4-FFF2-40B4-BE49-F238E27FC236}">
                <a16:creationId xmlns:a16="http://schemas.microsoft.com/office/drawing/2014/main" id="{98692466-19C9-6CF6-A1C4-BC71F4C3E671}"/>
              </a:ext>
            </a:extLst>
          </p:cNvPr>
          <p:cNvSpPr txBox="1"/>
          <p:nvPr/>
        </p:nvSpPr>
        <p:spPr>
          <a:xfrm>
            <a:off x="546265" y="1249887"/>
            <a:ext cx="2208810" cy="4308872"/>
          </a:xfrm>
          <a:prstGeom prst="rect">
            <a:avLst/>
          </a:prstGeom>
          <a:noFill/>
        </p:spPr>
        <p:txBody>
          <a:bodyPr wrap="square" rtlCol="0">
            <a:spAutoFit/>
          </a:bodyPr>
          <a:lstStyle/>
          <a:p>
            <a:r>
              <a:rPr lang="en-US" sz="3200" b="0" i="0" dirty="0">
                <a:solidFill>
                  <a:srgbClr val="000000"/>
                </a:solidFill>
                <a:effectLst/>
                <a:latin typeface="Times New Roman" panose="02020603050405020304" pitchFamily="18" charset="0"/>
              </a:rPr>
              <a:t>“In seeking to glorify himself before the world, he sold his honor and integrity.” </a:t>
            </a:r>
            <a:r>
              <a:rPr lang="en-US" b="0" i="0" dirty="0">
                <a:solidFill>
                  <a:srgbClr val="000000"/>
                </a:solidFill>
                <a:effectLst/>
                <a:latin typeface="Times New Roman" panose="02020603050405020304" pitchFamily="18" charset="0"/>
              </a:rPr>
              <a:t>p.55</a:t>
            </a:r>
            <a:endParaRPr lang="en-US" dirty="0"/>
          </a:p>
        </p:txBody>
      </p:sp>
    </p:spTree>
    <p:extLst>
      <p:ext uri="{BB962C8B-B14F-4D97-AF65-F5344CB8AC3E}">
        <p14:creationId xmlns:p14="http://schemas.microsoft.com/office/powerpoint/2010/main" val="264464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42693" y="332519"/>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660534BE-7901-EEBC-6B71-F6E7CF72351C}"/>
              </a:ext>
            </a:extLst>
          </p:cNvPr>
          <p:cNvSpPr txBox="1"/>
          <p:nvPr/>
        </p:nvSpPr>
        <p:spPr>
          <a:xfrm>
            <a:off x="1" y="486888"/>
            <a:ext cx="3895106" cy="6001643"/>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rPr>
              <a:t>“As he cast off his allegiance to God, he lost the mastery of himself. His moral efficiency was gone. His fine sensibilities became blunted, his conscience seared. He who in his early reign had displayed so much wisdom and sympathy in restoring a helpless babe to its unfortunate mother </a:t>
            </a:r>
            <a:r>
              <a:rPr lang="en-US" sz="1600" b="0" i="0" dirty="0">
                <a:solidFill>
                  <a:srgbClr val="000000"/>
                </a:solidFill>
                <a:effectLst/>
                <a:latin typeface="Times New Roman" panose="02020603050405020304" pitchFamily="18" charset="0"/>
              </a:rPr>
              <a:t>(see 1 Kings 3:16-28)</a:t>
            </a:r>
            <a:r>
              <a:rPr lang="en-US" sz="2400" b="0" i="0" dirty="0">
                <a:solidFill>
                  <a:srgbClr val="000000"/>
                </a:solidFill>
                <a:effectLst/>
                <a:latin typeface="Times New Roman" panose="02020603050405020304" pitchFamily="18" charset="0"/>
              </a:rPr>
              <a:t>, fell so low as to consent to the erection of an idol to whom living children were offered as sacrifices.”  </a:t>
            </a:r>
            <a:r>
              <a:rPr lang="en-US" b="0" i="0" dirty="0">
                <a:solidFill>
                  <a:srgbClr val="000000"/>
                </a:solidFill>
                <a:effectLst/>
                <a:latin typeface="Times New Roman" panose="02020603050405020304" pitchFamily="18" charset="0"/>
              </a:rPr>
              <a:t>P.57</a:t>
            </a:r>
            <a:endParaRPr lang="en-US" dirty="0"/>
          </a:p>
        </p:txBody>
      </p:sp>
    </p:spTree>
    <p:extLst>
      <p:ext uri="{BB962C8B-B14F-4D97-AF65-F5344CB8AC3E}">
        <p14:creationId xmlns:p14="http://schemas.microsoft.com/office/powerpoint/2010/main" val="114379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extBox 1">
            <a:extLst>
              <a:ext uri="{FF2B5EF4-FFF2-40B4-BE49-F238E27FC236}">
                <a16:creationId xmlns:a16="http://schemas.microsoft.com/office/drawing/2014/main" id="{007E80EA-5706-1CCE-6170-C92310EDAE51}"/>
              </a:ext>
            </a:extLst>
          </p:cNvPr>
          <p:cNvSpPr txBox="1"/>
          <p:nvPr/>
        </p:nvSpPr>
        <p:spPr>
          <a:xfrm>
            <a:off x="273132" y="641267"/>
            <a:ext cx="3301341" cy="5386090"/>
          </a:xfrm>
          <a:prstGeom prst="rect">
            <a:avLst/>
          </a:prstGeom>
          <a:noFill/>
        </p:spPr>
        <p:txBody>
          <a:bodyPr wrap="square" rtlCol="0">
            <a:spAutoFit/>
          </a:bodyPr>
          <a:lstStyle/>
          <a:p>
            <a:pPr algn="l"/>
            <a:r>
              <a:rPr lang="en-US" sz="4400" b="0" i="0" dirty="0">
                <a:solidFill>
                  <a:srgbClr val="000000"/>
                </a:solidFill>
                <a:effectLst/>
                <a:latin typeface="Times New Roman" panose="02020603050405020304" pitchFamily="18" charset="0"/>
              </a:rPr>
              <a:t>“God can do little for men who lose their sense of dependence upon Him.”</a:t>
            </a:r>
          </a:p>
          <a:p>
            <a:pPr algn="l"/>
            <a:r>
              <a:rPr lang="en-US" sz="4400" b="0" i="0" dirty="0">
                <a:solidFill>
                  <a:srgbClr val="000000"/>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p.58</a:t>
            </a:r>
          </a:p>
          <a:p>
            <a:br>
              <a:rPr lang="en-US" dirty="0"/>
            </a:br>
            <a:endParaRPr lang="en-US" dirty="0"/>
          </a:p>
        </p:txBody>
      </p:sp>
    </p:spTree>
    <p:extLst>
      <p:ext uri="{BB962C8B-B14F-4D97-AF65-F5344CB8AC3E}">
        <p14:creationId xmlns:p14="http://schemas.microsoft.com/office/powerpoint/2010/main" val="19805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313" r="18100"/>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AB462CFD-925E-D432-7BE1-AAE384095AC4}"/>
              </a:ext>
            </a:extLst>
          </p:cNvPr>
          <p:cNvSpPr txBox="1"/>
          <p:nvPr/>
        </p:nvSpPr>
        <p:spPr>
          <a:xfrm>
            <a:off x="7873341" y="771896"/>
            <a:ext cx="4318354" cy="5462649"/>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3200" b="0" i="0" dirty="0">
                <a:effectLst/>
              </a:rPr>
              <a:t>“In the valley of humiliation, where men depend on God to teach them and to guide their every step, there is comparative safety. But the men who stand, as it were, on a lofty pinnacle, and who, because of their position, are supposed to possess great wisdom—these are in gravest peril. Unless such men make God their dependence, they will surely fall.” </a:t>
            </a:r>
            <a:r>
              <a:rPr lang="en-US" sz="1700" b="0" i="0" dirty="0">
                <a:effectLst/>
              </a:rPr>
              <a:t>p.60</a:t>
            </a:r>
            <a:endParaRPr lang="en-US" sz="1700" dirty="0"/>
          </a:p>
        </p:txBody>
      </p:sp>
    </p:spTree>
    <p:extLst>
      <p:ext uri="{BB962C8B-B14F-4D97-AF65-F5344CB8AC3E}">
        <p14:creationId xmlns:p14="http://schemas.microsoft.com/office/powerpoint/2010/main" val="307958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42693" y="1"/>
            <a:ext cx="8949307" cy="685800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225632" y="1460664"/>
            <a:ext cx="3431968" cy="1569660"/>
          </a:xfrm>
          <a:prstGeom prst="rect">
            <a:avLst/>
          </a:prstGeom>
          <a:noFill/>
        </p:spPr>
        <p:txBody>
          <a:bodyPr wrap="square" rtlCol="0">
            <a:spAutoFit/>
          </a:bodyPr>
          <a:lstStyle/>
          <a:p>
            <a:pPr algn="ctr">
              <a:spcAft>
                <a:spcPts val="600"/>
              </a:spcAft>
            </a:pPr>
            <a:r>
              <a:rPr lang="en-US" sz="4800" b="1" dirty="0">
                <a:solidFill>
                  <a:srgbClr val="C00000"/>
                </a:solidFill>
              </a:rPr>
              <a:t>The Pitfall of Pride</a:t>
            </a:r>
          </a:p>
        </p:txBody>
      </p:sp>
      <p:sp>
        <p:nvSpPr>
          <p:cNvPr id="2" name="TextBox 1">
            <a:extLst>
              <a:ext uri="{FF2B5EF4-FFF2-40B4-BE49-F238E27FC236}">
                <a16:creationId xmlns:a16="http://schemas.microsoft.com/office/drawing/2014/main" id="{2B0EF946-72CC-BA7C-5EB7-3C852F8CD1AB}"/>
              </a:ext>
            </a:extLst>
          </p:cNvPr>
          <p:cNvSpPr txBox="1"/>
          <p:nvPr/>
        </p:nvSpPr>
        <p:spPr>
          <a:xfrm>
            <a:off x="118754" y="3182587"/>
            <a:ext cx="4263242" cy="954107"/>
          </a:xfrm>
          <a:prstGeom prst="rect">
            <a:avLst/>
          </a:prstGeom>
          <a:noFill/>
        </p:spPr>
        <p:txBody>
          <a:bodyPr wrap="square" rtlCol="0">
            <a:spAutoFit/>
          </a:bodyPr>
          <a:lstStyle/>
          <a:p>
            <a:pPr algn="ctr"/>
            <a:r>
              <a:rPr lang="en-US" sz="2800" dirty="0"/>
              <a:t>Don’t think of itself to be the King of Israel</a:t>
            </a:r>
          </a:p>
        </p:txBody>
      </p:sp>
      <p:sp>
        <p:nvSpPr>
          <p:cNvPr id="4" name="TextBox 3">
            <a:extLst>
              <a:ext uri="{FF2B5EF4-FFF2-40B4-BE49-F238E27FC236}">
                <a16:creationId xmlns:a16="http://schemas.microsoft.com/office/drawing/2014/main" id="{7D43F673-2414-1764-501E-A75B24DD90A9}"/>
              </a:ext>
            </a:extLst>
          </p:cNvPr>
          <p:cNvSpPr txBox="1"/>
          <p:nvPr/>
        </p:nvSpPr>
        <p:spPr>
          <a:xfrm>
            <a:off x="-225631" y="4288957"/>
            <a:ext cx="4892633" cy="954107"/>
          </a:xfrm>
          <a:prstGeom prst="rect">
            <a:avLst/>
          </a:prstGeom>
          <a:noFill/>
        </p:spPr>
        <p:txBody>
          <a:bodyPr wrap="square" rtlCol="0">
            <a:spAutoFit/>
          </a:bodyPr>
          <a:lstStyle/>
          <a:p>
            <a:pPr algn="ctr"/>
            <a:r>
              <a:rPr lang="en-US" sz="2800" dirty="0"/>
              <a:t>Don’t think of itself to be the modern Messiah</a:t>
            </a:r>
          </a:p>
        </p:txBody>
      </p:sp>
    </p:spTree>
    <p:extLst>
      <p:ext uri="{BB962C8B-B14F-4D97-AF65-F5344CB8AC3E}">
        <p14:creationId xmlns:p14="http://schemas.microsoft.com/office/powerpoint/2010/main" val="161644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308758" y="463138"/>
            <a:ext cx="3289465" cy="6417141"/>
          </a:xfrm>
          <a:prstGeom prst="rect">
            <a:avLst/>
          </a:prstGeom>
          <a:noFill/>
        </p:spPr>
        <p:txBody>
          <a:bodyPr wrap="square" rtlCol="0">
            <a:spAutoFit/>
          </a:bodyPr>
          <a:lstStyle/>
          <a:p>
            <a:pPr>
              <a:spcAft>
                <a:spcPts val="600"/>
              </a:spcAft>
            </a:pPr>
            <a:r>
              <a:rPr lang="en-US" sz="5400" b="1" dirty="0">
                <a:solidFill>
                  <a:srgbClr val="C00000"/>
                </a:solidFill>
              </a:rPr>
              <a:t>Jesus didn't say “Pick up your mirror and follow me”</a:t>
            </a:r>
          </a:p>
          <a:p>
            <a:pPr>
              <a:spcAft>
                <a:spcPts val="600"/>
              </a:spcAft>
            </a:pPr>
            <a:r>
              <a:rPr lang="en-US" sz="2800" b="0" i="0" dirty="0">
                <a:solidFill>
                  <a:srgbClr val="222222"/>
                </a:solidFill>
                <a:effectLst/>
                <a:latin typeface="Verdana" panose="020B0604030504040204" pitchFamily="34" charset="0"/>
              </a:rPr>
              <a:t>Dr. </a:t>
            </a:r>
            <a:r>
              <a:rPr lang="en-US" sz="2800" b="0" i="0" dirty="0" err="1">
                <a:solidFill>
                  <a:srgbClr val="222222"/>
                </a:solidFill>
                <a:effectLst/>
                <a:latin typeface="Verdana" panose="020B0604030504040204" pitchFamily="34" charset="0"/>
              </a:rPr>
              <a:t>Hershael</a:t>
            </a:r>
            <a:r>
              <a:rPr lang="en-US" sz="2800" b="0" i="0" dirty="0">
                <a:solidFill>
                  <a:srgbClr val="222222"/>
                </a:solidFill>
                <a:effectLst/>
                <a:latin typeface="Verdana" panose="020B0604030504040204" pitchFamily="34" charset="0"/>
              </a:rPr>
              <a:t> York</a:t>
            </a:r>
            <a:endParaRPr lang="en-US" sz="2800" b="1" dirty="0">
              <a:solidFill>
                <a:srgbClr val="C00000"/>
              </a:solidFill>
            </a:endParaRPr>
          </a:p>
        </p:txBody>
      </p:sp>
    </p:spTree>
    <p:extLst>
      <p:ext uri="{BB962C8B-B14F-4D97-AF65-F5344CB8AC3E}">
        <p14:creationId xmlns:p14="http://schemas.microsoft.com/office/powerpoint/2010/main" val="352720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27">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1"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10649" r="-1" b="6272"/>
          <a:stretch/>
        </p:blipFill>
        <p:spPr>
          <a:xfrm>
            <a:off x="5822" y="211959"/>
            <a:ext cx="12186830" cy="2494675"/>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251351" y="2902952"/>
            <a:ext cx="11934824" cy="3942315"/>
          </a:xfrm>
        </p:spPr>
        <p:txBody>
          <a:bodyPr vert="horz" lIns="91440" tIns="45720" rIns="91440" bIns="45720" rtlCol="0" anchor="ctr">
            <a:normAutofit/>
          </a:bodyPr>
          <a:lstStyle/>
          <a:p>
            <a:pPr algn="ctr"/>
            <a:r>
              <a:rPr lang="en-US" sz="4400" dirty="0">
                <a:solidFill>
                  <a:schemeClr val="bg1"/>
                </a:solidFill>
              </a:rPr>
              <a:t>“</a:t>
            </a:r>
            <a:r>
              <a:rPr lang="en-US" sz="4400" b="1" dirty="0">
                <a:solidFill>
                  <a:schemeClr val="bg1"/>
                </a:solidFill>
              </a:rPr>
              <a:t>Pride refuses to be taught. Humility refuses not to be</a:t>
            </a:r>
            <a:r>
              <a:rPr lang="en-US" sz="4400" dirty="0">
                <a:solidFill>
                  <a:schemeClr val="bg1"/>
                </a:solidFill>
              </a:rPr>
              <a:t>”</a:t>
            </a:r>
            <a:br>
              <a:rPr lang="en-US" sz="4400" dirty="0">
                <a:solidFill>
                  <a:schemeClr val="bg1"/>
                </a:solidFill>
              </a:rPr>
            </a:br>
            <a:r>
              <a:rPr lang="en-US" sz="1400" dirty="0">
                <a:solidFill>
                  <a:schemeClr val="bg1"/>
                </a:solidFill>
              </a:rPr>
              <a:t>Brian Houston</a:t>
            </a:r>
            <a:endParaRPr lang="en-US" sz="1400" b="1" dirty="0">
              <a:solidFill>
                <a:schemeClr val="bg1"/>
              </a:solidFill>
            </a:endParaRPr>
          </a:p>
        </p:txBody>
      </p:sp>
      <p:pic>
        <p:nvPicPr>
          <p:cNvPr id="3" name="Content Placeholder 4" descr="A picture containing text, person, people&#10;&#10;Description automatically generated">
            <a:extLst>
              <a:ext uri="{FF2B5EF4-FFF2-40B4-BE49-F238E27FC236}">
                <a16:creationId xmlns:a16="http://schemas.microsoft.com/office/drawing/2014/main" id="{47E13EB8-9E22-B81F-E1E9-06BA325783E4}"/>
              </a:ext>
            </a:extLst>
          </p:cNvPr>
          <p:cNvPicPr>
            <a:picLocks noChangeAspect="1"/>
          </p:cNvPicPr>
          <p:nvPr/>
        </p:nvPicPr>
        <p:blipFill rotWithShape="1">
          <a:blip r:embed="rId2"/>
          <a:srcRect t="10649" r="-1" b="6272"/>
          <a:stretch/>
        </p:blipFill>
        <p:spPr>
          <a:xfrm>
            <a:off x="5823" y="12732"/>
            <a:ext cx="12186830" cy="4473543"/>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Tree>
    <p:extLst>
      <p:ext uri="{BB962C8B-B14F-4D97-AF65-F5344CB8AC3E}">
        <p14:creationId xmlns:p14="http://schemas.microsoft.com/office/powerpoint/2010/main" val="420587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21985" b="12894"/>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66928" y="4203278"/>
            <a:ext cx="8557193" cy="536063"/>
          </a:xfrm>
        </p:spPr>
        <p:txBody>
          <a:bodyPr vert="horz" lIns="91440" tIns="45720" rIns="91440" bIns="45720" rtlCol="0" anchor="ctr">
            <a:noAutofit/>
          </a:bodyPr>
          <a:lstStyle/>
          <a:p>
            <a:r>
              <a:rPr lang="en-US" sz="4000" b="1" i="1" dirty="0">
                <a:solidFill>
                  <a:schemeClr val="bg1"/>
                </a:solidFill>
              </a:rPr>
              <a:t>The pitfall of ignoring advice</a:t>
            </a:r>
          </a:p>
        </p:txBody>
      </p:sp>
      <p:sp>
        <p:nvSpPr>
          <p:cNvPr id="3" name="TextBox 2">
            <a:extLst>
              <a:ext uri="{FF2B5EF4-FFF2-40B4-BE49-F238E27FC236}">
                <a16:creationId xmlns:a16="http://schemas.microsoft.com/office/drawing/2014/main" id="{98AA0D33-F04D-122E-B646-33AB27BB309B}"/>
              </a:ext>
            </a:extLst>
          </p:cNvPr>
          <p:cNvSpPr txBox="1"/>
          <p:nvPr/>
        </p:nvSpPr>
        <p:spPr>
          <a:xfrm>
            <a:off x="0" y="4999512"/>
            <a:ext cx="12191980" cy="1858478"/>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dirty="0"/>
              <a:t>*</a:t>
            </a:r>
            <a:r>
              <a:rPr lang="en-US" sz="4400" dirty="0"/>
              <a:t>Assuming you know all, what needs to be known</a:t>
            </a:r>
          </a:p>
          <a:p>
            <a:pPr>
              <a:lnSpc>
                <a:spcPct val="90000"/>
              </a:lnSpc>
              <a:spcAft>
                <a:spcPts val="600"/>
              </a:spcAft>
            </a:pPr>
            <a:endParaRPr lang="en-US" sz="4400" dirty="0"/>
          </a:p>
          <a:p>
            <a:pPr>
              <a:lnSpc>
                <a:spcPct val="90000"/>
              </a:lnSpc>
              <a:spcAft>
                <a:spcPts val="600"/>
              </a:spcAft>
            </a:pPr>
            <a:r>
              <a:rPr lang="en-US" sz="4400" dirty="0"/>
              <a:t>*Rushing to conclusions to quickly</a:t>
            </a:r>
          </a:p>
          <a:p>
            <a:pPr>
              <a:lnSpc>
                <a:spcPct val="90000"/>
              </a:lnSpc>
              <a:spcAft>
                <a:spcPts val="600"/>
              </a:spcAft>
            </a:pPr>
            <a:endParaRPr lang="en-US" sz="1700" dirty="0"/>
          </a:p>
        </p:txBody>
      </p:sp>
    </p:spTree>
    <p:extLst>
      <p:ext uri="{BB962C8B-B14F-4D97-AF65-F5344CB8AC3E}">
        <p14:creationId xmlns:p14="http://schemas.microsoft.com/office/powerpoint/2010/main" val="293399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l="313" r="18100"/>
          <a:stretch/>
        </p:blipFill>
        <p:spPr>
          <a:xfrm>
            <a:off x="20" y="10"/>
            <a:ext cx="9947062" cy="6857990"/>
          </a:xfrm>
          <a:prstGeom prst="rect">
            <a:avLst/>
          </a:prstGeom>
        </p:spPr>
      </p:pic>
      <p:sp>
        <p:nvSpPr>
          <p:cNvPr id="14" name="Freeform: Shape 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Freeform: Shape 1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8" name="Freeform: Shape 1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7635834" y="0"/>
            <a:ext cx="4044632" cy="1252848"/>
          </a:xfrm>
        </p:spPr>
        <p:txBody>
          <a:bodyPr vert="horz" lIns="91440" tIns="45720" rIns="91440" bIns="45720" rtlCol="0" anchor="b">
            <a:normAutofit fontScale="90000"/>
          </a:bodyPr>
          <a:lstStyle/>
          <a:p>
            <a:pPr algn="ctr"/>
            <a:r>
              <a:rPr lang="en-US" b="1" dirty="0"/>
              <a:t>Partnership with Others</a:t>
            </a:r>
          </a:p>
        </p:txBody>
      </p:sp>
      <p:sp>
        <p:nvSpPr>
          <p:cNvPr id="9" name="Content Placeholder 8">
            <a:extLst>
              <a:ext uri="{FF2B5EF4-FFF2-40B4-BE49-F238E27FC236}">
                <a16:creationId xmlns:a16="http://schemas.microsoft.com/office/drawing/2014/main" id="{612E391F-CAE0-EC5B-F724-0E3AA1D81FC5}"/>
              </a:ext>
            </a:extLst>
          </p:cNvPr>
          <p:cNvSpPr>
            <a:spLocks noGrp="1"/>
          </p:cNvSpPr>
          <p:nvPr>
            <p:ph idx="1"/>
          </p:nvPr>
        </p:nvSpPr>
        <p:spPr>
          <a:xfrm>
            <a:off x="8419605" y="1496291"/>
            <a:ext cx="3260862" cy="5605153"/>
          </a:xfrm>
        </p:spPr>
        <p:txBody>
          <a:bodyPr>
            <a:normAutofit/>
          </a:bodyPr>
          <a:lstStyle/>
          <a:p>
            <a:r>
              <a:rPr lang="en-US" sz="1400" dirty="0"/>
              <a:t>”</a:t>
            </a:r>
            <a:r>
              <a:rPr lang="en-US" sz="2400" b="1" dirty="0"/>
              <a:t>Wisdom seeks counsel</a:t>
            </a:r>
            <a:r>
              <a:rPr lang="en-US" sz="1400" dirty="0"/>
              <a:t>” Andy Stanley</a:t>
            </a:r>
          </a:p>
          <a:p>
            <a:r>
              <a:rPr lang="en-US" sz="2400" dirty="0"/>
              <a:t>“The way of the fool seems right to him, but a wise man listens to advice” </a:t>
            </a:r>
            <a:r>
              <a:rPr lang="en-US" sz="1400" dirty="0"/>
              <a:t>Proverbs 12:15</a:t>
            </a:r>
          </a:p>
          <a:p>
            <a:r>
              <a:rPr lang="en-US" sz="2400" dirty="0"/>
              <a:t>“Listen to advice and accept instruction, and in the end you will be wise”</a:t>
            </a:r>
            <a:r>
              <a:rPr lang="en-US" sz="1400" dirty="0"/>
              <a:t> Proverbs 19:20</a:t>
            </a:r>
          </a:p>
          <a:p>
            <a:r>
              <a:rPr lang="en-US" sz="2400" dirty="0"/>
              <a:t>“Plans fail for lack of counsel, but with many advisers they succeed” </a:t>
            </a:r>
            <a:r>
              <a:rPr lang="en-US" sz="1400" dirty="0"/>
              <a:t>Proverbs 15:22</a:t>
            </a:r>
          </a:p>
          <a:p>
            <a:endParaRPr lang="en-US" sz="2000" dirty="0"/>
          </a:p>
        </p:txBody>
      </p:sp>
    </p:spTree>
    <p:extLst>
      <p:ext uri="{BB962C8B-B14F-4D97-AF65-F5344CB8AC3E}">
        <p14:creationId xmlns:p14="http://schemas.microsoft.com/office/powerpoint/2010/main" val="9235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20F30D-6966-E147-963E-18438C3F2FC4}"/>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2700" b="1" u="sng" dirty="0">
              <a:latin typeface="+mj-lt"/>
              <a:ea typeface="+mj-ea"/>
              <a:cs typeface="+mj-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12679" r="1" b="8520"/>
          <a:stretch/>
        </p:blipFill>
        <p:spPr>
          <a:xfrm>
            <a:off x="640080" y="640080"/>
            <a:ext cx="10911840" cy="4836795"/>
          </a:xfrm>
          <a:prstGeom prst="rect">
            <a:avLst/>
          </a:prstGeom>
          <a:ln w="19050">
            <a:solidFill>
              <a:schemeClr val="tx1"/>
            </a:solidFill>
            <a:miter lim="800000"/>
          </a:ln>
        </p:spPr>
      </p:pic>
      <p:sp>
        <p:nvSpPr>
          <p:cNvPr id="2" name="TextBox 1">
            <a:extLst>
              <a:ext uri="{FF2B5EF4-FFF2-40B4-BE49-F238E27FC236}">
                <a16:creationId xmlns:a16="http://schemas.microsoft.com/office/drawing/2014/main" id="{B21D8DBE-AD21-42F1-248F-8BE2D22B586A}"/>
              </a:ext>
            </a:extLst>
          </p:cNvPr>
          <p:cNvSpPr txBox="1"/>
          <p:nvPr/>
        </p:nvSpPr>
        <p:spPr>
          <a:xfrm>
            <a:off x="213756" y="5937662"/>
            <a:ext cx="12193813" cy="646331"/>
          </a:xfrm>
          <a:prstGeom prst="rect">
            <a:avLst/>
          </a:prstGeom>
          <a:noFill/>
        </p:spPr>
        <p:txBody>
          <a:bodyPr wrap="square" rtlCol="0">
            <a:spAutoFit/>
          </a:bodyPr>
          <a:lstStyle/>
          <a:p>
            <a:r>
              <a:rPr lang="en-US" sz="3600" dirty="0"/>
              <a:t>“</a:t>
            </a:r>
            <a:r>
              <a:rPr lang="en-US" sz="3600" b="1" dirty="0"/>
              <a:t>There is no elevator to success. You have to take the stairs</a:t>
            </a:r>
            <a:r>
              <a:rPr lang="en-US" sz="3600" dirty="0"/>
              <a:t>”</a:t>
            </a:r>
          </a:p>
        </p:txBody>
      </p:sp>
    </p:spTree>
    <p:extLst>
      <p:ext uri="{BB962C8B-B14F-4D97-AF65-F5344CB8AC3E}">
        <p14:creationId xmlns:p14="http://schemas.microsoft.com/office/powerpoint/2010/main" val="11524069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0" y="10"/>
            <a:ext cx="12191979" cy="6857989"/>
          </a:xfrm>
          <a:prstGeom prst="rect">
            <a:avLst/>
          </a:prstGeom>
        </p:spPr>
      </p:pic>
      <p:sp useBgFill="1">
        <p:nvSpPr>
          <p:cNvPr id="10" name="Freeform: Shape 9">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03B0D71-6F1B-D440-A7C9-46EBBBE54DA6}"/>
              </a:ext>
            </a:extLst>
          </p:cNvPr>
          <p:cNvSpPr txBox="1"/>
          <p:nvPr/>
        </p:nvSpPr>
        <p:spPr>
          <a:xfrm>
            <a:off x="827087" y="1643063"/>
            <a:ext cx="5260975" cy="4278094"/>
          </a:xfrm>
          <a:prstGeom prst="rect">
            <a:avLst/>
          </a:prstGeom>
          <a:noFill/>
        </p:spPr>
        <p:txBody>
          <a:bodyPr wrap="square" rtlCol="0">
            <a:spAutoFit/>
          </a:bodyPr>
          <a:lstStyle/>
          <a:p>
            <a:pPr>
              <a:spcAft>
                <a:spcPts val="600"/>
              </a:spcAft>
            </a:pPr>
            <a:r>
              <a:rPr lang="en-US" sz="3600" b="1" u="sng" dirty="0">
                <a:solidFill>
                  <a:schemeClr val="bg1"/>
                </a:solidFill>
              </a:rPr>
              <a:t>Not listening to others</a:t>
            </a:r>
          </a:p>
          <a:p>
            <a:pPr>
              <a:spcAft>
                <a:spcPts val="600"/>
              </a:spcAft>
            </a:pPr>
            <a:r>
              <a:rPr lang="en-US" sz="3600" b="1" u="sng" dirty="0">
                <a:solidFill>
                  <a:schemeClr val="bg1"/>
                </a:solidFill>
              </a:rPr>
              <a:t>Rushing to decisions without seeking counsel  </a:t>
            </a:r>
          </a:p>
          <a:p>
            <a:pPr>
              <a:spcAft>
                <a:spcPts val="600"/>
              </a:spcAft>
            </a:pPr>
            <a:r>
              <a:rPr lang="en-US" sz="3600" dirty="0">
                <a:solidFill>
                  <a:schemeClr val="bg1"/>
                </a:solidFill>
                <a:latin typeface="Helvetica" pitchFamily="2" charset="0"/>
              </a:rPr>
              <a:t>“</a:t>
            </a:r>
            <a:r>
              <a:rPr lang="en-US" sz="3600" b="0" i="0" dirty="0">
                <a:solidFill>
                  <a:schemeClr val="bg1"/>
                </a:solidFill>
                <a:effectLst/>
                <a:latin typeface="Helvetica" pitchFamily="2" charset="0"/>
              </a:rPr>
              <a:t>In humility value others above yourselves” (</a:t>
            </a:r>
            <a:r>
              <a:rPr lang="en-US" sz="2400" b="0" i="0" dirty="0">
                <a:solidFill>
                  <a:schemeClr val="bg1"/>
                </a:solidFill>
                <a:effectLst/>
                <a:latin typeface="Helvetica" pitchFamily="2" charset="0"/>
              </a:rPr>
              <a:t>Philippians 2:3 NIV</a:t>
            </a:r>
            <a:r>
              <a:rPr lang="en-US" sz="3600" b="0" i="0" dirty="0">
                <a:solidFill>
                  <a:schemeClr val="bg1"/>
                </a:solidFill>
                <a:effectLst/>
                <a:latin typeface="Helvetica" pitchFamily="2" charset="0"/>
              </a:rPr>
              <a:t>) </a:t>
            </a:r>
            <a:r>
              <a:rPr lang="en-US" sz="3600" b="1" u="sng" dirty="0">
                <a:solidFill>
                  <a:schemeClr val="bg1"/>
                </a:solidFill>
              </a:rPr>
              <a:t> </a:t>
            </a:r>
            <a:endParaRPr lang="en-US" sz="3600" b="1" dirty="0">
              <a:solidFill>
                <a:schemeClr val="bg1"/>
              </a:solidFill>
            </a:endParaRPr>
          </a:p>
          <a:p>
            <a:pPr>
              <a:spcAft>
                <a:spcPts val="600"/>
              </a:spcAft>
            </a:pPr>
            <a:endParaRPr lang="en-US" dirty="0">
              <a:solidFill>
                <a:schemeClr val="bg1"/>
              </a:solidFill>
            </a:endParaRPr>
          </a:p>
          <a:p>
            <a:pPr>
              <a:spcAft>
                <a:spcPts val="600"/>
              </a:spcAft>
            </a:pPr>
            <a:r>
              <a:rPr lang="en-US" b="0" i="0" dirty="0">
                <a:solidFill>
                  <a:schemeClr val="bg1"/>
                </a:solidFill>
                <a:effectLst/>
                <a:latin typeface="Helvetica" pitchFamily="2" charset="0"/>
              </a:rPr>
              <a:t> </a:t>
            </a:r>
            <a:endParaRPr lang="en-US" dirty="0">
              <a:solidFill>
                <a:schemeClr val="bg1"/>
              </a:solidFill>
            </a:endParaRPr>
          </a:p>
        </p:txBody>
      </p:sp>
    </p:spTree>
    <p:extLst>
      <p:ext uri="{BB962C8B-B14F-4D97-AF65-F5344CB8AC3E}">
        <p14:creationId xmlns:p14="http://schemas.microsoft.com/office/powerpoint/2010/main" val="102553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4193" r="39557"/>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 name="TextBox 1">
            <a:extLst>
              <a:ext uri="{FF2B5EF4-FFF2-40B4-BE49-F238E27FC236}">
                <a16:creationId xmlns:a16="http://schemas.microsoft.com/office/drawing/2014/main" id="{C6EB57FB-0303-D69A-F72A-0649FC98A652}"/>
              </a:ext>
            </a:extLst>
          </p:cNvPr>
          <p:cNvSpPr txBox="1"/>
          <p:nvPr/>
        </p:nvSpPr>
        <p:spPr>
          <a:xfrm>
            <a:off x="6234868" y="1820369"/>
            <a:ext cx="5217173"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400" b="1" i="1" dirty="0">
                <a:solidFill>
                  <a:schemeClr val="bg1"/>
                </a:solidFill>
              </a:rPr>
              <a:t>The biggest mistake a chair can make, is to express his/her views before the committee members expressed theirs</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8485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559FEA4-42E8-8144-809A-9EEACBD2A264}"/>
              </a:ext>
            </a:extLst>
          </p:cNvPr>
          <p:cNvSpPr txBox="1"/>
          <p:nvPr/>
        </p:nvSpPr>
        <p:spPr>
          <a:xfrm>
            <a:off x="326897" y="1172973"/>
            <a:ext cx="4034088" cy="6140142"/>
          </a:xfrm>
          <a:prstGeom prst="rect">
            <a:avLst/>
          </a:prstGeom>
          <a:noFill/>
        </p:spPr>
        <p:txBody>
          <a:bodyPr wrap="square" rtlCol="0">
            <a:spAutoFit/>
          </a:bodyPr>
          <a:lstStyle/>
          <a:p>
            <a:pPr>
              <a:spcAft>
                <a:spcPts val="600"/>
              </a:spcAft>
            </a:pPr>
            <a:endParaRPr lang="en-US" sz="3600" b="1" i="1" dirty="0">
              <a:solidFill>
                <a:srgbClr val="C00000"/>
              </a:solidFill>
            </a:endParaRPr>
          </a:p>
          <a:p>
            <a:pPr algn="l"/>
            <a:r>
              <a:rPr lang="en-US" sz="4400" b="0" i="1" dirty="0">
                <a:solidFill>
                  <a:srgbClr val="000000"/>
                </a:solidFill>
                <a:effectLst/>
                <a:latin typeface="Lato" panose="020F0502020204030203" pitchFamily="34" charset="0"/>
              </a:rPr>
              <a:t>“Plans fail for lack of counsel, but with many advisers they succeed.”</a:t>
            </a:r>
          </a:p>
          <a:p>
            <a:pPr algn="l"/>
            <a:r>
              <a:rPr lang="en-US" sz="4400" b="0" i="1" dirty="0">
                <a:solidFill>
                  <a:srgbClr val="000000"/>
                </a:solidFill>
                <a:effectLst/>
                <a:latin typeface="Lato" panose="020F0502020204030203" pitchFamily="34" charset="0"/>
              </a:rPr>
              <a:t> </a:t>
            </a:r>
            <a:r>
              <a:rPr lang="en-US" sz="2400" b="0" i="1" dirty="0">
                <a:solidFill>
                  <a:srgbClr val="000000"/>
                </a:solidFill>
                <a:effectLst/>
                <a:latin typeface="Lato" panose="020F0502020204030203" pitchFamily="34" charset="0"/>
              </a:rPr>
              <a:t>Proverbs 15:22</a:t>
            </a:r>
            <a:endParaRPr lang="en-US" sz="2400" b="0" i="0" dirty="0">
              <a:solidFill>
                <a:srgbClr val="000000"/>
              </a:solidFill>
              <a:effectLst/>
              <a:latin typeface="Lato" panose="020F0502020204030203" pitchFamily="34" charset="0"/>
            </a:endParaRPr>
          </a:p>
          <a:p>
            <a:br>
              <a:rPr lang="en-US" sz="4400" dirty="0"/>
            </a:br>
            <a:r>
              <a:rPr lang="en-US" sz="4400" b="1" dirty="0">
                <a:solidFill>
                  <a:srgbClr val="C00000"/>
                </a:solidFill>
              </a:rPr>
              <a:t> </a:t>
            </a:r>
          </a:p>
        </p:txBody>
      </p:sp>
    </p:spTree>
    <p:extLst>
      <p:ext uri="{BB962C8B-B14F-4D97-AF65-F5344CB8AC3E}">
        <p14:creationId xmlns:p14="http://schemas.microsoft.com/office/powerpoint/2010/main" val="90852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0" y="332519"/>
            <a:ext cx="12191980" cy="6857990"/>
          </a:xfrm>
          <a:prstGeom prst="rect">
            <a:avLst/>
          </a:prstGeom>
        </p:spPr>
      </p:pic>
      <p:sp>
        <p:nvSpPr>
          <p:cNvPr id="30"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2103121" y="4727173"/>
            <a:ext cx="7985759" cy="868823"/>
          </a:xfrm>
        </p:spPr>
        <p:txBody>
          <a:bodyPr vert="horz" lIns="91440" tIns="45720" rIns="91440" bIns="45720" rtlCol="0" anchor="ctr">
            <a:normAutofit fontScale="90000"/>
          </a:bodyPr>
          <a:lstStyle/>
          <a:p>
            <a:pPr algn="ctr"/>
            <a:r>
              <a:rPr lang="en-US" sz="4000" b="1" dirty="0"/>
              <a:t>Pitfall of Mental Negligence and Laziness</a:t>
            </a:r>
          </a:p>
        </p:txBody>
      </p:sp>
      <p:sp>
        <p:nvSpPr>
          <p:cNvPr id="32"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964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1" y="332519"/>
            <a:ext cx="12191979" cy="6857989"/>
          </a:xfrm>
          <a:prstGeom prst="rect">
            <a:avLst/>
          </a:prstGeom>
        </p:spPr>
      </p:pic>
      <p:sp useBgFill="1">
        <p:nvSpPr>
          <p:cNvPr id="10" name="Freeform: Shape 9">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559FEA4-42E8-8144-809A-9EEACBD2A264}"/>
              </a:ext>
            </a:extLst>
          </p:cNvPr>
          <p:cNvSpPr txBox="1"/>
          <p:nvPr/>
        </p:nvSpPr>
        <p:spPr>
          <a:xfrm>
            <a:off x="1128156" y="2185060"/>
            <a:ext cx="4550331" cy="3515096"/>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4800" b="1" dirty="0">
                <a:solidFill>
                  <a:schemeClr val="bg1">
                    <a:alpha val="80000"/>
                  </a:schemeClr>
                </a:solidFill>
              </a:rPr>
              <a:t>DO NOT</a:t>
            </a:r>
          </a:p>
          <a:p>
            <a:pPr algn="ctr">
              <a:lnSpc>
                <a:spcPct val="90000"/>
              </a:lnSpc>
              <a:spcAft>
                <a:spcPts val="600"/>
              </a:spcAft>
            </a:pPr>
            <a:r>
              <a:rPr lang="en-US" sz="4800" b="1" dirty="0">
                <a:solidFill>
                  <a:schemeClr val="bg1">
                    <a:alpha val="80000"/>
                  </a:schemeClr>
                </a:solidFill>
              </a:rPr>
              <a:t>Stop Learning</a:t>
            </a:r>
          </a:p>
          <a:p>
            <a:pPr>
              <a:lnSpc>
                <a:spcPct val="90000"/>
              </a:lnSpc>
              <a:spcAft>
                <a:spcPts val="600"/>
              </a:spcAft>
            </a:pPr>
            <a:r>
              <a:rPr lang="en-US" sz="2200" b="0" i="0" dirty="0">
                <a:solidFill>
                  <a:schemeClr val="bg1">
                    <a:alpha val="80000"/>
                  </a:schemeClr>
                </a:solidFill>
                <a:effectLst/>
              </a:rPr>
              <a:t>"</a:t>
            </a:r>
            <a:r>
              <a:rPr lang="en-US" sz="5100" b="0" i="0" dirty="0">
                <a:solidFill>
                  <a:schemeClr val="bg1">
                    <a:alpha val="80000"/>
                  </a:schemeClr>
                </a:solidFill>
                <a:effectLst/>
              </a:rPr>
              <a:t>Let the wise </a:t>
            </a:r>
          </a:p>
          <a:p>
            <a:pPr>
              <a:lnSpc>
                <a:spcPct val="90000"/>
              </a:lnSpc>
              <a:spcAft>
                <a:spcPts val="600"/>
              </a:spcAft>
            </a:pPr>
            <a:r>
              <a:rPr lang="en-US" sz="5100" b="0" i="0" dirty="0">
                <a:solidFill>
                  <a:schemeClr val="bg1">
                    <a:alpha val="80000"/>
                  </a:schemeClr>
                </a:solidFill>
                <a:effectLst/>
              </a:rPr>
              <a:t>listen and add to</a:t>
            </a:r>
          </a:p>
          <a:p>
            <a:pPr>
              <a:lnSpc>
                <a:spcPct val="90000"/>
              </a:lnSpc>
              <a:spcAft>
                <a:spcPts val="600"/>
              </a:spcAft>
            </a:pPr>
            <a:r>
              <a:rPr lang="en-US" sz="5100" b="0" i="0" dirty="0">
                <a:solidFill>
                  <a:schemeClr val="bg1">
                    <a:alpha val="80000"/>
                  </a:schemeClr>
                </a:solidFill>
                <a:effectLst/>
              </a:rPr>
              <a:t>their learning</a:t>
            </a:r>
            <a:r>
              <a:rPr lang="en-US" sz="2200" b="0" i="0" dirty="0">
                <a:solidFill>
                  <a:schemeClr val="bg1">
                    <a:alpha val="80000"/>
                  </a:schemeClr>
                </a:solidFill>
                <a:effectLst/>
              </a:rPr>
              <a:t>.”</a:t>
            </a:r>
          </a:p>
          <a:p>
            <a:pPr indent="-228600">
              <a:lnSpc>
                <a:spcPct val="90000"/>
              </a:lnSpc>
              <a:spcAft>
                <a:spcPts val="600"/>
              </a:spcAft>
              <a:buFont typeface="Arial" panose="020B0604020202020204" pitchFamily="34" charset="0"/>
              <a:buChar char="•"/>
            </a:pPr>
            <a:r>
              <a:rPr lang="en-US" sz="2200" b="0" i="0" dirty="0">
                <a:solidFill>
                  <a:schemeClr val="bg1">
                    <a:alpha val="80000"/>
                  </a:schemeClr>
                </a:solidFill>
                <a:effectLst/>
              </a:rPr>
              <a:t>Proverbs 1:5</a:t>
            </a:r>
            <a:endParaRPr lang="en-US" sz="2200" b="1" dirty="0">
              <a:solidFill>
                <a:schemeClr val="bg1">
                  <a:alpha val="80000"/>
                </a:schemeClr>
              </a:solidFill>
            </a:endParaRPr>
          </a:p>
        </p:txBody>
      </p:sp>
      <p:sp>
        <p:nvSpPr>
          <p:cNvPr id="12" name="Freeform: Shape 1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265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128588" y="1650670"/>
            <a:ext cx="3469635" cy="4770537"/>
          </a:xfrm>
          <a:prstGeom prst="rect">
            <a:avLst/>
          </a:prstGeom>
          <a:noFill/>
        </p:spPr>
        <p:txBody>
          <a:bodyPr wrap="square" rtlCol="0">
            <a:spAutoFit/>
          </a:bodyPr>
          <a:lstStyle/>
          <a:p>
            <a:pPr>
              <a:spcAft>
                <a:spcPts val="600"/>
              </a:spcAft>
            </a:pPr>
            <a:r>
              <a:rPr lang="en-US" sz="4400" b="1" i="1" dirty="0">
                <a:solidFill>
                  <a:srgbClr val="444444"/>
                </a:solidFill>
                <a:effectLst/>
                <a:latin typeface="inherit"/>
              </a:rPr>
              <a:t>“If you stop learning, you stop leading.”</a:t>
            </a:r>
          </a:p>
          <a:p>
            <a:pPr>
              <a:spcAft>
                <a:spcPts val="600"/>
              </a:spcAft>
            </a:pPr>
            <a:endParaRPr lang="en-US" sz="4400" b="1" i="1" dirty="0">
              <a:solidFill>
                <a:srgbClr val="444444"/>
              </a:solidFill>
              <a:latin typeface="inherit"/>
            </a:endParaRPr>
          </a:p>
          <a:p>
            <a:pPr>
              <a:spcAft>
                <a:spcPts val="600"/>
              </a:spcAft>
            </a:pPr>
            <a:r>
              <a:rPr lang="en-US" sz="2400" b="1" dirty="0">
                <a:solidFill>
                  <a:srgbClr val="B54130"/>
                </a:solidFill>
                <a:effectLst/>
                <a:latin typeface="Droid Sans"/>
              </a:rPr>
              <a:t>Ken Blanchard and Mark Miller</a:t>
            </a:r>
          </a:p>
          <a:p>
            <a:pPr>
              <a:spcAft>
                <a:spcPts val="600"/>
              </a:spcAft>
            </a:pPr>
            <a:endParaRPr lang="en-US" sz="2400" b="1" i="1" dirty="0">
              <a:solidFill>
                <a:srgbClr val="444444"/>
              </a:solidFill>
              <a:effectLst/>
              <a:latin typeface="inherit"/>
            </a:endParaRPr>
          </a:p>
          <a:p>
            <a:pPr>
              <a:spcAft>
                <a:spcPts val="600"/>
              </a:spcAft>
            </a:pPr>
            <a:endParaRPr lang="en-US" sz="3600" b="1" dirty="0"/>
          </a:p>
        </p:txBody>
      </p:sp>
    </p:spTree>
    <p:extLst>
      <p:ext uri="{BB962C8B-B14F-4D97-AF65-F5344CB8AC3E}">
        <p14:creationId xmlns:p14="http://schemas.microsoft.com/office/powerpoint/2010/main" val="3236393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
            <a:ext cx="8668512" cy="6858000"/>
          </a:xfrm>
          <a:prstGeom prst="rect">
            <a:avLst/>
          </a:pr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81029" y="1122362"/>
            <a:ext cx="5879132" cy="3188917"/>
          </a:xfrm>
        </p:spPr>
        <p:txBody>
          <a:bodyPr vert="horz" lIns="91440" tIns="45720" rIns="91440" bIns="45720" rtlCol="0" anchor="b">
            <a:normAutofit/>
          </a:bodyPr>
          <a:lstStyle/>
          <a:p>
            <a:r>
              <a:rPr lang="en-US" sz="4800" b="1" i="1" dirty="0"/>
              <a:t> </a:t>
            </a:r>
            <a:br>
              <a:rPr lang="en-US" sz="4800" b="1" dirty="0"/>
            </a:br>
            <a:endParaRPr lang="en-US" sz="6000" b="1" dirty="0"/>
          </a:p>
        </p:txBody>
      </p:sp>
      <p:sp>
        <p:nvSpPr>
          <p:cNvPr id="4" name="TextBox 3">
            <a:extLst>
              <a:ext uri="{FF2B5EF4-FFF2-40B4-BE49-F238E27FC236}">
                <a16:creationId xmlns:a16="http://schemas.microsoft.com/office/drawing/2014/main" id="{DC02B337-AEDC-6397-F193-210DDEF42657}"/>
              </a:ext>
            </a:extLst>
          </p:cNvPr>
          <p:cNvSpPr txBox="1"/>
          <p:nvPr/>
        </p:nvSpPr>
        <p:spPr>
          <a:xfrm>
            <a:off x="481030" y="439386"/>
            <a:ext cx="2570928" cy="4431983"/>
          </a:xfrm>
          <a:prstGeom prst="rect">
            <a:avLst/>
          </a:prstGeom>
          <a:noFill/>
        </p:spPr>
        <p:txBody>
          <a:bodyPr wrap="square" rtlCol="0">
            <a:spAutoFit/>
          </a:bodyPr>
          <a:lstStyle/>
          <a:p>
            <a:r>
              <a:rPr lang="en-US" sz="4400" b="0" i="0" dirty="0">
                <a:solidFill>
                  <a:srgbClr val="202124"/>
                </a:solidFill>
                <a:effectLst/>
                <a:latin typeface="Roboto" panose="02000000000000000000" pitchFamily="2" charset="0"/>
              </a:rPr>
              <a:t>“Once you stop learning, </a:t>
            </a:r>
            <a:r>
              <a:rPr lang="en-US" sz="4400" b="1" i="0" dirty="0">
                <a:solidFill>
                  <a:srgbClr val="202124"/>
                </a:solidFill>
                <a:effectLst/>
                <a:latin typeface="Roboto" panose="02000000000000000000" pitchFamily="2" charset="0"/>
              </a:rPr>
              <a:t>you start dying</a:t>
            </a:r>
            <a:r>
              <a:rPr lang="en-US" sz="4400" b="0" i="0" dirty="0">
                <a:solidFill>
                  <a:srgbClr val="202124"/>
                </a:solidFill>
                <a:effectLst/>
                <a:latin typeface="Roboto" panose="02000000000000000000" pitchFamily="2" charset="0"/>
              </a:rPr>
              <a:t>”</a:t>
            </a:r>
          </a:p>
          <a:p>
            <a:endParaRPr lang="en-US" sz="4400"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Albert Einstein</a:t>
            </a:r>
            <a:endParaRPr lang="en-US" dirty="0"/>
          </a:p>
        </p:txBody>
      </p:sp>
    </p:spTree>
    <p:extLst>
      <p:ext uri="{BB962C8B-B14F-4D97-AF65-F5344CB8AC3E}">
        <p14:creationId xmlns:p14="http://schemas.microsoft.com/office/powerpoint/2010/main" val="199799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19066" r="-1" b="14688"/>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EF7211-76BD-6A4E-B429-C21F36BC21CF}"/>
              </a:ext>
            </a:extLst>
          </p:cNvPr>
          <p:cNvSpPr txBox="1"/>
          <p:nvPr/>
        </p:nvSpPr>
        <p:spPr>
          <a:xfrm>
            <a:off x="2300287" y="4943542"/>
            <a:ext cx="9085135" cy="1401628"/>
          </a:xfrm>
          <a:prstGeom prst="rect">
            <a:avLst/>
          </a:prstGeom>
        </p:spPr>
        <p:txBody>
          <a:bodyPr vert="horz" lIns="91440" tIns="45720" rIns="91440" bIns="45720" rtlCol="0" anchor="ctr">
            <a:noAutofit/>
          </a:bodyPr>
          <a:lstStyle/>
          <a:p>
            <a:pPr lvl="4" indent="-228600" algn="ctr">
              <a:lnSpc>
                <a:spcPct val="90000"/>
              </a:lnSpc>
              <a:spcAft>
                <a:spcPts val="600"/>
              </a:spcAft>
              <a:buFont typeface="Arial" panose="020B0604020202020204" pitchFamily="34" charset="0"/>
              <a:buChar char="•"/>
            </a:pPr>
            <a:endParaRPr lang="en-US" sz="3600" b="1" i="1" u="sng" dirty="0">
              <a:solidFill>
                <a:schemeClr val="accent1"/>
              </a:solidFill>
            </a:endParaRPr>
          </a:p>
        </p:txBody>
      </p:sp>
      <p:sp>
        <p:nvSpPr>
          <p:cNvPr id="8" name="TextBox 7">
            <a:extLst>
              <a:ext uri="{FF2B5EF4-FFF2-40B4-BE49-F238E27FC236}">
                <a16:creationId xmlns:a16="http://schemas.microsoft.com/office/drawing/2014/main" id="{53ADA604-494F-6F23-B5B0-2D7B5824D402}"/>
              </a:ext>
            </a:extLst>
          </p:cNvPr>
          <p:cNvSpPr txBox="1"/>
          <p:nvPr/>
        </p:nvSpPr>
        <p:spPr>
          <a:xfrm>
            <a:off x="660354" y="5237979"/>
            <a:ext cx="11548871" cy="954107"/>
          </a:xfrm>
          <a:prstGeom prst="rect">
            <a:avLst/>
          </a:prstGeom>
          <a:noFill/>
        </p:spPr>
        <p:txBody>
          <a:bodyPr wrap="square" rtlCol="0">
            <a:spAutoFit/>
          </a:bodyPr>
          <a:lstStyle/>
          <a:p>
            <a:r>
              <a:rPr lang="en-US" sz="2800" dirty="0">
                <a:solidFill>
                  <a:schemeClr val="bg1"/>
                </a:solidFill>
              </a:rPr>
              <a:t>“</a:t>
            </a:r>
            <a:r>
              <a:rPr lang="en-US" sz="2800" b="1" dirty="0">
                <a:solidFill>
                  <a:schemeClr val="bg1"/>
                </a:solidFill>
              </a:rPr>
              <a:t>Leaders don’t learn when they are talking; they learn when listening”</a:t>
            </a:r>
            <a:br>
              <a:rPr lang="en-US" sz="2800" b="1" dirty="0">
                <a:solidFill>
                  <a:schemeClr val="bg1"/>
                </a:solidFill>
              </a:rPr>
            </a:br>
            <a:r>
              <a:rPr lang="en-US" sz="2800" b="1" dirty="0">
                <a:solidFill>
                  <a:schemeClr val="bg1"/>
                </a:solidFill>
              </a:rPr>
              <a:t>                                          </a:t>
            </a:r>
            <a:r>
              <a:rPr lang="en-US" sz="1600" dirty="0">
                <a:solidFill>
                  <a:schemeClr val="bg1"/>
                </a:solidFill>
              </a:rPr>
              <a:t>Brad </a:t>
            </a:r>
            <a:r>
              <a:rPr lang="en-US" sz="1600" dirty="0" err="1">
                <a:solidFill>
                  <a:schemeClr val="bg1"/>
                </a:solidFill>
              </a:rPr>
              <a:t>Lomenick</a:t>
            </a:r>
            <a:endParaRPr lang="en-US" sz="1600" dirty="0">
              <a:solidFill>
                <a:schemeClr val="bg1"/>
              </a:solidFill>
            </a:endParaRPr>
          </a:p>
        </p:txBody>
      </p:sp>
    </p:spTree>
    <p:extLst>
      <p:ext uri="{BB962C8B-B14F-4D97-AF65-F5344CB8AC3E}">
        <p14:creationId xmlns:p14="http://schemas.microsoft.com/office/powerpoint/2010/main" val="331973041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0"/>
            <a:ext cx="8668512" cy="6857990"/>
          </a:xfrm>
          <a:prstGeom prst="rect">
            <a:avLst/>
          </a:prstGeom>
        </p:spPr>
      </p:pic>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142240" y="1036320"/>
            <a:ext cx="5839655" cy="5821680"/>
          </a:xfrm>
        </p:spPr>
        <p:txBody>
          <a:bodyPr vert="horz" lIns="91440" tIns="45720" rIns="91440" bIns="45720" rtlCol="0" anchor="b">
            <a:noAutofit/>
          </a:bodyPr>
          <a:lstStyle/>
          <a:p>
            <a:br>
              <a:rPr lang="en-US" sz="2800" dirty="0"/>
            </a:br>
            <a:br>
              <a:rPr lang="en-US" sz="2800" dirty="0"/>
            </a:br>
            <a:br>
              <a:rPr lang="en-US" sz="2800" dirty="0"/>
            </a:br>
            <a:r>
              <a:rPr lang="en-US" sz="2800" dirty="0"/>
              <a:t>*</a:t>
            </a:r>
            <a:endParaRPr lang="en-US" sz="2800" b="1" dirty="0"/>
          </a:p>
        </p:txBody>
      </p:sp>
      <p:sp>
        <p:nvSpPr>
          <p:cNvPr id="2" name="TextBox 1">
            <a:extLst>
              <a:ext uri="{FF2B5EF4-FFF2-40B4-BE49-F238E27FC236}">
                <a16:creationId xmlns:a16="http://schemas.microsoft.com/office/drawing/2014/main" id="{9D10DF93-3702-1CD9-D211-F07E40687E81}"/>
              </a:ext>
            </a:extLst>
          </p:cNvPr>
          <p:cNvSpPr txBox="1"/>
          <p:nvPr/>
        </p:nvSpPr>
        <p:spPr>
          <a:xfrm>
            <a:off x="380010" y="866899"/>
            <a:ext cx="2945081" cy="4247317"/>
          </a:xfrm>
          <a:prstGeom prst="rect">
            <a:avLst/>
          </a:prstGeom>
          <a:noFill/>
        </p:spPr>
        <p:txBody>
          <a:bodyPr wrap="square" rtlCol="0">
            <a:spAutoFit/>
          </a:bodyPr>
          <a:lstStyle/>
          <a:p>
            <a:r>
              <a:rPr lang="en-US" sz="3600" dirty="0"/>
              <a:t>“A smart person knows what to say, a wise person knows whether or not to say it”  </a:t>
            </a:r>
            <a:r>
              <a:rPr lang="en-US" dirty="0"/>
              <a:t>                                    Riebe Wolfgang</a:t>
            </a:r>
          </a:p>
        </p:txBody>
      </p:sp>
    </p:spTree>
    <p:extLst>
      <p:ext uri="{BB962C8B-B14F-4D97-AF65-F5344CB8AC3E}">
        <p14:creationId xmlns:p14="http://schemas.microsoft.com/office/powerpoint/2010/main" val="321570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5708" t="4384" r="15994" b="-1"/>
          <a:stretch/>
        </p:blipFill>
        <p:spPr>
          <a:xfrm>
            <a:off x="316675" y="225630"/>
            <a:ext cx="4499790" cy="6382509"/>
          </a:xfrm>
          <a:prstGeom prst="rect">
            <a:avLst/>
          </a:prstGeom>
        </p:spPr>
      </p:pic>
      <p:sp>
        <p:nvSpPr>
          <p:cNvPr id="17" name="Freeform: Shape 16">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499810" y="-478"/>
            <a:ext cx="7692189" cy="6858478"/>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311035" y="-479"/>
            <a:ext cx="6880964" cy="6858479"/>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17B2F5-CA17-8A60-8378-D9DAFAAF30A1}"/>
              </a:ext>
            </a:extLst>
          </p:cNvPr>
          <p:cNvSpPr txBox="1"/>
          <p:nvPr/>
        </p:nvSpPr>
        <p:spPr>
          <a:xfrm>
            <a:off x="5735782" y="2493818"/>
            <a:ext cx="6139543" cy="3508653"/>
          </a:xfrm>
          <a:prstGeom prst="rect">
            <a:avLst/>
          </a:prstGeom>
          <a:noFill/>
        </p:spPr>
        <p:txBody>
          <a:bodyPr wrap="square" rtlCol="0">
            <a:spAutoFit/>
          </a:bodyPr>
          <a:lstStyle/>
          <a:p>
            <a:r>
              <a:rPr lang="en-US" sz="3600" dirty="0"/>
              <a:t>“</a:t>
            </a:r>
            <a:r>
              <a:rPr lang="en-US" sz="3600" b="1" dirty="0"/>
              <a:t>A leader who is through learning is through. And so is the team such a leader leads.</a:t>
            </a:r>
            <a:br>
              <a:rPr lang="en-US" sz="3600" b="1" dirty="0"/>
            </a:br>
            <a:r>
              <a:rPr lang="en-US" sz="3600" b="1" dirty="0"/>
              <a:t>It’s what you learn after you know it all that counts”</a:t>
            </a:r>
            <a:br>
              <a:rPr lang="en-US" sz="3600" b="1" dirty="0"/>
            </a:br>
            <a:br>
              <a:rPr lang="en-US" dirty="0"/>
            </a:br>
            <a:r>
              <a:rPr lang="en-US" sz="2400" dirty="0"/>
              <a:t>                                                       John Wooden</a:t>
            </a:r>
          </a:p>
        </p:txBody>
      </p:sp>
    </p:spTree>
    <p:extLst>
      <p:ext uri="{BB962C8B-B14F-4D97-AF65-F5344CB8AC3E}">
        <p14:creationId xmlns:p14="http://schemas.microsoft.com/office/powerpoint/2010/main" val="8250409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20F30D-6966-E147-963E-18438C3F2FC4}"/>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2700" b="1" u="sng" dirty="0">
              <a:latin typeface="+mj-lt"/>
              <a:ea typeface="+mj-ea"/>
              <a:cs typeface="+mj-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12679" r="1" b="8520"/>
          <a:stretch/>
        </p:blipFill>
        <p:spPr>
          <a:xfrm>
            <a:off x="640080" y="640080"/>
            <a:ext cx="10911840" cy="4836795"/>
          </a:xfrm>
          <a:prstGeom prst="rect">
            <a:avLst/>
          </a:prstGeom>
          <a:ln w="19050">
            <a:solidFill>
              <a:schemeClr val="tx1"/>
            </a:solidFill>
            <a:miter lim="800000"/>
          </a:ln>
        </p:spPr>
      </p:pic>
      <p:sp>
        <p:nvSpPr>
          <p:cNvPr id="2" name="TextBox 1">
            <a:extLst>
              <a:ext uri="{FF2B5EF4-FFF2-40B4-BE49-F238E27FC236}">
                <a16:creationId xmlns:a16="http://schemas.microsoft.com/office/drawing/2014/main" id="{B21D8DBE-AD21-42F1-248F-8BE2D22B586A}"/>
              </a:ext>
            </a:extLst>
          </p:cNvPr>
          <p:cNvSpPr txBox="1"/>
          <p:nvPr/>
        </p:nvSpPr>
        <p:spPr>
          <a:xfrm>
            <a:off x="178130" y="5476876"/>
            <a:ext cx="12112831" cy="1200329"/>
          </a:xfrm>
          <a:prstGeom prst="rect">
            <a:avLst/>
          </a:prstGeom>
          <a:noFill/>
        </p:spPr>
        <p:txBody>
          <a:bodyPr wrap="square" rtlCol="0">
            <a:spAutoFit/>
          </a:bodyPr>
          <a:lstStyle/>
          <a:p>
            <a:pPr algn="ctr"/>
            <a:r>
              <a:rPr lang="en-US" sz="3600" b="1" dirty="0"/>
              <a:t>And the stairs, don’t have handrails. You can stumble every second. There are many pitfalls.</a:t>
            </a:r>
            <a:endParaRPr lang="en-US" sz="3600" dirty="0"/>
          </a:p>
        </p:txBody>
      </p:sp>
    </p:spTree>
    <p:extLst>
      <p:ext uri="{BB962C8B-B14F-4D97-AF65-F5344CB8AC3E}">
        <p14:creationId xmlns:p14="http://schemas.microsoft.com/office/powerpoint/2010/main" val="3228549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l="12982" r="30767" b="-2"/>
          <a:stretch/>
        </p:blipFill>
        <p:spPr>
          <a:xfrm>
            <a:off x="3102823" y="289870"/>
            <a:ext cx="2665189"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19" name="Oval 18">
            <a:extLst>
              <a:ext uri="{FF2B5EF4-FFF2-40B4-BE49-F238E27FC236}">
                <a16:creationId xmlns:a16="http://schemas.microsoft.com/office/drawing/2014/main" id="{8EEB3127-4A39-4F76-935D-6AC8D51AC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F2E216-6526-433B-8072-DEE222DC9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1925092"/>
            <a:ext cx="4288094" cy="428809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911DB-A56C-6B4A-B399-84E5CB0B7E69}"/>
              </a:ext>
            </a:extLst>
          </p:cNvPr>
          <p:cNvSpPr>
            <a:spLocks noGrp="1"/>
          </p:cNvSpPr>
          <p:nvPr>
            <p:ph type="title"/>
          </p:nvPr>
        </p:nvSpPr>
        <p:spPr>
          <a:xfrm>
            <a:off x="838201" y="2567199"/>
            <a:ext cx="4031808" cy="3053052"/>
          </a:xfrm>
        </p:spPr>
        <p:txBody>
          <a:bodyPr>
            <a:normAutofit fontScale="90000"/>
          </a:bodyPr>
          <a:lstStyle/>
          <a:p>
            <a:pPr algn="ctr"/>
            <a:r>
              <a:rPr lang="en-US" sz="1100" dirty="0">
                <a:solidFill>
                  <a:schemeClr val="bg1"/>
                </a:solidFill>
              </a:rPr>
              <a:t>        </a:t>
            </a: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r>
              <a:rPr lang="en-US" sz="1100" dirty="0">
                <a:solidFill>
                  <a:schemeClr val="bg1"/>
                </a:solidFill>
              </a:rPr>
              <a:t>        </a:t>
            </a:r>
            <a:br>
              <a:rPr lang="en-US" sz="1100" dirty="0">
                <a:solidFill>
                  <a:schemeClr val="bg1"/>
                </a:solidFill>
              </a:rPr>
            </a:br>
            <a:br>
              <a:rPr lang="en-US" sz="1100" dirty="0">
                <a:solidFill>
                  <a:schemeClr val="bg1"/>
                </a:solidFill>
              </a:rPr>
            </a:br>
            <a:br>
              <a:rPr lang="en-US" sz="1100" dirty="0">
                <a:solidFill>
                  <a:schemeClr val="bg1"/>
                </a:solidFill>
              </a:rPr>
            </a:br>
            <a:r>
              <a:rPr lang="en-US" sz="5300" dirty="0">
                <a:solidFill>
                  <a:schemeClr val="bg1"/>
                </a:solidFill>
              </a:rPr>
              <a:t>     </a:t>
            </a:r>
            <a:r>
              <a:rPr lang="en-US" sz="5300" b="1" u="sng" dirty="0">
                <a:solidFill>
                  <a:schemeClr val="bg1"/>
                </a:solidFill>
              </a:rPr>
              <a:t>Pitfall of Temptations:</a:t>
            </a:r>
            <a:br>
              <a:rPr lang="en-US" sz="5300" dirty="0">
                <a:solidFill>
                  <a:schemeClr val="bg1"/>
                </a:solidFill>
              </a:rPr>
            </a:br>
            <a:br>
              <a:rPr lang="en-US" sz="5300" dirty="0">
                <a:solidFill>
                  <a:schemeClr val="bg1"/>
                </a:solidFill>
              </a:rPr>
            </a:br>
            <a:br>
              <a:rPr lang="en-US" sz="1100" dirty="0">
                <a:solidFill>
                  <a:schemeClr val="bg1"/>
                </a:solidFill>
              </a:rPr>
            </a:br>
            <a:br>
              <a:rPr lang="en-US" sz="1100" dirty="0">
                <a:solidFill>
                  <a:schemeClr val="bg1"/>
                </a:solidFill>
              </a:rPr>
            </a:br>
            <a:r>
              <a:rPr lang="en-US" sz="1100" dirty="0">
                <a:solidFill>
                  <a:schemeClr val="bg1"/>
                </a:solidFill>
              </a:rPr>
              <a:t>   </a:t>
            </a:r>
            <a:br>
              <a:rPr lang="en-US" sz="1100" b="1" dirty="0">
                <a:solidFill>
                  <a:schemeClr val="bg1"/>
                </a:solidFill>
              </a:rPr>
            </a:br>
            <a:br>
              <a:rPr lang="en-US" sz="1100" b="1" dirty="0">
                <a:solidFill>
                  <a:schemeClr val="bg1"/>
                </a:solidFill>
              </a:rPr>
            </a:br>
            <a:br>
              <a:rPr lang="en-US" sz="1100" dirty="0">
                <a:solidFill>
                  <a:schemeClr val="bg1"/>
                </a:solidFill>
              </a:rPr>
            </a:br>
            <a:endParaRPr lang="en-US" sz="1100" b="1" dirty="0">
              <a:solidFill>
                <a:schemeClr val="bg1"/>
              </a:solidFill>
            </a:endParaRPr>
          </a:p>
        </p:txBody>
      </p:sp>
      <p:grpSp>
        <p:nvGrpSpPr>
          <p:cNvPr id="25"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6" name="Freeform: Shape 25">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0AD1D347-1879-4D73-8825-EB52119D1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30" name="Freeform: Shape 29">
              <a:extLst>
                <a:ext uri="{FF2B5EF4-FFF2-40B4-BE49-F238E27FC236}">
                  <a16:creationId xmlns:a16="http://schemas.microsoft.com/office/drawing/2014/main" id="{7F1D1C6D-7D18-44AC-80B7-823AD45FD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70CF9AD-9B31-49A2-8AF5-69B249840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9D0A03-A290-4C8D-8498-85F0E5B1A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F4661E7-465D-4874-BC3A-E55093CD3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B79F073-B639-485B-93F6-958951EF3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153A942-5C48-4EF4-AA18-82AC90C55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EA4BCEE-B2B4-4870-B921-B3C0D729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1271C20-03BB-47FA-A17B-09825E723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2C689A3-3820-4AFE-950D-CDA05D968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EB9DAC1-A980-4285-9059-16D6B748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286A4C-6E67-462D-8807-EEF90F4C5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CABE22-D7D1-4970-BE8D-8E7B26FAA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A59EB07-44AA-4839-A550-764F0C1C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07BD093-A681-4C0E-89E1-28B79FDC5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54D3B41-D31B-418C-98E8-3DA9F7BE0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2C9153D-F851-40ED-A291-F586E67A8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14F8536-E81B-4336-9991-6F1B3447E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BCE3D87-8E1E-4E3C-B336-E161FE142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E57FCB1-61DD-4742-9F4E-0622EE262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C07452-C190-4DFF-9A85-7E0494E63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DC1E49D-0160-40EF-B62C-3682A0113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F01E4E-41B3-4E3A-9069-2C00F199A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C155535-D387-426C-8835-08EA1625D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30D8708-8C20-411A-99F6-39B7A15D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72CE489-867A-498C-85D0-99ED8A50D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3A369D6-BC7C-46B6-9802-41F7FE32F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735936F-8515-4CF4-A1E4-7466BFAD3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52E14F4-2A50-4876-A835-D7B7B7F05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AD1B584-BCD9-47C1-BF94-A9B03E0A5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E78B189-4AAE-4308-BE2A-561CE6E26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34F693D-9FD0-4BF4-9BCA-CAA391EE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C8A20BE-5976-437A-94F2-7869D1D4C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797F1A-9D8B-4AC7-8A7E-C088A7B61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B8BB9ED-3A10-495E-A450-4573A83A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4AAD79-9D91-4601-AE6B-E3CC0AC23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6966F3D-45BD-4D12-8447-B9669E9AD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19B4C07-AFE8-42F6-8060-AB4FD27F8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BCBEC46-CA76-424D-AE21-335765D37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2244D96-1DD8-4D90-B4DA-58056941D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BFFC670-5D4A-4609-979B-30BE38D3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BA6EA23-F2B4-49FA-86BB-40794E01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9E16F95-4ED7-4D4A-A1FB-A9FFE338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6602585-A0C4-419E-9F64-E17CC3004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80EC182-6DF1-4FF2-9C46-E24857CE3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71D4C4B-3242-45D7-BBC6-3168AF117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C43A586-0AEE-4520-8AE3-78557E8D5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881E1E2-63F4-44A6-8FD4-E0031DDB0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209E85B-A99A-4679-B958-DFD6FAC39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AD3B901-0837-4EB4-B0BD-B5317762B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07F6141-18B7-42F5-AB8A-095FA602A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85154CE-9C1F-421D-A58A-D337E3179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59AAA97-B6F9-4CB6-B294-955DE265B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696AC66-45F9-4D0A-978B-EBAFCBA8B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C8064064-C0D3-4A54-9D36-EB2759F07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96DAF67-B510-431C-81CE-598A220ED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DFF3B41-BD0E-4E80-BE32-AAB566084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E1C296D-C2BB-405E-A9E1-CD0C777E6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E012E94-1E82-4743-9646-D27796E3D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506F7E7-8613-4F49-9B22-E8B9A8F8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67EFAB5-5519-4B20-B488-61E36535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A46CD3C-8282-430D-84A6-668594635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9F667CC-51FA-4373-BF89-FDA9E6F57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824720-77CA-4EFE-9B9B-F3C5DA5ECE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AAD48D1-498E-407D-8773-B32DA5177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3761232-AC0F-4415-8849-2CE14A66E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9671C34-F1B1-4964-861B-05E12FC14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6D215CD-DE5C-4A36-8294-B856C4DFF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4F60611-ACD0-4AE1-9FF4-655DEF77E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4878BD8-4838-4CE8-8CED-48C75E453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D34C671-92D6-4570-BDA7-7047026CD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4ADB496-4E8C-4F69-A20E-AC11036CB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05521A6-994C-4653-BE99-FCE71F6D1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0F93860-B875-4D68-ACE0-2F8F7CAA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4CF85EE-C965-4602-9DB3-B22125155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AC91C65-14F2-4458-A79D-647B28E04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1958A69-ABD1-441F-817D-8868D3E79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5B41124-1179-4F9F-8B23-B94A98BA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44F475B-8586-4535-86BE-7FB5F76C6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85243B3-5329-4312-9C9F-FBC77AF48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7C78038-CD15-4BEE-8688-B22F822C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01EB7F4-2569-4602-A5DC-ECF750A64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5AFCDCE-A4B9-4DFD-A39D-6C4513C47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869FF3F-68C9-4316-AF81-44CCC551B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AD11538-8098-4355-8DDD-D681DFAC3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F3F997E-AED9-480A-A0E8-2593AF3C1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621AF23-CD1C-4A82-934F-1C051FE78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F7C8D23-402E-4902-9877-2933C68B3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66214BF-105C-4C50-A658-BB800D624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657FB8-0889-47B9-9F7A-35C6F5E43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02347C2-D097-4E47-9E71-D0AC7E0B2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F0D715C-2DC6-4444-95E7-C9E31D654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E98A78E-FE40-406F-BB29-CE723A4A2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5623FBB-A3DE-4893-B1E4-09BFE6EB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8BD75D0-FB16-44AA-8F4B-9319502DD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5B25A8E-2993-4CE5-A81A-932105A4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D8D167B-C705-4729-899E-AC9AE463C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70FBA7C-F842-4775-B83D-AEC5F14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C68FA78-D012-4A89-8B7E-3CF189316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F14C2D5-2A65-48C1-AC1C-D4C29BBA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2D4725A-DD05-406E-84D7-50DAC6BF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F292F3E-E6A6-41E9-9AF9-DF240E914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152F5E4F-6F5D-4FF5-AADC-77BF4906C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2EA96C5C-38D5-4D0F-9A75-F1C485604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213E386-079B-4951-BD48-B86432246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9C52A50-FC6F-4CF8-96ED-B16AC428B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AD79090-842D-4363-9CDB-03CA19DB2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923BC0-6A72-4261-907F-568CEF3D9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82D956C-7F2C-45F4-8EB5-B9637909A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71042-41A5-405B-A14C-9E194529D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C068DA5-7174-4664-9C13-4F7ABAFC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0525F2C-C937-4BE3-AF79-3540A6E1C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CA46F03-C9C9-4425-82A8-2110001F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D21589A-A316-4E71-B638-D33C4141B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0B918FA-95C1-4373-B66D-56936BB79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BF04F9E-EC09-43BE-A049-082DE1531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5A8838D-5812-49CE-80E4-E0CE11424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79B4036-BE45-42C0-929B-42932369A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0E913D5-5568-4901-883B-8C42A8F3D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1B52038-9622-4802-81BA-ACC19847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0DEAC10-5A6B-47AD-A728-CE2C8CF13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1B38B28-66AD-4A02-AE15-F762137B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BAF1CE8-3AF3-4FF2-8F0B-3BC7A4740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D9937F5-39C5-49BB-A3F1-21D0730B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48A61DC-ED1D-4B72-828E-9FD85AF26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A89B28D-13E0-46C3-AB20-6DBEDB61D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17F470D-67A6-475E-9F1C-9D1FCD4DF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C116B5B-C2BF-4A29-920C-0E6D2A86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77DFF22-98A9-4A00-B45B-BA0024E4B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33D6D17-E307-4F26-9F91-607B2D1B9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044F5F0-FB5F-4364-A17D-B476349E1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51E13B0-54FA-4C07-A08D-0035E29D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23AA2A7-69AA-4892-8D19-6786784B8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22409CA-4103-489E-9A88-9E822AC42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1B7FE-F0B4-4717-BE8E-31EE09F5C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A36A1CD-E7E3-400D-BBA9-1B8363460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2D8F4BE-D92B-483E-8049-5FDA3FD40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7725CAB-E398-42F8-A5E5-8ACED1B61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82EF470-319A-4DCA-AB6F-B4441DD59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ECBF0AE1-7C37-4F3E-B37A-44CAD6900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7EE399C-60A0-43AB-AD85-CAEDD25A8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DEF9E1C-0288-422F-9D39-B2B97B0BD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FD4213-CE93-46E6-A356-5C9B681A6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2AF21C6-5C6A-4ADC-98CE-0C897306F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7C50FF0-A4F6-4B10-91CC-CC456891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F34FC9E-632A-4B97-AB95-812ABD859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943D9D5-E01E-4A32-A5D1-AD61A32EC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F93C502-F4AC-4D2C-A43D-85093C59A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FCADD6C-627D-43CE-9413-A793AAA08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7838A6E-823E-4306-9088-5AFE0912E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F20A74B-CE15-4678-8E60-8983D4B53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B4409F0-44F9-411F-8711-53B028783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A642A9-686F-402A-920C-EDB02B2FE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2B4D5D4-0C5C-4D98-9738-D245840A7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70D7430-18D9-4B8F-9F7A-308C70193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64FC2A4-5817-4FA0-A4A7-6653D1DA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4DCF9E7-E283-43A0-9C25-F7001626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A24478FE-2D73-495D-A2CE-6D1D87C25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24EF5F2-46E7-4950-93D0-371415B7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1E76799-6B37-47A7-B311-D4AD1BB56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8E48635-AD82-4B9C-BD64-E19D0DCD3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FE8012D-8F5A-48C7-A667-EF1782E17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4D6A3A1-CDCE-458B-B3ED-792E80025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D8FB40D-7336-4F24-9F28-25EC9AE6C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5683C3C-C038-49EA-9635-AC7B82AF2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286FF4B-0471-47B5-AA6C-8BA5CC04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CEB73580-6577-4A7A-A7EA-E79093D9D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E97866D-632F-4778-992C-F2750D608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A7AC897-3ADD-4A69-A122-EA6F8EFD2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6C3FE79-4EEC-4CF3-92A0-F6BC9F8B4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4" name="Content Placeholder 13">
            <a:extLst>
              <a:ext uri="{FF2B5EF4-FFF2-40B4-BE49-F238E27FC236}">
                <a16:creationId xmlns:a16="http://schemas.microsoft.com/office/drawing/2014/main" id="{5FE4112A-117B-F3CC-20EC-2C5D53979CCC}"/>
              </a:ext>
            </a:extLst>
          </p:cNvPr>
          <p:cNvSpPr>
            <a:spLocks noGrp="1"/>
          </p:cNvSpPr>
          <p:nvPr>
            <p:ph idx="1"/>
          </p:nvPr>
        </p:nvSpPr>
        <p:spPr>
          <a:xfrm>
            <a:off x="6477270" y="1130846"/>
            <a:ext cx="4974771" cy="4351338"/>
          </a:xfrm>
        </p:spPr>
        <p:txBody>
          <a:bodyPr>
            <a:normAutofit/>
          </a:bodyPr>
          <a:lstStyle/>
          <a:p>
            <a:pPr marL="0" indent="0">
              <a:buNone/>
            </a:pPr>
            <a:endParaRPr lang="en-US" dirty="0">
              <a:solidFill>
                <a:schemeClr val="bg1"/>
              </a:solidFill>
            </a:endParaRPr>
          </a:p>
          <a:p>
            <a:r>
              <a:rPr lang="en-US" sz="2800" dirty="0">
                <a:solidFill>
                  <a:schemeClr val="bg1"/>
                </a:solidFill>
              </a:rPr>
              <a:t>Sexual sin</a:t>
            </a:r>
          </a:p>
          <a:p>
            <a:r>
              <a:rPr lang="en-US" dirty="0">
                <a:solidFill>
                  <a:schemeClr val="bg1"/>
                </a:solidFill>
              </a:rPr>
              <a:t>Materialism/Money</a:t>
            </a:r>
          </a:p>
          <a:p>
            <a:r>
              <a:rPr lang="en-US" sz="2800" dirty="0">
                <a:solidFill>
                  <a:schemeClr val="bg1"/>
                </a:solidFill>
              </a:rPr>
              <a:t>Misuse of Power</a:t>
            </a:r>
          </a:p>
          <a:p>
            <a:r>
              <a:rPr lang="en-US" sz="2800" dirty="0">
                <a:solidFill>
                  <a:schemeClr val="bg1"/>
                </a:solidFill>
              </a:rPr>
              <a:t>Ignoring family</a:t>
            </a:r>
          </a:p>
          <a:p>
            <a:r>
              <a:rPr lang="en-US" sz="2800" dirty="0">
                <a:solidFill>
                  <a:schemeClr val="bg1"/>
                </a:solidFill>
              </a:rPr>
              <a:t>Ignoring physical exercise</a:t>
            </a:r>
            <a:br>
              <a:rPr lang="en-US" sz="2800" b="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16036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6C35CA4F-92BD-9680-7208-DCBB6A688458}"/>
              </a:ext>
            </a:extLst>
          </p:cNvPr>
          <p:cNvSpPr>
            <a:spLocks noGrp="1"/>
          </p:cNvSpPr>
          <p:nvPr>
            <p:ph type="title"/>
          </p:nvPr>
        </p:nvSpPr>
        <p:spPr>
          <a:xfrm>
            <a:off x="997527" y="2023558"/>
            <a:ext cx="4285673" cy="2491292"/>
          </a:xfrm>
        </p:spPr>
        <p:txBody>
          <a:bodyPr anchor="t">
            <a:normAutofit/>
          </a:bodyPr>
          <a:lstStyle/>
          <a:p>
            <a:r>
              <a:rPr lang="en-US" sz="4000" dirty="0"/>
              <a:t>Dr. Henry Blackaby</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107F89-5B3C-E056-6461-D9D5E5A5C414}"/>
              </a:ext>
            </a:extLst>
          </p:cNvPr>
          <p:cNvSpPr>
            <a:spLocks noGrp="1"/>
          </p:cNvSpPr>
          <p:nvPr>
            <p:ph idx="1"/>
          </p:nvPr>
        </p:nvSpPr>
        <p:spPr>
          <a:xfrm>
            <a:off x="6099175" y="1311088"/>
            <a:ext cx="5276850" cy="4327261"/>
          </a:xfrm>
        </p:spPr>
        <p:txBody>
          <a:bodyPr>
            <a:normAutofit/>
          </a:bodyPr>
          <a:lstStyle/>
          <a:p>
            <a:r>
              <a:rPr lang="en-US" sz="2400" dirty="0">
                <a:solidFill>
                  <a:schemeClr val="tx1">
                    <a:alpha val="80000"/>
                  </a:schemeClr>
                </a:solidFill>
              </a:rPr>
              <a:t>“</a:t>
            </a:r>
            <a:r>
              <a:rPr lang="en-US" sz="4400" dirty="0">
                <a:solidFill>
                  <a:schemeClr val="tx1">
                    <a:alpha val="80000"/>
                  </a:schemeClr>
                </a:solidFill>
              </a:rPr>
              <a:t>The number one pitfall of pastors, missionaries, and spiritual leaders is pornography</a:t>
            </a:r>
            <a:r>
              <a:rPr lang="en-US" sz="2400" dirty="0">
                <a:solidFill>
                  <a:schemeClr val="tx1">
                    <a:alpha val="80000"/>
                  </a:schemeClr>
                </a:solidFill>
              </a:rPr>
              <a:t>.”</a:t>
            </a:r>
          </a:p>
        </p:txBody>
      </p:sp>
    </p:spTree>
    <p:extLst>
      <p:ext uri="{BB962C8B-B14F-4D97-AF65-F5344CB8AC3E}">
        <p14:creationId xmlns:p14="http://schemas.microsoft.com/office/powerpoint/2010/main" val="91583577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835024" y="1703298"/>
            <a:ext cx="5260976" cy="4031579"/>
          </a:xfrm>
          <a:prstGeom prst="rect">
            <a:avLst/>
          </a:prstGeom>
        </p:spPr>
      </p:pic>
      <p:sp>
        <p:nvSpPr>
          <p:cNvPr id="2" name="TextBox 1">
            <a:extLst>
              <a:ext uri="{FF2B5EF4-FFF2-40B4-BE49-F238E27FC236}">
                <a16:creationId xmlns:a16="http://schemas.microsoft.com/office/drawing/2014/main" id="{26B61A26-2704-DA76-643C-B08B26E03DCC}"/>
              </a:ext>
            </a:extLst>
          </p:cNvPr>
          <p:cNvSpPr txBox="1"/>
          <p:nvPr/>
        </p:nvSpPr>
        <p:spPr>
          <a:xfrm>
            <a:off x="6357938" y="1703298"/>
            <a:ext cx="5014911" cy="389740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2400" b="1" dirty="0">
                <a:solidFill>
                  <a:schemeClr val="bg1">
                    <a:alpha val="80000"/>
                  </a:schemeClr>
                </a:solidFill>
              </a:rPr>
              <a:t>”</a:t>
            </a:r>
            <a:r>
              <a:rPr lang="en-US" sz="4800" b="1" dirty="0">
                <a:solidFill>
                  <a:schemeClr val="bg1">
                    <a:alpha val="80000"/>
                  </a:schemeClr>
                </a:solidFill>
              </a:rPr>
              <a:t>If you believe you are immune, then you are most vulnerable</a:t>
            </a:r>
            <a:r>
              <a:rPr lang="en-US" sz="2400" b="1" dirty="0">
                <a:solidFill>
                  <a:schemeClr val="bg1">
                    <a:alpha val="80000"/>
                  </a:schemeClr>
                </a:solidFill>
              </a:rPr>
              <a:t>”</a:t>
            </a:r>
            <a:endParaRPr lang="en-US" sz="2400" dirty="0">
              <a:solidFill>
                <a:schemeClr val="bg1">
                  <a:alpha val="80000"/>
                </a:schemeClr>
              </a:solidFill>
            </a:endParaRPr>
          </a:p>
        </p:txBody>
      </p:sp>
    </p:spTree>
    <p:extLst>
      <p:ext uri="{BB962C8B-B14F-4D97-AF65-F5344CB8AC3E}">
        <p14:creationId xmlns:p14="http://schemas.microsoft.com/office/powerpoint/2010/main" val="91380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527800" y="448721"/>
            <a:ext cx="4713997" cy="1225650"/>
          </a:xfrm>
        </p:spPr>
        <p:txBody>
          <a:bodyPr vert="horz" lIns="91440" tIns="45720" rIns="91440" bIns="45720" rtlCol="0" anchor="b">
            <a:normAutofit fontScale="90000"/>
          </a:bodyPr>
          <a:lstStyle/>
          <a:p>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br>
              <a:rPr lang="en-US" sz="1000" b="1" kern="1200">
                <a:solidFill>
                  <a:schemeClr val="bg1"/>
                </a:solidFill>
                <a:latin typeface="+mj-lt"/>
                <a:ea typeface="+mj-ea"/>
                <a:cs typeface="+mj-cs"/>
              </a:rPr>
            </a:br>
            <a:endParaRPr lang="en-US" sz="1000" b="1" kern="1200">
              <a:solidFill>
                <a:schemeClr val="bg1"/>
              </a:solidFill>
              <a:latin typeface="+mj-lt"/>
              <a:ea typeface="+mj-ea"/>
              <a:cs typeface="+mj-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313" r="18100"/>
          <a:stretch/>
        </p:blipFill>
        <p:spPr>
          <a:xfrm>
            <a:off x="-2346" y="1475604"/>
            <a:ext cx="5666547" cy="3906792"/>
          </a:xfrm>
          <a:prstGeom prst="rect">
            <a:avLst/>
          </a:prstGeom>
        </p:spPr>
      </p:pic>
      <p:cxnSp>
        <p:nvCxnSpPr>
          <p:cNvPr id="36" name="Straight Connector 3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355AA7-15C8-9086-A16E-EC2DBD8497F9}"/>
              </a:ext>
            </a:extLst>
          </p:cNvPr>
          <p:cNvSpPr txBox="1"/>
          <p:nvPr/>
        </p:nvSpPr>
        <p:spPr>
          <a:xfrm>
            <a:off x="5759532" y="1909192"/>
            <a:ext cx="6519554" cy="3647710"/>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3600" dirty="0">
                <a:solidFill>
                  <a:schemeClr val="bg1"/>
                </a:solidFill>
              </a:rPr>
              <a:t>Dr. Howard Hendricks of Dallas Theological Seminary interviewed 246 individuals who had committed sexual immorality:</a:t>
            </a:r>
          </a:p>
          <a:p>
            <a:pPr indent="-228600">
              <a:lnSpc>
                <a:spcPct val="90000"/>
              </a:lnSpc>
              <a:spcAft>
                <a:spcPts val="600"/>
              </a:spcAft>
              <a:buFont typeface="Arial" panose="020B0604020202020204" pitchFamily="34" charset="0"/>
              <a:buChar char="•"/>
            </a:pPr>
            <a:r>
              <a:rPr lang="en-US" sz="3600" dirty="0">
                <a:solidFill>
                  <a:schemeClr val="bg1"/>
                </a:solidFill>
              </a:rPr>
              <a:t>All of them believed they were incapable of committing their moral failing</a:t>
            </a:r>
          </a:p>
          <a:p>
            <a:pPr indent="-228600">
              <a:lnSpc>
                <a:spcPct val="90000"/>
              </a:lnSpc>
              <a:spcAft>
                <a:spcPts val="600"/>
              </a:spcAft>
              <a:buFont typeface="Arial" panose="020B0604020202020204" pitchFamily="34" charset="0"/>
              <a:buChar char="•"/>
            </a:pPr>
            <a:r>
              <a:rPr lang="en-US" sz="3600" dirty="0">
                <a:solidFill>
                  <a:schemeClr val="bg1"/>
                </a:solidFill>
              </a:rPr>
              <a:t>All had fallen away from spending daily time with the Lord </a:t>
            </a:r>
          </a:p>
          <a:p>
            <a:pPr>
              <a:lnSpc>
                <a:spcPct val="90000"/>
              </a:lnSpc>
              <a:spcAft>
                <a:spcPts val="600"/>
              </a:spcAft>
            </a:pPr>
            <a:r>
              <a:rPr lang="en-US" sz="2000" dirty="0">
                <a:solidFill>
                  <a:schemeClr val="bg1"/>
                </a:solidFill>
              </a:rPr>
              <a:t>               </a:t>
            </a:r>
          </a:p>
        </p:txBody>
      </p:sp>
      <p:cxnSp>
        <p:nvCxnSpPr>
          <p:cNvPr id="37" name="Straight Connector 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83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0" y="0"/>
            <a:ext cx="8668512" cy="685800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462649" y="1122363"/>
            <a:ext cx="6409311" cy="4089954"/>
          </a:xfrm>
        </p:spPr>
        <p:txBody>
          <a:bodyPr vert="horz" lIns="91440" tIns="45720" rIns="91440" bIns="45720" rtlCol="0" anchor="b">
            <a:normAutofit fontScale="90000"/>
          </a:bodyPr>
          <a:lstStyle/>
          <a:p>
            <a:r>
              <a:rPr lang="en-US" sz="4400" b="1" i="1" dirty="0"/>
              <a:t>Create safeguards against impropriety</a:t>
            </a:r>
            <a:br>
              <a:rPr lang="en-US" sz="4400" b="1" i="1" dirty="0"/>
            </a:br>
            <a:br>
              <a:rPr lang="en-US" sz="4400" b="1" i="1" dirty="0"/>
            </a:br>
            <a:r>
              <a:rPr lang="en-US" sz="4400" b="1" i="1" dirty="0"/>
              <a:t>Avoid even the appearance of impropriety – create safeguards!!!</a:t>
            </a:r>
            <a:br>
              <a:rPr lang="en-US" sz="4400" b="1" i="1" dirty="0"/>
            </a:br>
            <a:endParaRPr lang="en-US" dirty="0"/>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68891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4629" r="25200"/>
          <a:stretch/>
        </p:blipFill>
        <p:spPr>
          <a:xfrm>
            <a:off x="345845" y="1436925"/>
            <a:ext cx="5318356" cy="4263263"/>
          </a:xfrm>
          <a:prstGeom prst="rect">
            <a:avLst/>
          </a:prstGeom>
        </p:spPr>
      </p:pic>
      <p:cxnSp>
        <p:nvCxnSpPr>
          <p:cNvPr id="30" name="Straight Connector 2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53E27AA-B5CE-16D0-7FF8-BA730F97422A}"/>
              </a:ext>
            </a:extLst>
          </p:cNvPr>
          <p:cNvSpPr txBox="1"/>
          <p:nvPr/>
        </p:nvSpPr>
        <p:spPr>
          <a:xfrm>
            <a:off x="6527800" y="1909192"/>
            <a:ext cx="4713997" cy="3647710"/>
          </a:xfrm>
          <a:prstGeom prst="rect">
            <a:avLst/>
          </a:prstGeom>
        </p:spPr>
        <p:txBody>
          <a:bodyPr vert="horz" lIns="91440" tIns="45720" rIns="91440" bIns="45720" rtlCol="0">
            <a:normAutofit fontScale="92500" lnSpcReduction="10000"/>
          </a:bodyPr>
          <a:lstStyle/>
          <a:p>
            <a:pPr indent="-228600" algn="ctr">
              <a:lnSpc>
                <a:spcPct val="90000"/>
              </a:lnSpc>
              <a:spcAft>
                <a:spcPts val="600"/>
              </a:spcAft>
              <a:buFont typeface="Arial" panose="020B0604020202020204" pitchFamily="34" charset="0"/>
              <a:buChar char="•"/>
            </a:pPr>
            <a:r>
              <a:rPr lang="en-US" sz="2800" dirty="0">
                <a:solidFill>
                  <a:schemeClr val="bg1"/>
                </a:solidFill>
              </a:rPr>
              <a:t>Example:  </a:t>
            </a:r>
            <a:r>
              <a:rPr lang="en-US" sz="2800" i="1" dirty="0">
                <a:solidFill>
                  <a:schemeClr val="bg1"/>
                </a:solidFill>
              </a:rPr>
              <a:t>Billy Graham was in the spotlight for over 60 years, yet his reputation is untainted</a:t>
            </a:r>
          </a:p>
          <a:p>
            <a:pPr indent="-228600">
              <a:lnSpc>
                <a:spcPct val="90000"/>
              </a:lnSpc>
              <a:spcAft>
                <a:spcPts val="600"/>
              </a:spcAft>
              <a:buFont typeface="Arial" panose="020B0604020202020204" pitchFamily="34" charset="0"/>
              <a:buChar char="•"/>
            </a:pPr>
            <a:endParaRPr lang="en-US" sz="2000" i="1" dirty="0">
              <a:solidFill>
                <a:schemeClr val="bg1"/>
              </a:solidFill>
            </a:endParaRPr>
          </a:p>
          <a:p>
            <a:pPr indent="-228600">
              <a:lnSpc>
                <a:spcPct val="90000"/>
              </a:lnSpc>
              <a:spcAft>
                <a:spcPts val="600"/>
              </a:spcAft>
              <a:buFont typeface="Arial" panose="020B0604020202020204" pitchFamily="34" charset="0"/>
              <a:buChar char="•"/>
            </a:pPr>
            <a:r>
              <a:rPr lang="en-US" sz="2000" b="1" dirty="0">
                <a:solidFill>
                  <a:schemeClr val="bg1"/>
                </a:solidFill>
              </a:rPr>
              <a:t>In 1948, as a leader of Youth For Christ, he created safeguards against:</a:t>
            </a:r>
          </a:p>
          <a:p>
            <a:pPr indent="-228600">
              <a:lnSpc>
                <a:spcPct val="90000"/>
              </a:lnSpc>
              <a:spcAft>
                <a:spcPts val="600"/>
              </a:spcAft>
              <a:buFont typeface="Arial" panose="020B0604020202020204" pitchFamily="34" charset="0"/>
              <a:buChar char="•"/>
            </a:pPr>
            <a:endParaRPr lang="en-US" sz="2000" b="1" dirty="0">
              <a:solidFill>
                <a:schemeClr val="bg1"/>
              </a:solidFill>
            </a:endParaRPr>
          </a:p>
          <a:p>
            <a:pPr indent="-228600">
              <a:lnSpc>
                <a:spcPct val="90000"/>
              </a:lnSpc>
              <a:spcAft>
                <a:spcPts val="600"/>
              </a:spcAft>
              <a:buFont typeface="Arial" panose="020B0604020202020204" pitchFamily="34" charset="0"/>
              <a:buChar char="•"/>
            </a:pPr>
            <a:r>
              <a:rPr lang="en-US" sz="2600" b="1" dirty="0">
                <a:solidFill>
                  <a:schemeClr val="bg1"/>
                </a:solidFill>
              </a:rPr>
              <a:t>1. Shady handling of money</a:t>
            </a:r>
          </a:p>
          <a:p>
            <a:pPr indent="-228600">
              <a:lnSpc>
                <a:spcPct val="90000"/>
              </a:lnSpc>
              <a:spcAft>
                <a:spcPts val="600"/>
              </a:spcAft>
              <a:buFont typeface="Arial" panose="020B0604020202020204" pitchFamily="34" charset="0"/>
              <a:buChar char="•"/>
            </a:pPr>
            <a:r>
              <a:rPr lang="en-US" sz="2600" b="1" dirty="0">
                <a:solidFill>
                  <a:schemeClr val="bg1"/>
                </a:solidFill>
              </a:rPr>
              <a:t>2. Sexual Immorality</a:t>
            </a:r>
          </a:p>
          <a:p>
            <a:pPr indent="-228600">
              <a:lnSpc>
                <a:spcPct val="90000"/>
              </a:lnSpc>
              <a:spcAft>
                <a:spcPts val="600"/>
              </a:spcAft>
              <a:buFont typeface="Arial" panose="020B0604020202020204" pitchFamily="34" charset="0"/>
              <a:buChar char="•"/>
            </a:pPr>
            <a:r>
              <a:rPr lang="en-US" sz="2600" b="1" dirty="0">
                <a:solidFill>
                  <a:schemeClr val="bg1"/>
                </a:solidFill>
              </a:rPr>
              <a:t>3. Exaggerated accomplishments</a:t>
            </a:r>
            <a:endParaRPr lang="en-US" sz="2600" dirty="0">
              <a:solidFill>
                <a:schemeClr val="bg1"/>
              </a:solidFill>
            </a:endParaRPr>
          </a:p>
        </p:txBody>
      </p:sp>
      <p:cxnSp>
        <p:nvCxnSpPr>
          <p:cNvPr id="32" name="Straight Connector 3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52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20613" t="9091" r="14750"/>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Pitfall of Oversensitivity to Criticism</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197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7713" r="2599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242888" y="1122363"/>
            <a:ext cx="4258453" cy="4045712"/>
          </a:xfrm>
        </p:spPr>
        <p:txBody>
          <a:bodyPr vert="horz" lIns="91440" tIns="45720" rIns="91440" bIns="45720" rtlCol="0" anchor="b">
            <a:normAutofit/>
          </a:bodyPr>
          <a:lstStyle/>
          <a:p>
            <a:r>
              <a:rPr lang="en-US" sz="4800" b="1" dirty="0"/>
              <a:t>Two kinds of criticism:</a:t>
            </a:r>
            <a:br>
              <a:rPr lang="en-US" sz="4800" b="1" dirty="0"/>
            </a:br>
            <a:r>
              <a:rPr lang="en-US" sz="4800" b="1" dirty="0"/>
              <a:t>1. Constructive</a:t>
            </a:r>
            <a:br>
              <a:rPr lang="en-US" sz="4800" b="1" dirty="0"/>
            </a:br>
            <a:r>
              <a:rPr lang="en-US" sz="4800" b="1" dirty="0"/>
              <a:t>2. Destructive</a:t>
            </a:r>
            <a:endParaRPr lang="en-US" sz="48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0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400800" y="1068780"/>
            <a:ext cx="5557652" cy="4904508"/>
          </a:xfrm>
        </p:spPr>
        <p:txBody>
          <a:bodyPr vert="horz" lIns="91440" tIns="45720" rIns="91440" bIns="45720" rtlCol="0" anchor="t">
            <a:noAutofit/>
          </a:bodyPr>
          <a:lstStyle/>
          <a:p>
            <a:r>
              <a:rPr lang="en-US" sz="3600" dirty="0">
                <a:solidFill>
                  <a:schemeClr val="bg1"/>
                </a:solidFill>
              </a:rPr>
              <a:t>“</a:t>
            </a:r>
            <a:r>
              <a:rPr lang="en-US" dirty="0">
                <a:solidFill>
                  <a:schemeClr val="bg1"/>
                </a:solidFill>
              </a:rPr>
              <a:t>Often the crowd does not recognize a leader until he is gone, and then they build a monument for him with the stones they threw at him in life</a:t>
            </a:r>
            <a:r>
              <a:rPr lang="en-US" sz="3600" dirty="0">
                <a:solidFill>
                  <a:schemeClr val="bg1"/>
                </a:solidFill>
              </a:rPr>
              <a:t>.”</a:t>
            </a:r>
            <a:br>
              <a:rPr lang="en-US" sz="3600" dirty="0">
                <a:solidFill>
                  <a:schemeClr val="bg1"/>
                </a:solidFill>
              </a:rPr>
            </a:br>
            <a:r>
              <a:rPr lang="en-US" sz="3600" dirty="0">
                <a:solidFill>
                  <a:schemeClr val="bg1"/>
                </a:solidFill>
              </a:rPr>
              <a:t>                             </a:t>
            </a:r>
            <a:r>
              <a:rPr lang="en-US" sz="1800" dirty="0">
                <a:solidFill>
                  <a:schemeClr val="bg1"/>
                </a:solidFill>
              </a:rPr>
              <a:t>Oswald Sanders</a:t>
            </a:r>
            <a:endParaRPr lang="en-US" sz="3600" dirty="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l="9219" r="27505" b="2"/>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4" name="Group 1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5" name="Freeform: Shape 1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23634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t="9091" r="35356"/>
          <a:stretch/>
        </p:blipFill>
        <p:spPr>
          <a:xfrm>
            <a:off x="3522468" y="1"/>
            <a:ext cx="8669532" cy="685800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279626" y="2104576"/>
            <a:ext cx="4743451" cy="3662150"/>
          </a:xfrm>
        </p:spPr>
        <p:txBody>
          <a:bodyPr vert="horz" lIns="91440" tIns="45720" rIns="91440" bIns="45720" rtlCol="0" anchor="b">
            <a:noAutofit/>
          </a:bodyPr>
          <a:lstStyle/>
          <a:p>
            <a:r>
              <a:rPr lang="en-US" sz="4000" b="1" dirty="0"/>
              <a:t>Some leaders are constantly criticizing others but cannot tolerate if someone criticizes them.</a:t>
            </a:r>
            <a:br>
              <a:rPr lang="en-US" sz="4000" b="1" dirty="0"/>
            </a:br>
            <a:r>
              <a:rPr lang="en-US" sz="4000" b="1" dirty="0"/>
              <a:t>Don’t forget we are leading by example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645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9091" r="9091"/>
          <a:stretch/>
        </p:blipFill>
        <p:spPr>
          <a:xfrm>
            <a:off x="0" y="-167461"/>
            <a:ext cx="12192000" cy="7025462"/>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10639" y="2707574"/>
            <a:ext cx="8972476" cy="2174793"/>
          </a:xfrm>
        </p:spPr>
        <p:txBody>
          <a:bodyPr vert="horz" lIns="91440" tIns="45720" rIns="91440" bIns="45720" rtlCol="0" anchor="b">
            <a:normAutofit/>
          </a:bodyPr>
          <a:lstStyle/>
          <a:p>
            <a:r>
              <a:rPr lang="en-US" sz="8000" b="1" i="1" dirty="0"/>
              <a:t>The greatest pitfall</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8AA0D33-F04D-122E-B646-33AB27BB309B}"/>
              </a:ext>
            </a:extLst>
          </p:cNvPr>
          <p:cNvSpPr txBox="1"/>
          <p:nvPr/>
        </p:nvSpPr>
        <p:spPr>
          <a:xfrm>
            <a:off x="404553" y="5479528"/>
            <a:ext cx="9382608" cy="830997"/>
          </a:xfrm>
          <a:prstGeom prst="rect">
            <a:avLst/>
          </a:prstGeom>
          <a:noFill/>
        </p:spPr>
        <p:txBody>
          <a:bodyPr wrap="square" rtlCol="0">
            <a:spAutoFit/>
          </a:bodyPr>
          <a:lstStyle/>
          <a:p>
            <a:r>
              <a:rPr lang="en-US" sz="2400" dirty="0"/>
              <a:t>Self-reliance NOT Listening to God NOT having quiet time with God NOT seeking God Neglecting Relationship with God</a:t>
            </a:r>
          </a:p>
        </p:txBody>
      </p:sp>
    </p:spTree>
    <p:extLst>
      <p:ext uri="{BB962C8B-B14F-4D97-AF65-F5344CB8AC3E}">
        <p14:creationId xmlns:p14="http://schemas.microsoft.com/office/powerpoint/2010/main" val="55698336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142504" y="4427999"/>
            <a:ext cx="12049496" cy="2067803"/>
          </a:xfrm>
        </p:spPr>
        <p:txBody>
          <a:bodyPr vert="horz" wrap="square" lIns="91440" tIns="45720" rIns="91440" bIns="45720" rtlCol="0" anchor="b">
            <a:noAutofit/>
          </a:bodyPr>
          <a:lstStyle/>
          <a:p>
            <a:pPr algn="ctr"/>
            <a:r>
              <a:rPr lang="en-US" b="1" dirty="0">
                <a:solidFill>
                  <a:schemeClr val="bg1"/>
                </a:solidFill>
              </a:rPr>
              <a:t>If you cannot handle criticism - better  resign from office                            </a:t>
            </a:r>
            <a:br>
              <a:rPr lang="en-US" dirty="0">
                <a:solidFill>
                  <a:schemeClr val="bg1"/>
                </a:solidFill>
              </a:rPr>
            </a:br>
            <a:endParaRPr lang="en-US" dirty="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3027" b="18867"/>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40054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65018" y="4427999"/>
            <a:ext cx="11174681" cy="1877797"/>
          </a:xfrm>
        </p:spPr>
        <p:txBody>
          <a:bodyPr vert="horz" wrap="square" lIns="91440" tIns="45720" rIns="91440" bIns="45720" rtlCol="0" anchor="b">
            <a:normAutofit/>
          </a:bodyPr>
          <a:lstStyle/>
          <a:p>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“Do not enter into self-defense, but pass along doing your duty with perseverance.”</a:t>
            </a:r>
            <a:b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br>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2200" b="1" dirty="0">
                <a:ln w="9525">
                  <a:solidFill>
                    <a:schemeClr val="bg1"/>
                  </a:solidFill>
                  <a:prstDash val="solid"/>
                </a:ln>
                <a:solidFill>
                  <a:schemeClr val="bg1"/>
                </a:solidFill>
                <a:effectLst>
                  <a:outerShdw blurRad="12700" dist="38100" dir="2700000" algn="tl" rotWithShape="0">
                    <a:schemeClr val="bg1">
                      <a:lumMod val="50000"/>
                    </a:schemeClr>
                  </a:outerShdw>
                </a:effectLst>
              </a:rPr>
              <a:t>UL 139.2</a:t>
            </a:r>
            <a:br>
              <a:rPr lang="en-US" sz="22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rPr>
            </a:br>
            <a:endParaRPr lang="en-US" sz="2200" dirty="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3027" b="18867"/>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5114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20613" t="9091" r="14750"/>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a:t>Pitfall of Losing the Temper</a:t>
            </a:r>
            <a:br>
              <a:rPr lang="en-US"/>
            </a:br>
            <a:br>
              <a:rPr lang="en-US"/>
            </a:br>
            <a:r>
              <a:rPr lang="en-US"/>
              <a:t>Emotional Intelligence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80599"/>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305797" y="819397"/>
            <a:ext cx="5438898" cy="5807034"/>
          </a:xfrm>
        </p:spPr>
        <p:txBody>
          <a:bodyPr vert="horz" lIns="91440" tIns="45720" rIns="91440" bIns="45720" rtlCol="0" anchor="t">
            <a:noAutofit/>
          </a:bodyPr>
          <a:lstStyle/>
          <a:p>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 must not allow the natural feelings to control our judgment. Many are quickly irritated, and their words are sharp and bitter. They wound the hearts of those about them, and make it apparent that the Spirit of Christ is not abiding in their souls.”</a:t>
            </a:r>
            <a:b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br>
            <a:r>
              <a:rPr lang="en-US" sz="1800" b="1" dirty="0">
                <a:ln w="9525">
                  <a:solidFill>
                    <a:schemeClr val="bg1"/>
                  </a:solidFill>
                  <a:prstDash val="solid"/>
                </a:ln>
                <a:solidFill>
                  <a:schemeClr val="bg1"/>
                </a:solidFill>
                <a:effectLst>
                  <a:outerShdw blurRad="12700" dist="38100" dir="2700000" algn="tl" rotWithShape="0">
                    <a:schemeClr val="bg1">
                      <a:lumMod val="50000"/>
                    </a:schemeClr>
                  </a:outerShdw>
                </a:effectLst>
              </a:rPr>
              <a:t>RH February 21, 1888 Par. 10</a:t>
            </a:r>
            <a:endParaRPr lang="en-US" sz="1800" dirty="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l="9219" r="27505" b="2"/>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4" name="Group 1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5" name="Freeform: Shape 1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0838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t="23340" r="1" b="19180"/>
          <a:stretch/>
        </p:blipFill>
        <p:spPr>
          <a:xfrm>
            <a:off x="626590" y="317578"/>
            <a:ext cx="10851111" cy="3508437"/>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30936" y="4018137"/>
            <a:ext cx="10393282" cy="2129586"/>
          </a:xfrm>
          <a:noFill/>
        </p:spPr>
        <p:txBody>
          <a:bodyPr vert="horz" lIns="91440" tIns="45720" rIns="91440" bIns="45720" rtlCol="0" anchor="t">
            <a:normAutofit fontScale="90000"/>
          </a:bodyPr>
          <a:lstStyle/>
          <a:p>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“Do not permit yourself to be provoked, but let intelligent reason control your actions. Inquire what good it would do to be impatient. It would only gratify the enemy and confirm the opinion of those who would think evil of you.</a:t>
            </a:r>
            <a:r>
              <a:rPr lang="en-US" sz="3600" b="1" dirty="0">
                <a:ln w="9525">
                  <a:solidFill>
                    <a:schemeClr val="bg1"/>
                  </a:solidFill>
                  <a:prstDash val="solid"/>
                </a:ln>
                <a:effectLst>
                  <a:outerShdw blurRad="12700" dist="38100" dir="2700000" algn="tl" rotWithShape="0">
                    <a:schemeClr val="bg1">
                      <a:lumMod val="50000"/>
                    </a:schemeClr>
                  </a:outerShdw>
                </a:effectLst>
              </a:rPr>
              <a:t> </a:t>
            </a:r>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highlight>
                  <a:srgbClr val="000000"/>
                </a:highlight>
              </a:rPr>
              <a:t>You may, by an even course of conduct, prove the words of evil-minded persons untrue</a:t>
            </a:r>
            <a:r>
              <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1900" b="1" dirty="0">
                <a:ln w="9525">
                  <a:solidFill>
                    <a:schemeClr val="bg1"/>
                  </a:solidFill>
                  <a:prstDash val="solid"/>
                </a:ln>
                <a:solidFill>
                  <a:schemeClr val="bg1"/>
                </a:solidFill>
                <a:effectLst>
                  <a:outerShdw blurRad="12700" dist="38100" dir="2700000" algn="tl" rotWithShape="0">
                    <a:schemeClr val="bg1">
                      <a:lumMod val="50000"/>
                    </a:schemeClr>
                  </a:outerShdw>
                </a:effectLst>
              </a:rPr>
              <a:t>UL 139.2</a:t>
            </a:r>
            <a:br>
              <a:rPr lang="en-US" sz="19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rPr>
            </a:br>
            <a:endParaRPr lang="en-US" sz="1900" dirty="0">
              <a:solidFill>
                <a:schemeClr val="bg1"/>
              </a:solidFill>
            </a:endParaRPr>
          </a:p>
        </p:txBody>
      </p:sp>
    </p:spTree>
    <p:extLst>
      <p:ext uri="{BB962C8B-B14F-4D97-AF65-F5344CB8AC3E}">
        <p14:creationId xmlns:p14="http://schemas.microsoft.com/office/powerpoint/2010/main" val="1226529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838456" y="1481328"/>
            <a:ext cx="2929872" cy="4326980"/>
          </a:xfrm>
        </p:spPr>
        <p:txBody>
          <a:bodyPr vert="horz" lIns="91440" tIns="45720" rIns="91440" bIns="45720" rtlCol="0" anchor="b">
            <a:noAutofit/>
          </a:bodyPr>
          <a:lstStyle/>
          <a:p>
            <a:r>
              <a:rPr lang="en-US" sz="4800" b="1" dirty="0"/>
              <a:t>“Anger is the wind that blows out the lamp of the mind”                             </a:t>
            </a:r>
            <a:r>
              <a:rPr lang="en-US" sz="2000" dirty="0"/>
              <a:t>Chinese Proverb</a:t>
            </a:r>
            <a:br>
              <a:rPr lang="en-US" sz="2000" dirty="0"/>
            </a:br>
            <a:endParaRPr lang="en-US" sz="4800" dirty="0"/>
          </a:p>
        </p:txBody>
      </p:sp>
      <p:sp>
        <p:nvSpPr>
          <p:cNvPr id="7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Shape 8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r="1828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247469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538686" y="1361246"/>
            <a:ext cx="4818290" cy="2671936"/>
          </a:xfrm>
        </p:spPr>
        <p:txBody>
          <a:bodyPr vert="horz" lIns="91440" tIns="45720" rIns="91440" bIns="45720" rtlCol="0" anchor="b">
            <a:normAutofit/>
          </a:bodyPr>
          <a:lstStyle/>
          <a:p>
            <a:pPr algn="r"/>
            <a:r>
              <a:rPr lang="en-US" sz="5000">
                <a:solidFill>
                  <a:schemeClr val="bg1"/>
                </a:solidFill>
              </a:rPr>
              <a:t>More Professional Pitfall of a Leader</a:t>
            </a:r>
          </a:p>
        </p:txBody>
      </p:sp>
      <p:sp>
        <p:nvSpPr>
          <p:cNvPr id="9" name="Content Placeholder 8">
            <a:extLst>
              <a:ext uri="{FF2B5EF4-FFF2-40B4-BE49-F238E27FC236}">
                <a16:creationId xmlns:a16="http://schemas.microsoft.com/office/drawing/2014/main" id="{ABE8674E-7ABC-D97E-99E8-2985495789B7}"/>
              </a:ext>
            </a:extLst>
          </p:cNvPr>
          <p:cNvSpPr>
            <a:spLocks noGrp="1"/>
          </p:cNvSpPr>
          <p:nvPr>
            <p:ph idx="1"/>
          </p:nvPr>
        </p:nvSpPr>
        <p:spPr>
          <a:xfrm>
            <a:off x="6103940" y="4414180"/>
            <a:ext cx="5253036" cy="884538"/>
          </a:xfrm>
        </p:spPr>
        <p:txBody>
          <a:bodyPr vert="horz" lIns="91440" tIns="45720" rIns="91440" bIns="45720" rtlCol="0">
            <a:noAutofit/>
          </a:bodyPr>
          <a:lstStyle/>
          <a:p>
            <a:pPr marL="0" indent="0" algn="ctr">
              <a:buNone/>
            </a:pPr>
            <a:r>
              <a:rPr lang="en-US" sz="6000" dirty="0">
                <a:solidFill>
                  <a:schemeClr val="bg1"/>
                </a:solidFill>
              </a:rPr>
              <a:t>Communication Deficiency</a:t>
            </a: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srcRect l="9426" r="27713" b="2"/>
          <a:stretch/>
        </p:blipFill>
        <p:spPr>
          <a:xfrm>
            <a:off x="827088" y="14986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3" name="Freeform: Shape 2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0557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838456" y="1481328"/>
            <a:ext cx="2929872" cy="4326980"/>
          </a:xfrm>
        </p:spPr>
        <p:txBody>
          <a:bodyPr vert="horz" lIns="91440" tIns="45720" rIns="91440" bIns="45720" rtlCol="0" anchor="b">
            <a:noAutofit/>
          </a:bodyPr>
          <a:lstStyle/>
          <a:p>
            <a:r>
              <a:rPr lang="en-US" sz="4800" dirty="0"/>
              <a:t>“</a:t>
            </a:r>
            <a:r>
              <a:rPr lang="en-US" sz="7200" b="1" dirty="0"/>
              <a:t>Jesus</a:t>
            </a:r>
            <a:r>
              <a:rPr lang="en-US" sz="4800" dirty="0"/>
              <a:t> said to him, </a:t>
            </a:r>
            <a:r>
              <a:rPr lang="en-US" sz="6000" b="1" dirty="0"/>
              <a:t>I am the way</a:t>
            </a:r>
            <a:r>
              <a:rPr lang="en-US" sz="4800" dirty="0"/>
              <a:t>…”</a:t>
            </a:r>
            <a:br>
              <a:rPr lang="en-US" sz="4800" dirty="0"/>
            </a:br>
            <a:r>
              <a:rPr lang="en-US" sz="1800" dirty="0"/>
              <a:t>John 14:6</a:t>
            </a:r>
            <a:endParaRPr lang="en-US" sz="48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r="1828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86318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
            <a:ext cx="8668512" cy="685800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111760" y="1397670"/>
            <a:ext cx="5585655" cy="5460330"/>
          </a:xfrm>
        </p:spPr>
        <p:txBody>
          <a:bodyPr vert="horz" lIns="91440" tIns="45720" rIns="91440" bIns="45720" rtlCol="0" anchor="b">
            <a:noAutofit/>
          </a:bodyPr>
          <a:lstStyle/>
          <a:p>
            <a:r>
              <a:rPr lang="en-US" sz="2800" dirty="0"/>
              <a:t>*Fear God: “The Fear of the Lord is the beginning of knowledge, but fools despise wisdom and discipline</a:t>
            </a:r>
            <a:r>
              <a:rPr lang="en-US" sz="1100" dirty="0"/>
              <a:t>”       Proverbs 1:7</a:t>
            </a:r>
            <a:br>
              <a:rPr lang="en-US" sz="1100" dirty="0"/>
            </a:br>
            <a:r>
              <a:rPr lang="en-US" sz="2800" dirty="0"/>
              <a:t>*</a:t>
            </a:r>
            <a:r>
              <a:rPr lang="en-US" sz="2400" dirty="0"/>
              <a:t>“</a:t>
            </a:r>
            <a:r>
              <a:rPr lang="en-US" sz="2800" dirty="0"/>
              <a:t>Commit to the Lord whatever you do, and your plans will succeed” </a:t>
            </a:r>
            <a:r>
              <a:rPr lang="en-US" sz="1100" dirty="0"/>
              <a:t>                                                                                                                                                   Proverbs 16:3</a:t>
            </a:r>
            <a:br>
              <a:rPr lang="en-US" sz="1100" dirty="0"/>
            </a:br>
            <a:r>
              <a:rPr lang="en-US" sz="2800" dirty="0"/>
              <a:t>*”Trust in the Lord with all your heart and lean not on your own understanding; in all your ways acknowledge Him, and He will make your paths straight. Do not be wise in your own eyes; fear the Lord and shun evil”  </a:t>
            </a:r>
            <a:r>
              <a:rPr lang="en-US" sz="1100" dirty="0"/>
              <a:t>       Proverbs 3:5-7</a:t>
            </a:r>
            <a:br>
              <a:rPr lang="en-US" sz="1100" dirty="0"/>
            </a:br>
            <a:endParaRPr lang="en-US" sz="2800" b="1"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D674B28-10E0-2C65-223C-E96FB24C796B}"/>
              </a:ext>
            </a:extLst>
          </p:cNvPr>
          <p:cNvSpPr txBox="1"/>
          <p:nvPr/>
        </p:nvSpPr>
        <p:spPr>
          <a:xfrm>
            <a:off x="1591294" y="625683"/>
            <a:ext cx="4725717" cy="707886"/>
          </a:xfrm>
          <a:prstGeom prst="rect">
            <a:avLst/>
          </a:prstGeom>
          <a:noFill/>
        </p:spPr>
        <p:txBody>
          <a:bodyPr wrap="none" rtlCol="0">
            <a:spAutoFit/>
          </a:bodyPr>
          <a:lstStyle/>
          <a:p>
            <a:r>
              <a:rPr lang="en-US" sz="4000" b="1" dirty="0"/>
              <a:t>Partnership with God</a:t>
            </a:r>
          </a:p>
        </p:txBody>
      </p:sp>
    </p:spTree>
    <p:extLst>
      <p:ext uri="{BB962C8B-B14F-4D97-AF65-F5344CB8AC3E}">
        <p14:creationId xmlns:p14="http://schemas.microsoft.com/office/powerpoint/2010/main" val="13710261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3013" r="23584"/>
          <a:stretch/>
        </p:blipFill>
        <p:spPr>
          <a:xfrm>
            <a:off x="3242693" y="0"/>
            <a:ext cx="8949307" cy="685800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extBox 1">
            <a:extLst>
              <a:ext uri="{FF2B5EF4-FFF2-40B4-BE49-F238E27FC236}">
                <a16:creationId xmlns:a16="http://schemas.microsoft.com/office/drawing/2014/main" id="{74E02CD7-8E03-C94B-2FF1-EEE4D508365A}"/>
              </a:ext>
            </a:extLst>
          </p:cNvPr>
          <p:cNvSpPr txBox="1"/>
          <p:nvPr/>
        </p:nvSpPr>
        <p:spPr>
          <a:xfrm>
            <a:off x="225631" y="724395"/>
            <a:ext cx="3752604" cy="5447645"/>
          </a:xfrm>
          <a:prstGeom prst="rect">
            <a:avLst/>
          </a:prstGeom>
          <a:noFill/>
        </p:spPr>
        <p:txBody>
          <a:bodyPr wrap="square" rtlCol="0">
            <a:spAutoFit/>
          </a:bodyPr>
          <a:lstStyle/>
          <a:p>
            <a:r>
              <a:rPr lang="en-US" sz="3600" b="1" i="0" dirty="0">
                <a:solidFill>
                  <a:srgbClr val="10132C"/>
                </a:solidFill>
                <a:effectLst/>
                <a:latin typeface="Helvetica" pitchFamily="2" charset="0"/>
              </a:rPr>
              <a:t>“</a:t>
            </a:r>
            <a:r>
              <a:rPr lang="en-US" sz="3600" b="0" i="0" dirty="0">
                <a:solidFill>
                  <a:srgbClr val="10132C"/>
                </a:solidFill>
                <a:effectLst/>
                <a:latin typeface="Helvetica" pitchFamily="2" charset="0"/>
              </a:rPr>
              <a:t>If anyone serves, he should do so with the strength God provides so that in all things God may be praised through Jesus Christ...” </a:t>
            </a:r>
          </a:p>
          <a:p>
            <a:r>
              <a:rPr lang="en-US" sz="2400" dirty="0">
                <a:solidFill>
                  <a:srgbClr val="10132C"/>
                </a:solidFill>
                <a:latin typeface="Helvetica" pitchFamily="2" charset="0"/>
              </a:rPr>
              <a:t>1 </a:t>
            </a:r>
            <a:r>
              <a:rPr lang="en-US" sz="2400" b="0" i="0" dirty="0">
                <a:solidFill>
                  <a:srgbClr val="10132C"/>
                </a:solidFill>
                <a:effectLst/>
                <a:latin typeface="Helvetica" pitchFamily="2" charset="0"/>
              </a:rPr>
              <a:t>Peter 4:11</a:t>
            </a:r>
            <a:endParaRPr lang="en-US" sz="2400" dirty="0"/>
          </a:p>
        </p:txBody>
      </p:sp>
    </p:spTree>
    <p:extLst>
      <p:ext uri="{BB962C8B-B14F-4D97-AF65-F5344CB8AC3E}">
        <p14:creationId xmlns:p14="http://schemas.microsoft.com/office/powerpoint/2010/main" val="180797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a:stretch/>
        </p:blipFill>
        <p:spPr>
          <a:xfrm>
            <a:off x="0" y="0"/>
            <a:ext cx="12192000" cy="7190509"/>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i="1"/>
              <a:t> </a:t>
            </a:r>
            <a:br>
              <a:rPr lang="en-US" sz="3600" b="1"/>
            </a:br>
            <a:endParaRPr lang="en-US" sz="3600" b="1"/>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1546A8-E59E-234F-7754-FCE6C694CE2C}"/>
              </a:ext>
            </a:extLst>
          </p:cNvPr>
          <p:cNvSpPr txBox="1"/>
          <p:nvPr/>
        </p:nvSpPr>
        <p:spPr>
          <a:xfrm>
            <a:off x="375920" y="3417573"/>
            <a:ext cx="4742617" cy="3328667"/>
          </a:xfrm>
          <a:prstGeom prst="rect">
            <a:avLst/>
          </a:prstGeom>
        </p:spPr>
        <p:txBody>
          <a:bodyPr vert="horz" lIns="91440" tIns="45720" rIns="91440" bIns="45720" rtlCol="0" anchor="ctr">
            <a:normAutofit/>
          </a:bodyPr>
          <a:lstStyle/>
          <a:p>
            <a:pPr>
              <a:lnSpc>
                <a:spcPct val="90000"/>
              </a:lnSpc>
              <a:spcAft>
                <a:spcPts val="600"/>
              </a:spcAft>
            </a:pPr>
            <a:endParaRPr lang="en-US" dirty="0"/>
          </a:p>
        </p:txBody>
      </p:sp>
      <p:sp>
        <p:nvSpPr>
          <p:cNvPr id="4" name="TextBox 3">
            <a:extLst>
              <a:ext uri="{FF2B5EF4-FFF2-40B4-BE49-F238E27FC236}">
                <a16:creationId xmlns:a16="http://schemas.microsoft.com/office/drawing/2014/main" id="{E403F2FF-2395-D4FB-33AB-EDFCEC512528}"/>
              </a:ext>
            </a:extLst>
          </p:cNvPr>
          <p:cNvSpPr txBox="1"/>
          <p:nvPr/>
        </p:nvSpPr>
        <p:spPr>
          <a:xfrm>
            <a:off x="914401" y="1913949"/>
            <a:ext cx="4204137" cy="4308872"/>
          </a:xfrm>
          <a:prstGeom prst="rect">
            <a:avLst/>
          </a:prstGeom>
          <a:noFill/>
        </p:spPr>
        <p:txBody>
          <a:bodyPr wrap="square" rtlCol="0">
            <a:spAutoFit/>
          </a:bodyPr>
          <a:lstStyle/>
          <a:p>
            <a:r>
              <a:rPr lang="en-US" sz="3200" dirty="0"/>
              <a:t>“</a:t>
            </a:r>
            <a:r>
              <a:rPr lang="en-US" sz="3200" b="1" dirty="0"/>
              <a:t>Your priorities must be God first, God second, and God third, until your life is continually face to face with God and no one else is taken into account whatsoever</a:t>
            </a:r>
            <a:r>
              <a:rPr lang="en-US" sz="3200" dirty="0"/>
              <a:t>”                                                         </a:t>
            </a:r>
            <a:r>
              <a:rPr lang="en-US" dirty="0"/>
              <a:t>Oswald Chambers     </a:t>
            </a:r>
          </a:p>
        </p:txBody>
      </p:sp>
    </p:spTree>
    <p:extLst>
      <p:ext uri="{BB962C8B-B14F-4D97-AF65-F5344CB8AC3E}">
        <p14:creationId xmlns:p14="http://schemas.microsoft.com/office/powerpoint/2010/main" val="203323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424551" y="1122362"/>
            <a:ext cx="5447409" cy="5735627"/>
          </a:xfrm>
        </p:spPr>
        <p:txBody>
          <a:bodyPr vert="horz" lIns="91440" tIns="45720" rIns="91440" bIns="45720" rtlCol="0" anchor="b">
            <a:normAutofit fontScale="90000"/>
          </a:bodyPr>
          <a:lstStyle/>
          <a:p>
            <a:r>
              <a:rPr lang="en-US" b="0" i="0" dirty="0">
                <a:solidFill>
                  <a:srgbClr val="FFFFFF"/>
                </a:solidFill>
                <a:effectLst/>
                <a:latin typeface="Raleway" pitchFamily="2" charset="77"/>
              </a:rPr>
              <a:t>“Little by little Lucifer came to indulge the desire for self-exaltation.” </a:t>
            </a:r>
            <a:r>
              <a:rPr lang="en-US" sz="2000" b="0" i="0" dirty="0">
                <a:solidFill>
                  <a:srgbClr val="FFFFFF"/>
                </a:solidFill>
                <a:effectLst/>
                <a:latin typeface="Raleway" pitchFamily="2" charset="77"/>
              </a:rPr>
              <a:t>PP. 35  </a:t>
            </a:r>
            <a:r>
              <a:rPr lang="en-US" b="0" i="0" dirty="0">
                <a:solidFill>
                  <a:srgbClr val="FFFFFF"/>
                </a:solidFill>
                <a:effectLst/>
                <a:latin typeface="Raleway" pitchFamily="2" charset="77"/>
              </a:rPr>
              <a:t>The Scripture says, “Thine heart was lifted up because of thy beauty, thou hast corrupted thy wisdom by reason of thy brightness.” </a:t>
            </a:r>
            <a:r>
              <a:rPr lang="en-US" sz="2000" b="0" i="0" u="none" strike="noStrike" dirty="0">
                <a:solidFill>
                  <a:srgbClr val="1EC19C"/>
                </a:solidFill>
                <a:effectLst/>
                <a:latin typeface="Raleway" pitchFamily="2" charset="77"/>
                <a:hlinkClick r:id="rId4"/>
              </a:rPr>
              <a:t>Ezekiel 28:17</a:t>
            </a:r>
            <a:r>
              <a:rPr lang="en-US" sz="2000" b="0" i="0" dirty="0">
                <a:solidFill>
                  <a:srgbClr val="FFFFFF"/>
                </a:solidFill>
                <a:effectLst/>
                <a:latin typeface="Raleway" pitchFamily="2" charset="77"/>
              </a:rPr>
              <a:t>. </a:t>
            </a:r>
            <a:endParaRPr lang="en-US" sz="2000" b="1" dirty="0"/>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038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23027" b="18867"/>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45" name="Group 4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6" name="Freeform: Shape 4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B26CFB89-B521-3F6E-2673-3B4F2EF21D10}"/>
              </a:ext>
            </a:extLst>
          </p:cNvPr>
          <p:cNvSpPr txBox="1"/>
          <p:nvPr/>
        </p:nvSpPr>
        <p:spPr>
          <a:xfrm>
            <a:off x="486888" y="4669978"/>
            <a:ext cx="10870087" cy="11737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dirty="0">
                <a:solidFill>
                  <a:schemeClr val="bg1">
                    <a:alpha val="80000"/>
                  </a:schemeClr>
                </a:solidFill>
                <a:effectLst/>
              </a:rPr>
              <a:t>“But Solomon had begun to lose sight of the Source of his power and glory. As inclination gained the ascendancy over reason, self-confidence increased, and he sought to carry out the Lord's purpose in his own way.” </a:t>
            </a:r>
            <a:r>
              <a:rPr lang="en-US" b="0" i="0" dirty="0">
                <a:solidFill>
                  <a:schemeClr val="bg1">
                    <a:alpha val="80000"/>
                  </a:schemeClr>
                </a:solidFill>
                <a:effectLst/>
              </a:rPr>
              <a:t>p.54</a:t>
            </a:r>
            <a:endParaRPr lang="en-US" dirty="0">
              <a:solidFill>
                <a:schemeClr val="bg1">
                  <a:alpha val="80000"/>
                </a:schemeClr>
              </a:solidFill>
            </a:endParaRPr>
          </a:p>
        </p:txBody>
      </p:sp>
      <p:sp>
        <p:nvSpPr>
          <p:cNvPr id="3" name="TextBox 2">
            <a:extLst>
              <a:ext uri="{FF2B5EF4-FFF2-40B4-BE49-F238E27FC236}">
                <a16:creationId xmlns:a16="http://schemas.microsoft.com/office/drawing/2014/main" id="{903B0D71-6F1B-D440-A7C9-46EBBBE54DA6}"/>
              </a:ext>
            </a:extLst>
          </p:cNvPr>
          <p:cNvSpPr txBox="1"/>
          <p:nvPr/>
        </p:nvSpPr>
        <p:spPr>
          <a:xfrm>
            <a:off x="711200" y="1158240"/>
            <a:ext cx="4330135" cy="540809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4800" dirty="0">
              <a:solidFill>
                <a:schemeClr val="bg1"/>
              </a:solidFill>
            </a:endParaRPr>
          </a:p>
        </p:txBody>
      </p:sp>
    </p:spTree>
    <p:extLst>
      <p:ext uri="{BB962C8B-B14F-4D97-AF65-F5344CB8AC3E}">
        <p14:creationId xmlns:p14="http://schemas.microsoft.com/office/powerpoint/2010/main" val="249787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21659</TotalTime>
  <Words>1435</Words>
  <Application>Microsoft Office PowerPoint</Application>
  <PresentationFormat>Widescreen</PresentationFormat>
  <Paragraphs>133</Paragraphs>
  <Slides>47</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Meiryo</vt:lpstr>
      <vt:lpstr>Arial</vt:lpstr>
      <vt:lpstr>Calibri</vt:lpstr>
      <vt:lpstr>Calibri Light</vt:lpstr>
      <vt:lpstr>Droid Sans</vt:lpstr>
      <vt:lpstr>Helvetica</vt:lpstr>
      <vt:lpstr>inherit</vt:lpstr>
      <vt:lpstr>Lato</vt:lpstr>
      <vt:lpstr>Raleway</vt:lpstr>
      <vt:lpstr>Roboto</vt:lpstr>
      <vt:lpstr>Rockwell</vt:lpstr>
      <vt:lpstr>Times New Roman</vt:lpstr>
      <vt:lpstr>Verdana</vt:lpstr>
      <vt:lpstr>Office Theme</vt:lpstr>
      <vt:lpstr>             Avoiding Pitfalls of Leadership  </vt:lpstr>
      <vt:lpstr>PowerPoint Presentation</vt:lpstr>
      <vt:lpstr>PowerPoint Presentation</vt:lpstr>
      <vt:lpstr>The greatest pitfall</vt:lpstr>
      <vt:lpstr>*Fear God: “The Fear of the Lord is the beginning of knowledge, but fools despise wisdom and discipline”       Proverbs 1:7 *“Commit to the Lord whatever you do, and your plans will succeed”                                                                                                                                                    Proverbs 16:3 *”Trust in the Lord with all your heart and lean not on your own understanding; in all your ways acknowledge Him, and He will make your paths straight. Do not be wise in your own eyes; fear the Lord and shun evil”         Proverbs 3:5-7 </vt:lpstr>
      <vt:lpstr>PowerPoint Presentation</vt:lpstr>
      <vt:lpstr>  </vt:lpstr>
      <vt:lpstr>“Little by little Lucifer came to indulge the desire for self-exaltation.” PP. 35  The Scripture says, “Thine heart was lifted up because of thy beauty, thou hast corrupted thy wisdom by reason of thy brightness.” Ezekiel 28:17. </vt:lpstr>
      <vt:lpstr>PowerPoint Presentation</vt:lpstr>
      <vt:lpstr>  </vt:lpstr>
      <vt:lpstr>  </vt:lpstr>
      <vt:lpstr>PowerPoint Presentation</vt:lpstr>
      <vt:lpstr>PowerPoint Presentation</vt:lpstr>
      <vt:lpstr>PowerPoint Presentation</vt:lpstr>
      <vt:lpstr>PowerPoint Presentation</vt:lpstr>
      <vt:lpstr>PowerPoint Presentation</vt:lpstr>
      <vt:lpstr>“Pride refuses to be taught. Humility refuses not to be” Brian Houston</vt:lpstr>
      <vt:lpstr>The pitfall of ignoring advice</vt:lpstr>
      <vt:lpstr>Partnership with Others</vt:lpstr>
      <vt:lpstr>PowerPoint Presentation</vt:lpstr>
      <vt:lpstr>PowerPoint Presentation</vt:lpstr>
      <vt:lpstr>PowerPoint Presentation</vt:lpstr>
      <vt:lpstr>Pitfall of Mental Negligence and Laziness</vt:lpstr>
      <vt:lpstr>PowerPoint Presentation</vt:lpstr>
      <vt:lpstr>PowerPoint Presentation</vt:lpstr>
      <vt:lpstr>  </vt:lpstr>
      <vt:lpstr>PowerPoint Presentation</vt:lpstr>
      <vt:lpstr>   *</vt:lpstr>
      <vt:lpstr>PowerPoint Presentation</vt:lpstr>
      <vt:lpstr>                             Pitfall of Temptations:          </vt:lpstr>
      <vt:lpstr>Dr. Henry Blackaby</vt:lpstr>
      <vt:lpstr>PowerPoint Presentation</vt:lpstr>
      <vt:lpstr>            </vt:lpstr>
      <vt:lpstr>Create safeguards against impropriety  Avoid even the appearance of impropriety – create safeguards!!! </vt:lpstr>
      <vt:lpstr>PowerPoint Presentation</vt:lpstr>
      <vt:lpstr>Pitfall of Oversensitivity to Criticism</vt:lpstr>
      <vt:lpstr>Two kinds of criticism: 1. Constructive 2. Destructive</vt:lpstr>
      <vt:lpstr>“Often the crowd does not recognize a leader until he is gone, and then they build a monument for him with the stones they threw at him in life.”                              Oswald Sanders</vt:lpstr>
      <vt:lpstr>Some leaders are constantly criticizing others but cannot tolerate if someone criticizes them. Don’t forget we are leading by example</vt:lpstr>
      <vt:lpstr>If you cannot handle criticism - better  resign from office                             </vt:lpstr>
      <vt:lpstr>“Do not enter into self-defense, but pass along doing your duty with perseverance.”                                                                      UL 139.2 </vt:lpstr>
      <vt:lpstr>Pitfall of Losing the Temper  Emotional Intelligence</vt:lpstr>
      <vt:lpstr>“We must not allow the natural feelings to control our judgment. Many are quickly irritated, and their words are sharp and bitter. They wound the hearts of those about them, and make it apparent that the Spirit of Christ is not abiding in their souls.” RH February 21, 1888 Par. 10</vt:lpstr>
      <vt:lpstr>“Do not permit yourself to be provoked, but let intelligent reason control your actions. Inquire what good it would do to be impatient. It would only gratify the enemy and confirm the opinion of those who would think evil of you. You may, by an even course of conduct, prove the words of evil-minded persons untrue.”     UL 139.2 </vt:lpstr>
      <vt:lpstr>“Anger is the wind that blows out the lamp of the mind”                             Chinese Proverb </vt:lpstr>
      <vt:lpstr>More Professional Pitfall of a Leader</vt:lpstr>
      <vt:lpstr>“Jesus said to him, I am the way…” John 14:6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Internet, Social Media in Presenting the Three Angels’ Messages To the Whole World</dc:title>
  <dc:creator>Stele, Artur</dc:creator>
  <cp:lastModifiedBy>Missah, Ellen S.</cp:lastModifiedBy>
  <cp:revision>31</cp:revision>
  <dcterms:created xsi:type="dcterms:W3CDTF">2021-02-10T12:41:40Z</dcterms:created>
  <dcterms:modified xsi:type="dcterms:W3CDTF">2024-03-14T17:30:41Z</dcterms:modified>
</cp:coreProperties>
</file>