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539" r:id="rId3"/>
    <p:sldId id="257" r:id="rId4"/>
    <p:sldId id="519" r:id="rId5"/>
    <p:sldId id="518" r:id="rId6"/>
    <p:sldId id="542" r:id="rId7"/>
    <p:sldId id="533" r:id="rId8"/>
    <p:sldId id="534" r:id="rId9"/>
    <p:sldId id="538" r:id="rId10"/>
    <p:sldId id="306" r:id="rId11"/>
    <p:sldId id="543" r:id="rId12"/>
    <p:sldId id="545" r:id="rId13"/>
    <p:sldId id="520" r:id="rId14"/>
    <p:sldId id="5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52"/>
    <p:restoredTop sz="96291"/>
  </p:normalViewPr>
  <p:slideViewPr>
    <p:cSldViewPr snapToGrid="0">
      <p:cViewPr varScale="1">
        <p:scale>
          <a:sx n="103" d="100"/>
          <a:sy n="103" d="100"/>
        </p:scale>
        <p:origin x="144" y="71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B5FCB-1FD1-FC49-9157-0F490DFD8470}"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C54C9-5E5A-274A-86DE-47BAA8EF704C}" type="slidenum">
              <a:rPr lang="en-US" smtClean="0"/>
              <a:t>‹#›</a:t>
            </a:fld>
            <a:endParaRPr lang="en-US"/>
          </a:p>
        </p:txBody>
      </p:sp>
    </p:spTree>
    <p:extLst>
      <p:ext uri="{BB962C8B-B14F-4D97-AF65-F5344CB8AC3E}">
        <p14:creationId xmlns:p14="http://schemas.microsoft.com/office/powerpoint/2010/main" val="244361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C54C9-5E5A-274A-86DE-47BAA8EF704C}" type="slidenum">
              <a:rPr lang="en-US" smtClean="0"/>
              <a:t>4</a:t>
            </a:fld>
            <a:endParaRPr lang="en-US"/>
          </a:p>
        </p:txBody>
      </p:sp>
    </p:spTree>
    <p:extLst>
      <p:ext uri="{BB962C8B-B14F-4D97-AF65-F5344CB8AC3E}">
        <p14:creationId xmlns:p14="http://schemas.microsoft.com/office/powerpoint/2010/main" val="3716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C54C9-5E5A-274A-86DE-47BAA8EF704C}" type="slidenum">
              <a:rPr lang="en-US" smtClean="0"/>
              <a:t>5</a:t>
            </a:fld>
            <a:endParaRPr lang="en-US"/>
          </a:p>
        </p:txBody>
      </p:sp>
    </p:spTree>
    <p:extLst>
      <p:ext uri="{BB962C8B-B14F-4D97-AF65-F5344CB8AC3E}">
        <p14:creationId xmlns:p14="http://schemas.microsoft.com/office/powerpoint/2010/main" val="301899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C54C9-5E5A-274A-86DE-47BAA8EF704C}" type="slidenum">
              <a:rPr lang="en-US" smtClean="0"/>
              <a:t>11</a:t>
            </a:fld>
            <a:endParaRPr lang="en-US"/>
          </a:p>
        </p:txBody>
      </p:sp>
    </p:spTree>
    <p:extLst>
      <p:ext uri="{BB962C8B-B14F-4D97-AF65-F5344CB8AC3E}">
        <p14:creationId xmlns:p14="http://schemas.microsoft.com/office/powerpoint/2010/main" val="385219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C54C9-5E5A-274A-86DE-47BAA8EF704C}" type="slidenum">
              <a:rPr lang="en-US" smtClean="0"/>
              <a:t>12</a:t>
            </a:fld>
            <a:endParaRPr lang="en-US"/>
          </a:p>
        </p:txBody>
      </p:sp>
    </p:spTree>
    <p:extLst>
      <p:ext uri="{BB962C8B-B14F-4D97-AF65-F5344CB8AC3E}">
        <p14:creationId xmlns:p14="http://schemas.microsoft.com/office/powerpoint/2010/main" val="12623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C54C9-5E5A-274A-86DE-47BAA8EF704C}" type="slidenum">
              <a:rPr lang="en-US" smtClean="0"/>
              <a:t>13</a:t>
            </a:fld>
            <a:endParaRPr lang="en-US"/>
          </a:p>
        </p:txBody>
      </p:sp>
    </p:spTree>
    <p:extLst>
      <p:ext uri="{BB962C8B-B14F-4D97-AF65-F5344CB8AC3E}">
        <p14:creationId xmlns:p14="http://schemas.microsoft.com/office/powerpoint/2010/main" val="117810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4C9C-3C55-8D71-0156-242494861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C3072-655B-3F89-E2DA-89900E107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559FC-3EBB-9FC7-3466-F2D3AD218ECA}"/>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5" name="Footer Placeholder 4">
            <a:extLst>
              <a:ext uri="{FF2B5EF4-FFF2-40B4-BE49-F238E27FC236}">
                <a16:creationId xmlns:a16="http://schemas.microsoft.com/office/drawing/2014/main" id="{ECF2A88E-F4CF-BDD3-602C-7AF835F26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0D230-AE86-329B-8877-0D5ECC4C1EFB}"/>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223607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9F9F-FE0F-F906-7794-5FE0C1EE1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B52874-80F7-B8F6-CE55-3985DC01E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214D8-81D1-4BD8-840F-9A406042BC74}"/>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5" name="Footer Placeholder 4">
            <a:extLst>
              <a:ext uri="{FF2B5EF4-FFF2-40B4-BE49-F238E27FC236}">
                <a16:creationId xmlns:a16="http://schemas.microsoft.com/office/drawing/2014/main" id="{A7A0EC4E-FD9B-5471-8198-50EA2C417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78009-B5E9-1A11-3741-EC215F570396}"/>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273381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5824D-6AE2-05CC-D47F-78F7AE9F3F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7485D-6027-DF72-E797-5A69BDE60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45FFD-D806-4923-A65E-E8DE2A35C1D6}"/>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5" name="Footer Placeholder 4">
            <a:extLst>
              <a:ext uri="{FF2B5EF4-FFF2-40B4-BE49-F238E27FC236}">
                <a16:creationId xmlns:a16="http://schemas.microsoft.com/office/drawing/2014/main" id="{4DDEAF52-2119-B0B2-8B77-7C0599026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13D05-DDE8-17BA-4AB9-B52701210079}"/>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1545300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49F5-2F89-4B5B-68D2-8C0AFF3C77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65F047-2ECC-1FEB-CEBF-9D7D894D5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A5B7B-17AC-DD65-52F7-00C14A886A4A}"/>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5" name="Footer Placeholder 4">
            <a:extLst>
              <a:ext uri="{FF2B5EF4-FFF2-40B4-BE49-F238E27FC236}">
                <a16:creationId xmlns:a16="http://schemas.microsoft.com/office/drawing/2014/main" id="{13A70DFA-A325-ABA5-2618-7E35C30D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E930B-A19A-1B7B-DA84-75E271D7D733}"/>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3775095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2214-F4D7-F49A-589C-77396D7E9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4F47F-98F5-28E3-0F6E-D2DC20842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CEC7E-F5FF-46CF-88E3-EDAEC08626BB}"/>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5" name="Footer Placeholder 4">
            <a:extLst>
              <a:ext uri="{FF2B5EF4-FFF2-40B4-BE49-F238E27FC236}">
                <a16:creationId xmlns:a16="http://schemas.microsoft.com/office/drawing/2014/main" id="{7CE5D829-FAEE-3CE4-4DE8-C0D948F2B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E8C6D3-635E-A6F0-9F3F-A638B6401166}"/>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14851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5D9E-7A8B-C11E-33C1-95150DF1F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AEA549-6E3D-FEBD-323F-8FCD557A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466DE1-4BA8-1B02-6104-375F8AFC478E}"/>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5" name="Footer Placeholder 4">
            <a:extLst>
              <a:ext uri="{FF2B5EF4-FFF2-40B4-BE49-F238E27FC236}">
                <a16:creationId xmlns:a16="http://schemas.microsoft.com/office/drawing/2014/main" id="{0DD65D6C-21FC-CDB1-5CB7-CC1C07D06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434CD-FFFA-2970-AAB0-3564EABAF73F}"/>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147362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31B8-BEC4-87E0-11BB-77947808BF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67E55-5D1A-6B91-D354-80C883F77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BD860-6F59-1C9A-4D79-AC8A41514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991DD5-247A-D5BE-932B-A74FDF866F44}"/>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6" name="Footer Placeholder 5">
            <a:extLst>
              <a:ext uri="{FF2B5EF4-FFF2-40B4-BE49-F238E27FC236}">
                <a16:creationId xmlns:a16="http://schemas.microsoft.com/office/drawing/2014/main" id="{10C204E2-68E4-C111-610F-3C6925E19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54FC9-F0DB-BA3E-ABD4-E863BCC592EB}"/>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342641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02BE-9C65-DBE3-BC8C-76845ADBDF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7F4047-5AB4-8C76-6A13-F76BB7F84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16A6CC-0971-4883-37DA-A4C6300E6D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BFD02-5880-49B8-A8FD-7DA86830D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40CD0-75A9-416E-55F4-B2999C6D6B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D07522-04BD-6840-07D3-D1A6B8E8E061}"/>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8" name="Footer Placeholder 7">
            <a:extLst>
              <a:ext uri="{FF2B5EF4-FFF2-40B4-BE49-F238E27FC236}">
                <a16:creationId xmlns:a16="http://schemas.microsoft.com/office/drawing/2014/main" id="{4A03F199-151A-964C-528D-3DC3EB46DC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E19F3C-BA9E-3CC6-3C3F-1C26C74B9901}"/>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98149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41CE-23BE-8EC7-CB26-98235A8CC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16DD07-C943-6260-375A-DA9211F39862}"/>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4" name="Footer Placeholder 3">
            <a:extLst>
              <a:ext uri="{FF2B5EF4-FFF2-40B4-BE49-F238E27FC236}">
                <a16:creationId xmlns:a16="http://schemas.microsoft.com/office/drawing/2014/main" id="{AEC5E9ED-77B8-7A65-AB64-C1686BA196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16A88D-5EC9-8B7A-31DF-DE8970DE3274}"/>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24217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2FF7F-93BF-268C-A01D-CBBF2BD8B6A3}"/>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3" name="Footer Placeholder 2">
            <a:extLst>
              <a:ext uri="{FF2B5EF4-FFF2-40B4-BE49-F238E27FC236}">
                <a16:creationId xmlns:a16="http://schemas.microsoft.com/office/drawing/2014/main" id="{6B7FC3C1-8695-4B0C-CDB2-E4E9E6C905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2DF313-3A02-FF8F-FB22-D238D1640CF8}"/>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2216594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62BE-C8FF-D8F2-EA1E-860123852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F65D-9DFD-88FA-8D6A-4C52B35B3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40BCD0-9EF3-6852-FABB-6EDF58A7E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02C883-17B6-CBB0-F79A-BC9D8710EDAB}"/>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6" name="Footer Placeholder 5">
            <a:extLst>
              <a:ext uri="{FF2B5EF4-FFF2-40B4-BE49-F238E27FC236}">
                <a16:creationId xmlns:a16="http://schemas.microsoft.com/office/drawing/2014/main" id="{AE6920C3-F9F5-C748-F811-8FAD7C041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4A25B-12B7-9349-C52D-090840A944A1}"/>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402655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F0EF-00AE-5DCE-5D0B-3004A9E7D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3DABCF-D2FB-DB62-7868-8165E0DF2F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A96CB-3F81-29C4-1495-DA6B9C70AD49}"/>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5" name="Footer Placeholder 4">
            <a:extLst>
              <a:ext uri="{FF2B5EF4-FFF2-40B4-BE49-F238E27FC236}">
                <a16:creationId xmlns:a16="http://schemas.microsoft.com/office/drawing/2014/main" id="{71AA6D90-CAAE-EB05-6BE3-8864E898D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E74F5-F8E3-F33E-9474-CFD02D1944D0}"/>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2147391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9F37-D134-3D0B-D5BD-82760B3FA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49128-69FE-39F7-2B99-A5079A27C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32A69C-EDC5-6B90-A494-FB958620A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DB082-F4CE-9432-9F86-0BF5975BA374}"/>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6" name="Footer Placeholder 5">
            <a:extLst>
              <a:ext uri="{FF2B5EF4-FFF2-40B4-BE49-F238E27FC236}">
                <a16:creationId xmlns:a16="http://schemas.microsoft.com/office/drawing/2014/main" id="{DF42CA0E-BDAA-C652-2F8D-14D5AD7F2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9ABA8-EB7D-D0E0-96AE-9F9DFBE0D0CA}"/>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1215730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603E-785B-8574-F172-523B8EAAE6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B6336-605C-B999-1877-93C8382FB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B0371-6D91-C146-50A1-6C4E05700760}"/>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5" name="Footer Placeholder 4">
            <a:extLst>
              <a:ext uri="{FF2B5EF4-FFF2-40B4-BE49-F238E27FC236}">
                <a16:creationId xmlns:a16="http://schemas.microsoft.com/office/drawing/2014/main" id="{420E76CB-EF37-80ED-D404-20D22A899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8F34C-5CF3-54B0-963E-B3F06518285E}"/>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469877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09B06-C0C6-848C-8EA5-0F132FF94E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127AE-62BD-9B14-5D35-B081ADA9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117AC-675D-59C3-12F5-43A62F1DA39A}"/>
              </a:ext>
            </a:extLst>
          </p:cNvPr>
          <p:cNvSpPr>
            <a:spLocks noGrp="1"/>
          </p:cNvSpPr>
          <p:nvPr>
            <p:ph type="dt" sz="half" idx="10"/>
          </p:nvPr>
        </p:nvSpPr>
        <p:spPr/>
        <p:txBody>
          <a:bodyPr/>
          <a:lstStyle/>
          <a:p>
            <a:fld id="{B7BD4A9D-14B1-C548-8A51-B84DFED76A39}" type="datetimeFigureOut">
              <a:rPr lang="en-US" smtClean="0"/>
              <a:t>3/13/2024</a:t>
            </a:fld>
            <a:endParaRPr lang="en-US"/>
          </a:p>
        </p:txBody>
      </p:sp>
      <p:sp>
        <p:nvSpPr>
          <p:cNvPr id="5" name="Footer Placeholder 4">
            <a:extLst>
              <a:ext uri="{FF2B5EF4-FFF2-40B4-BE49-F238E27FC236}">
                <a16:creationId xmlns:a16="http://schemas.microsoft.com/office/drawing/2014/main" id="{6C10F30F-3528-42CB-049C-0089BE338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4CC42-2787-40C5-DDFE-7B97B518B22C}"/>
              </a:ext>
            </a:extLst>
          </p:cNvPr>
          <p:cNvSpPr>
            <a:spLocks noGrp="1"/>
          </p:cNvSpPr>
          <p:nvPr>
            <p:ph type="sldNum" sz="quarter" idx="12"/>
          </p:nvPr>
        </p:nvSpPr>
        <p:spPr/>
        <p:txBody>
          <a:bodyPr/>
          <a:lstStyle/>
          <a:p>
            <a:fld id="{DA1267D0-3608-3742-B54C-1D29CF93FE95}" type="slidenum">
              <a:rPr lang="en-US" smtClean="0"/>
              <a:t>‹#›</a:t>
            </a:fld>
            <a:endParaRPr lang="en-US"/>
          </a:p>
        </p:txBody>
      </p:sp>
    </p:spTree>
    <p:extLst>
      <p:ext uri="{BB962C8B-B14F-4D97-AF65-F5344CB8AC3E}">
        <p14:creationId xmlns:p14="http://schemas.microsoft.com/office/powerpoint/2010/main" val="378725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BB90-FD39-7216-8EED-DB301730A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A4017A-23C9-405D-4EF5-FFCBD7639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F0F366-258A-3108-7BFB-46155DCBA688}"/>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5" name="Footer Placeholder 4">
            <a:extLst>
              <a:ext uri="{FF2B5EF4-FFF2-40B4-BE49-F238E27FC236}">
                <a16:creationId xmlns:a16="http://schemas.microsoft.com/office/drawing/2014/main" id="{1AF8C5D0-B1E9-9359-DBB7-C7E7262FE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7EF72-8B53-AAA4-2EC9-A9D167624814}"/>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284197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5260-5783-4D07-7504-38D8FAD24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E976C-A319-6B97-4349-F4D07954AA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6EDEC7-23E3-7C20-28BC-6E33F33DB7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461A54-EB6E-4F7E-644E-04AF39F703E1}"/>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6" name="Footer Placeholder 5">
            <a:extLst>
              <a:ext uri="{FF2B5EF4-FFF2-40B4-BE49-F238E27FC236}">
                <a16:creationId xmlns:a16="http://schemas.microsoft.com/office/drawing/2014/main" id="{C33FF999-6D2B-31F4-2750-E1848319F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11346-6EAA-B8ED-C44D-EC9869667201}"/>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37276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A17C-7427-3EC4-A07B-62CE80C80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EEFDA7-E443-F224-E1E4-69F6C8CC5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E1C90-FEE4-C371-B317-5A6480C1F5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F1D792-994A-8F34-D256-9E638B2B2F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1F2210-A2B1-D800-63D6-F212D7E28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B3C0D-0870-963A-74DF-E5CA239E3DD8}"/>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8" name="Footer Placeholder 7">
            <a:extLst>
              <a:ext uri="{FF2B5EF4-FFF2-40B4-BE49-F238E27FC236}">
                <a16:creationId xmlns:a16="http://schemas.microsoft.com/office/drawing/2014/main" id="{079190FB-7B58-754F-FC99-87A2096A17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1B79A3-2B1A-A717-1809-6B764194CD0E}"/>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314991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7AC0-A7AD-91B5-34C2-87BE74E2D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43C05-475C-4B61-6C75-192EE4F706ED}"/>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4" name="Footer Placeholder 3">
            <a:extLst>
              <a:ext uri="{FF2B5EF4-FFF2-40B4-BE49-F238E27FC236}">
                <a16:creationId xmlns:a16="http://schemas.microsoft.com/office/drawing/2014/main" id="{A4E86380-E68B-81A4-79CE-6E2216CA98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EBD0AC-0D13-300A-C0B3-54C5A4B9C760}"/>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411499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DD976-2BE0-4C28-BFD1-943A5C367852}"/>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3" name="Footer Placeholder 2">
            <a:extLst>
              <a:ext uri="{FF2B5EF4-FFF2-40B4-BE49-F238E27FC236}">
                <a16:creationId xmlns:a16="http://schemas.microsoft.com/office/drawing/2014/main" id="{CA63F684-2CE5-62E7-5DD9-B49B41EB17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90EEF-97D7-3CEE-9382-127775E9764B}"/>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334625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FFE3-8351-58A2-E7AD-ADF87B262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8FE8D-6E1D-9519-8A03-0D7B6FE25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83AD35-D3DB-7F95-3A6B-633AE9B14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53EB4-9152-8B39-D0FA-F7BAAFA87A0F}"/>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6" name="Footer Placeholder 5">
            <a:extLst>
              <a:ext uri="{FF2B5EF4-FFF2-40B4-BE49-F238E27FC236}">
                <a16:creationId xmlns:a16="http://schemas.microsoft.com/office/drawing/2014/main" id="{916D7556-29DA-2FF6-1489-0B8064176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4FF69-3A23-C06E-AAD9-15D7A557140C}"/>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100853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6C3C-9D8E-25E5-5EB7-2FAB7F82B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1FC53D-22DD-161C-5354-78FD2648A2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6C333F-1DBE-FE6F-2201-C57CEBDAE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FBD0C-D411-0803-76AA-A3AACADB3EC4}"/>
              </a:ext>
            </a:extLst>
          </p:cNvPr>
          <p:cNvSpPr>
            <a:spLocks noGrp="1"/>
          </p:cNvSpPr>
          <p:nvPr>
            <p:ph type="dt" sz="half" idx="10"/>
          </p:nvPr>
        </p:nvSpPr>
        <p:spPr/>
        <p:txBody>
          <a:bodyPr/>
          <a:lstStyle/>
          <a:p>
            <a:fld id="{D5B6166D-1A41-5E4F-9F21-DFCE3D6C34ED}" type="datetimeFigureOut">
              <a:rPr lang="en-US" smtClean="0"/>
              <a:t>3/13/2024</a:t>
            </a:fld>
            <a:endParaRPr lang="en-US"/>
          </a:p>
        </p:txBody>
      </p:sp>
      <p:sp>
        <p:nvSpPr>
          <p:cNvPr id="6" name="Footer Placeholder 5">
            <a:extLst>
              <a:ext uri="{FF2B5EF4-FFF2-40B4-BE49-F238E27FC236}">
                <a16:creationId xmlns:a16="http://schemas.microsoft.com/office/drawing/2014/main" id="{DBC0C799-91A9-DD4A-FA47-303EB53B2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41AE4-1C1A-ABD9-585F-B35B3E168D81}"/>
              </a:ext>
            </a:extLst>
          </p:cNvPr>
          <p:cNvSpPr>
            <a:spLocks noGrp="1"/>
          </p:cNvSpPr>
          <p:nvPr>
            <p:ph type="sldNum" sz="quarter" idx="12"/>
          </p:nvPr>
        </p:nvSpPr>
        <p:spPr/>
        <p:txBody>
          <a:bodyPr/>
          <a:lstStyle/>
          <a:p>
            <a:fld id="{8554D134-177D-1541-90DD-FD343DD43374}" type="slidenum">
              <a:rPr lang="en-US" smtClean="0"/>
              <a:t>‹#›</a:t>
            </a:fld>
            <a:endParaRPr lang="en-US"/>
          </a:p>
        </p:txBody>
      </p:sp>
    </p:spTree>
    <p:extLst>
      <p:ext uri="{BB962C8B-B14F-4D97-AF65-F5344CB8AC3E}">
        <p14:creationId xmlns:p14="http://schemas.microsoft.com/office/powerpoint/2010/main" val="406047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FDE5C-6F9B-B5F4-1393-E0F2416D02F2}"/>
              </a:ext>
            </a:extLst>
          </p:cNvPr>
          <p:cNvSpPr>
            <a:spLocks noGrp="1"/>
          </p:cNvSpPr>
          <p:nvPr>
            <p:ph type="title"/>
          </p:nvPr>
        </p:nvSpPr>
        <p:spPr>
          <a:xfrm>
            <a:off x="838200" y="681037"/>
            <a:ext cx="10515600" cy="1009651"/>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3507FA4E-2A95-946D-6D2D-CBEFC1284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94A72D5-0B98-1321-E6F2-8AA811E83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Trebuchet MS" panose="020B0703020202090204" pitchFamily="34" charset="0"/>
              </a:defRPr>
            </a:lvl1pPr>
          </a:lstStyle>
          <a:p>
            <a:fld id="{D5B6166D-1A41-5E4F-9F21-DFCE3D6C34ED}" type="datetimeFigureOut">
              <a:rPr lang="en-US" smtClean="0"/>
              <a:pPr/>
              <a:t>3/13/2024</a:t>
            </a:fld>
            <a:endParaRPr lang="en-US"/>
          </a:p>
        </p:txBody>
      </p:sp>
      <p:sp>
        <p:nvSpPr>
          <p:cNvPr id="5" name="Footer Placeholder 4">
            <a:extLst>
              <a:ext uri="{FF2B5EF4-FFF2-40B4-BE49-F238E27FC236}">
                <a16:creationId xmlns:a16="http://schemas.microsoft.com/office/drawing/2014/main" id="{9A712D12-7D22-BDDE-BB5D-F97A45D3F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Trebuchet MS" panose="020B0703020202090204" pitchFamily="34" charset="0"/>
              </a:defRPr>
            </a:lvl1pPr>
          </a:lstStyle>
          <a:p>
            <a:endParaRPr lang="en-US"/>
          </a:p>
        </p:txBody>
      </p:sp>
      <p:sp>
        <p:nvSpPr>
          <p:cNvPr id="6" name="Slide Number Placeholder 5">
            <a:extLst>
              <a:ext uri="{FF2B5EF4-FFF2-40B4-BE49-F238E27FC236}">
                <a16:creationId xmlns:a16="http://schemas.microsoft.com/office/drawing/2014/main" id="{DFE674DE-B985-BD0A-E8E9-7D6B2DC28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Trebuchet MS" panose="020B0703020202090204" pitchFamily="34" charset="0"/>
              </a:defRPr>
            </a:lvl1pPr>
          </a:lstStyle>
          <a:p>
            <a:fld id="{8554D134-177D-1541-90DD-FD343DD43374}" type="slidenum">
              <a:rPr lang="en-US" smtClean="0"/>
              <a:pPr/>
              <a:t>‹#›</a:t>
            </a:fld>
            <a:endParaRPr lang="en-US"/>
          </a:p>
        </p:txBody>
      </p:sp>
    </p:spTree>
    <p:extLst>
      <p:ext uri="{BB962C8B-B14F-4D97-AF65-F5344CB8AC3E}">
        <p14:creationId xmlns:p14="http://schemas.microsoft.com/office/powerpoint/2010/main" val="156099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FA93D-163A-D699-C5C0-9D18E78D2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7625B-3FF3-280D-82C7-12116A2A6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D3A83-CDD7-ABED-3121-8330F0A50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D4A9D-14B1-C548-8A51-B84DFED76A39}" type="datetimeFigureOut">
              <a:rPr lang="en-US" smtClean="0"/>
              <a:t>3/13/2024</a:t>
            </a:fld>
            <a:endParaRPr lang="en-US"/>
          </a:p>
        </p:txBody>
      </p:sp>
      <p:sp>
        <p:nvSpPr>
          <p:cNvPr id="5" name="Footer Placeholder 4">
            <a:extLst>
              <a:ext uri="{FF2B5EF4-FFF2-40B4-BE49-F238E27FC236}">
                <a16:creationId xmlns:a16="http://schemas.microsoft.com/office/drawing/2014/main" id="{03251BA7-3883-B74C-BF41-954735CEB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BD7E01-5D73-EE6F-1EE2-51B5E2286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267D0-3608-3742-B54C-1D29CF93FE95}" type="slidenum">
              <a:rPr lang="en-US" smtClean="0"/>
              <a:t>‹#›</a:t>
            </a:fld>
            <a:endParaRPr lang="en-US"/>
          </a:p>
        </p:txBody>
      </p:sp>
    </p:spTree>
    <p:extLst>
      <p:ext uri="{BB962C8B-B14F-4D97-AF65-F5344CB8AC3E}">
        <p14:creationId xmlns:p14="http://schemas.microsoft.com/office/powerpoint/2010/main" val="256162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orking on the computer&#10;&#10;Description automatically generated with medium confidence">
            <a:extLst>
              <a:ext uri="{FF2B5EF4-FFF2-40B4-BE49-F238E27FC236}">
                <a16:creationId xmlns:a16="http://schemas.microsoft.com/office/drawing/2014/main" id="{9B9756E0-A954-B0B7-8445-916897F5F00F}"/>
              </a:ext>
            </a:extLst>
          </p:cNvPr>
          <p:cNvPicPr>
            <a:picLocks noChangeAspect="1"/>
          </p:cNvPicPr>
          <p:nvPr/>
        </p:nvPicPr>
        <p:blipFill>
          <a:blip r:embed="rId2"/>
          <a:stretch>
            <a:fillRect/>
          </a:stretch>
        </p:blipFill>
        <p:spPr>
          <a:xfrm>
            <a:off x="0" y="0"/>
            <a:ext cx="12192000" cy="6857172"/>
          </a:xfrm>
          <a:prstGeom prst="rect">
            <a:avLst/>
          </a:prstGeom>
        </p:spPr>
      </p:pic>
      <p:sp>
        <p:nvSpPr>
          <p:cNvPr id="11" name="Rectangle 10">
            <a:extLst>
              <a:ext uri="{FF2B5EF4-FFF2-40B4-BE49-F238E27FC236}">
                <a16:creationId xmlns:a16="http://schemas.microsoft.com/office/drawing/2014/main" id="{A9122ECD-3E14-5FE7-AA1F-EC8EB9E91189}"/>
              </a:ext>
            </a:extLst>
          </p:cNvPr>
          <p:cNvSpPr/>
          <p:nvPr/>
        </p:nvSpPr>
        <p:spPr>
          <a:xfrm>
            <a:off x="7313630" y="0"/>
            <a:ext cx="48848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A1956FB-E759-F060-98DE-839CB917BBAA}"/>
              </a:ext>
            </a:extLst>
          </p:cNvPr>
          <p:cNvSpPr>
            <a:spLocks noGrp="1"/>
          </p:cNvSpPr>
          <p:nvPr>
            <p:ph type="title"/>
          </p:nvPr>
        </p:nvSpPr>
        <p:spPr>
          <a:xfrm>
            <a:off x="7313629" y="385011"/>
            <a:ext cx="4884821" cy="2466473"/>
          </a:xfrm>
        </p:spPr>
        <p:txBody>
          <a:bodyPr>
            <a:normAutofit/>
          </a:bodyPr>
          <a:lstStyle/>
          <a:p>
            <a:pPr algn="ctr">
              <a:lnSpc>
                <a:spcPct val="110000"/>
              </a:lnSpc>
            </a:pPr>
            <a:r>
              <a:rPr lang="en-US" sz="2800" cap="small" dirty="0"/>
              <a:t>general conference leadership development conference for</a:t>
            </a:r>
            <a:br>
              <a:rPr lang="en-US" sz="2800" cap="small" dirty="0"/>
            </a:br>
            <a:br>
              <a:rPr lang="en-US" sz="2800" cap="small" dirty="0"/>
            </a:br>
            <a:r>
              <a:rPr lang="en-US" sz="2800" b="1" dirty="0"/>
              <a:t>NEWLY ELECTED LEADERS</a:t>
            </a:r>
          </a:p>
        </p:txBody>
      </p:sp>
      <p:sp>
        <p:nvSpPr>
          <p:cNvPr id="10" name="Rectangle 9">
            <a:extLst>
              <a:ext uri="{FF2B5EF4-FFF2-40B4-BE49-F238E27FC236}">
                <a16:creationId xmlns:a16="http://schemas.microsoft.com/office/drawing/2014/main" id="{8066CD50-DC6F-77A5-AFFA-EBC9AC66CAD5}"/>
              </a:ext>
            </a:extLst>
          </p:cNvPr>
          <p:cNvSpPr/>
          <p:nvPr/>
        </p:nvSpPr>
        <p:spPr>
          <a:xfrm>
            <a:off x="7915209" y="3970421"/>
            <a:ext cx="357337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991C6CFE-8AC8-1D9A-E6D5-8FC335564CE7}"/>
              </a:ext>
            </a:extLst>
          </p:cNvPr>
          <p:cNvSpPr txBox="1">
            <a:spLocks/>
          </p:cNvSpPr>
          <p:nvPr/>
        </p:nvSpPr>
        <p:spPr>
          <a:xfrm>
            <a:off x="7313629" y="3189065"/>
            <a:ext cx="4884821" cy="2862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a:t>March 12, 2024</a:t>
            </a:r>
            <a:endParaRPr lang="en-US" sz="2400" dirty="0"/>
          </a:p>
          <a:p>
            <a:pPr marL="0" indent="0" algn="ctr">
              <a:lnSpc>
                <a:spcPct val="100000"/>
              </a:lnSpc>
              <a:spcBef>
                <a:spcPts val="0"/>
              </a:spcBef>
              <a:buFont typeface="Arial" panose="020B0604020202020204" pitchFamily="34" charset="0"/>
              <a:buNone/>
            </a:pPr>
            <a:endParaRPr lang="en-US" dirty="0"/>
          </a:p>
          <a:p>
            <a:pPr marL="0" indent="0" algn="ctr">
              <a:lnSpc>
                <a:spcPct val="100000"/>
              </a:lnSpc>
              <a:spcBef>
                <a:spcPts val="0"/>
              </a:spcBef>
              <a:buFont typeface="Arial" panose="020B0604020202020204" pitchFamily="34" charset="0"/>
              <a:buNone/>
            </a:pPr>
            <a:r>
              <a:rPr lang="en-US" sz="2400" dirty="0"/>
              <a:t>CASE STUDY</a:t>
            </a:r>
          </a:p>
          <a:p>
            <a:pPr marL="0" indent="0" algn="ctr">
              <a:lnSpc>
                <a:spcPct val="100000"/>
              </a:lnSpc>
              <a:spcBef>
                <a:spcPts val="1200"/>
              </a:spcBef>
              <a:buFont typeface="Arial" panose="020B0604020202020204" pitchFamily="34" charset="0"/>
              <a:buNone/>
            </a:pPr>
            <a:r>
              <a:rPr lang="en-US" sz="2400" dirty="0"/>
              <a:t>Role of the Working Policy</a:t>
            </a:r>
          </a:p>
          <a:p>
            <a:pPr marL="0" indent="0" algn="ctr">
              <a:lnSpc>
                <a:spcPct val="100000"/>
              </a:lnSpc>
              <a:spcBef>
                <a:spcPts val="0"/>
              </a:spcBef>
              <a:buFont typeface="Arial" panose="020B0604020202020204" pitchFamily="34" charset="0"/>
              <a:buNone/>
            </a:pPr>
            <a:r>
              <a:rPr lang="en-US" sz="2400" dirty="0"/>
              <a:t>and Church Manual </a:t>
            </a:r>
          </a:p>
        </p:txBody>
      </p:sp>
      <p:sp>
        <p:nvSpPr>
          <p:cNvPr id="2" name="TextBox 1">
            <a:extLst>
              <a:ext uri="{FF2B5EF4-FFF2-40B4-BE49-F238E27FC236}">
                <a16:creationId xmlns:a16="http://schemas.microsoft.com/office/drawing/2014/main" id="{DE3200ED-DD95-28AE-F3A9-E69D72EF3525}"/>
              </a:ext>
            </a:extLst>
          </p:cNvPr>
          <p:cNvSpPr txBox="1"/>
          <p:nvPr/>
        </p:nvSpPr>
        <p:spPr>
          <a:xfrm>
            <a:off x="7809194" y="5967804"/>
            <a:ext cx="4078014" cy="707886"/>
          </a:xfrm>
          <a:prstGeom prst="rect">
            <a:avLst/>
          </a:prstGeom>
          <a:noFill/>
        </p:spPr>
        <p:txBody>
          <a:bodyPr wrap="square" rtlCol="0">
            <a:spAutoFit/>
          </a:bodyPr>
          <a:lstStyle/>
          <a:p>
            <a:pPr algn="ctr"/>
            <a:r>
              <a:rPr lang="en-US" sz="2000" dirty="0">
                <a:solidFill>
                  <a:schemeClr val="bg1"/>
                </a:solidFill>
              </a:rPr>
              <a:t>Karnik </a:t>
            </a:r>
            <a:r>
              <a:rPr lang="en-US" sz="2000" dirty="0" err="1">
                <a:solidFill>
                  <a:schemeClr val="bg1"/>
                </a:solidFill>
              </a:rPr>
              <a:t>Doukmetzian</a:t>
            </a:r>
            <a:endParaRPr lang="en-US" sz="2000" dirty="0">
              <a:solidFill>
                <a:schemeClr val="bg1"/>
              </a:solidFill>
            </a:endParaRPr>
          </a:p>
          <a:p>
            <a:pPr algn="ctr"/>
            <a:r>
              <a:rPr lang="en-US" sz="2000" dirty="0">
                <a:solidFill>
                  <a:schemeClr val="bg1"/>
                </a:solidFill>
              </a:rPr>
              <a:t>Hensley Moorooven</a:t>
            </a:r>
          </a:p>
        </p:txBody>
      </p:sp>
    </p:spTree>
    <p:extLst>
      <p:ext uri="{BB962C8B-B14F-4D97-AF65-F5344CB8AC3E}">
        <p14:creationId xmlns:p14="http://schemas.microsoft.com/office/powerpoint/2010/main" val="355618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wooden&#10;&#10;Description automatically generated">
            <a:extLst>
              <a:ext uri="{FF2B5EF4-FFF2-40B4-BE49-F238E27FC236}">
                <a16:creationId xmlns:a16="http://schemas.microsoft.com/office/drawing/2014/main" id="{0E42D8E3-42FB-4803-6811-62AF82D6C1D3}"/>
              </a:ext>
            </a:extLst>
          </p:cNvPr>
          <p:cNvPicPr>
            <a:picLocks noChangeAspect="1"/>
          </p:cNvPicPr>
          <p:nvPr/>
        </p:nvPicPr>
        <p:blipFill>
          <a:blip r:embed="rId2"/>
          <a:stretch>
            <a:fillRect/>
          </a:stretch>
        </p:blipFill>
        <p:spPr>
          <a:xfrm>
            <a:off x="0" y="1654"/>
            <a:ext cx="12192000" cy="6854692"/>
          </a:xfrm>
          <a:prstGeom prst="rect">
            <a:avLst/>
          </a:prstGeom>
        </p:spPr>
      </p:pic>
      <p:sp>
        <p:nvSpPr>
          <p:cNvPr id="5" name="TextBox 4">
            <a:extLst>
              <a:ext uri="{FF2B5EF4-FFF2-40B4-BE49-F238E27FC236}">
                <a16:creationId xmlns:a16="http://schemas.microsoft.com/office/drawing/2014/main" id="{9C84F60D-E0DA-7E0B-B702-8A5B49F21E36}"/>
              </a:ext>
            </a:extLst>
          </p:cNvPr>
          <p:cNvSpPr txBox="1"/>
          <p:nvPr/>
        </p:nvSpPr>
        <p:spPr>
          <a:xfrm>
            <a:off x="2060712" y="2213282"/>
            <a:ext cx="453886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rebuchet MS" panose="020B0703020202090204" pitchFamily="34" charset="0"/>
                <a:ea typeface="+mn-ea"/>
                <a:cs typeface="Arial" panose="020B0604020202020204" pitchFamily="34" charset="0"/>
              </a:rPr>
              <a:t>Case Study from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rebuchet MS" panose="020B0703020202090204" pitchFamily="34" charset="0"/>
                <a:ea typeface="+mn-ea"/>
                <a:cs typeface="Arial" panose="020B0604020202020204" pitchFamily="34" charset="0"/>
              </a:rPr>
              <a:t>Church Manual</a:t>
            </a:r>
            <a:endParaRPr kumimoji="0" lang="en-US" sz="2400" i="0" u="none" strike="noStrike" kern="1200" cap="none" spc="0" normalizeH="0" baseline="0" noProof="0" dirty="0">
              <a:ln>
                <a:noFill/>
              </a:ln>
              <a:effectLst/>
              <a:uLnTx/>
              <a:uFillTx/>
              <a:latin typeface="Trebuchet MS" panose="020B0703020202090204" pitchFamily="34" charset="0"/>
              <a:ea typeface="+mn-ea"/>
              <a:cs typeface="Arial" panose="020B0604020202020204" pitchFamily="34" charset="0"/>
            </a:endParaRPr>
          </a:p>
        </p:txBody>
      </p:sp>
    </p:spTree>
    <p:extLst>
      <p:ext uri="{BB962C8B-B14F-4D97-AF65-F5344CB8AC3E}">
        <p14:creationId xmlns:p14="http://schemas.microsoft.com/office/powerpoint/2010/main" val="93096408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round a table with laptops&#10;&#10;Description automatically generated with medium confidence">
            <a:extLst>
              <a:ext uri="{FF2B5EF4-FFF2-40B4-BE49-F238E27FC236}">
                <a16:creationId xmlns:a16="http://schemas.microsoft.com/office/drawing/2014/main" id="{AD7D2952-05BD-DB3B-82E2-9C13F9FE1873}"/>
              </a:ext>
            </a:extLst>
          </p:cNvPr>
          <p:cNvPicPr>
            <a:picLocks noChangeAspect="1"/>
          </p:cNvPicPr>
          <p:nvPr/>
        </p:nvPicPr>
        <p:blipFill>
          <a:blip r:embed="rId3"/>
          <a:stretch>
            <a:fillRect/>
          </a:stretch>
        </p:blipFill>
        <p:spPr>
          <a:xfrm>
            <a:off x="0" y="1654"/>
            <a:ext cx="12194942" cy="6856346"/>
          </a:xfrm>
          <a:prstGeom prst="rect">
            <a:avLst/>
          </a:prstGeom>
        </p:spPr>
      </p:pic>
      <p:sp>
        <p:nvSpPr>
          <p:cNvPr id="5" name="Rectangle 4">
            <a:extLst>
              <a:ext uri="{FF2B5EF4-FFF2-40B4-BE49-F238E27FC236}">
                <a16:creationId xmlns:a16="http://schemas.microsoft.com/office/drawing/2014/main" id="{5803455A-21EE-317E-5609-A128120C742B}"/>
              </a:ext>
            </a:extLst>
          </p:cNvPr>
          <p:cNvSpPr/>
          <p:nvPr/>
        </p:nvSpPr>
        <p:spPr>
          <a:xfrm>
            <a:off x="9610344" y="4313062"/>
            <a:ext cx="2828950"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8FCE0AF-0B2E-3B18-6381-5B250E0FB5FF}"/>
              </a:ext>
            </a:extLst>
          </p:cNvPr>
          <p:cNvSpPr txBox="1"/>
          <p:nvPr/>
        </p:nvSpPr>
        <p:spPr>
          <a:xfrm>
            <a:off x="9701784" y="4292811"/>
            <a:ext cx="2318726"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Case Study</a:t>
            </a:r>
          </a:p>
        </p:txBody>
      </p:sp>
    </p:spTree>
    <p:extLst>
      <p:ext uri="{BB962C8B-B14F-4D97-AF65-F5344CB8AC3E}">
        <p14:creationId xmlns:p14="http://schemas.microsoft.com/office/powerpoint/2010/main" val="190429183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around a table with laptops&#10;&#10;Description automatically generated with medium confidence">
            <a:extLst>
              <a:ext uri="{FF2B5EF4-FFF2-40B4-BE49-F238E27FC236}">
                <a16:creationId xmlns:a16="http://schemas.microsoft.com/office/drawing/2014/main" id="{6B643CED-CD6E-3CE8-3B38-EA5E1E1AC7A9}"/>
              </a:ext>
            </a:extLst>
          </p:cNvPr>
          <p:cNvPicPr>
            <a:picLocks noChangeAspect="1"/>
          </p:cNvPicPr>
          <p:nvPr/>
        </p:nvPicPr>
        <p:blipFill>
          <a:blip r:embed="rId3"/>
          <a:stretch>
            <a:fillRect/>
          </a:stretch>
        </p:blipFill>
        <p:spPr>
          <a:xfrm>
            <a:off x="0" y="1654"/>
            <a:ext cx="12194942" cy="6856346"/>
          </a:xfrm>
          <a:prstGeom prst="rect">
            <a:avLst/>
          </a:prstGeom>
        </p:spPr>
      </p:pic>
      <p:sp>
        <p:nvSpPr>
          <p:cNvPr id="5" name="Rectangle 4">
            <a:extLst>
              <a:ext uri="{FF2B5EF4-FFF2-40B4-BE49-F238E27FC236}">
                <a16:creationId xmlns:a16="http://schemas.microsoft.com/office/drawing/2014/main" id="{5803455A-21EE-317E-5609-A128120C742B}"/>
              </a:ext>
            </a:extLst>
          </p:cNvPr>
          <p:cNvSpPr/>
          <p:nvPr/>
        </p:nvSpPr>
        <p:spPr>
          <a:xfrm>
            <a:off x="9610344" y="4313062"/>
            <a:ext cx="2828950"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8FCE0AF-0B2E-3B18-6381-5B250E0FB5FF}"/>
              </a:ext>
            </a:extLst>
          </p:cNvPr>
          <p:cNvSpPr txBox="1"/>
          <p:nvPr/>
        </p:nvSpPr>
        <p:spPr>
          <a:xfrm>
            <a:off x="9701784" y="4292811"/>
            <a:ext cx="2318726"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Case Study</a:t>
            </a:r>
          </a:p>
        </p:txBody>
      </p:sp>
      <p:sp>
        <p:nvSpPr>
          <p:cNvPr id="10" name="Rectangle 9">
            <a:extLst>
              <a:ext uri="{FF2B5EF4-FFF2-40B4-BE49-F238E27FC236}">
                <a16:creationId xmlns:a16="http://schemas.microsoft.com/office/drawing/2014/main" id="{DD566E43-A0AB-3402-92B6-E738679360C9}"/>
              </a:ext>
            </a:extLst>
          </p:cNvPr>
          <p:cNvSpPr/>
          <p:nvPr/>
        </p:nvSpPr>
        <p:spPr>
          <a:xfrm>
            <a:off x="0" y="0"/>
            <a:ext cx="3529584" cy="6858000"/>
          </a:xfrm>
          <a:prstGeom prst="rect">
            <a:avLst/>
          </a:prstGeom>
          <a:solidFill>
            <a:schemeClr val="bg1">
              <a:alpha val="833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10000"/>
              </a:lnSpc>
              <a:spcBef>
                <a:spcPts val="0"/>
              </a:spcBef>
              <a:buNone/>
            </a:pPr>
            <a:endParaRPr lang="en-US" sz="1800" b="1" dirty="0">
              <a:solidFill>
                <a:schemeClr val="tx1"/>
              </a:solidFill>
            </a:endParaRPr>
          </a:p>
        </p:txBody>
      </p:sp>
      <p:sp>
        <p:nvSpPr>
          <p:cNvPr id="6" name="Content Placeholder 5">
            <a:extLst>
              <a:ext uri="{FF2B5EF4-FFF2-40B4-BE49-F238E27FC236}">
                <a16:creationId xmlns:a16="http://schemas.microsoft.com/office/drawing/2014/main" id="{25FE87ED-66A2-B549-AF74-733232C1BFDD}"/>
              </a:ext>
            </a:extLst>
          </p:cNvPr>
          <p:cNvSpPr>
            <a:spLocks noGrp="1"/>
          </p:cNvSpPr>
          <p:nvPr>
            <p:ph idx="1"/>
          </p:nvPr>
        </p:nvSpPr>
        <p:spPr>
          <a:xfrm>
            <a:off x="196788" y="349650"/>
            <a:ext cx="3210338" cy="5330094"/>
          </a:xfrm>
        </p:spPr>
        <p:txBody>
          <a:bodyPr>
            <a:normAutofit/>
          </a:bodyPr>
          <a:lstStyle/>
          <a:p>
            <a:pPr marL="0" indent="0">
              <a:lnSpc>
                <a:spcPct val="110000"/>
              </a:lnSpc>
              <a:spcBef>
                <a:spcPts val="0"/>
              </a:spcBef>
              <a:buNone/>
            </a:pPr>
            <a:r>
              <a:rPr lang="en-US" sz="2200" dirty="0">
                <a:solidFill>
                  <a:schemeClr val="tx1"/>
                </a:solidFill>
              </a:rPr>
              <a:t>Dr. D. Kay, a dentist, is a member of the “All Saints Seventh-day Adventist Church” in Soda Spring, Idaho. He divorced his wife to marry his associate, Dr. Fang. After one month, he asked for his membership to be transferred to the “Ideal Seventh-day Adventist Church,” in Cool, Texas.</a:t>
            </a:r>
          </a:p>
        </p:txBody>
      </p:sp>
    </p:spTree>
    <p:extLst>
      <p:ext uri="{BB962C8B-B14F-4D97-AF65-F5344CB8AC3E}">
        <p14:creationId xmlns:p14="http://schemas.microsoft.com/office/powerpoint/2010/main" val="77925097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around a table with laptops&#10;&#10;Description automatically generated with medium confidence">
            <a:extLst>
              <a:ext uri="{FF2B5EF4-FFF2-40B4-BE49-F238E27FC236}">
                <a16:creationId xmlns:a16="http://schemas.microsoft.com/office/drawing/2014/main" id="{08A71A99-6291-A5CF-77DE-6D4466112671}"/>
              </a:ext>
            </a:extLst>
          </p:cNvPr>
          <p:cNvPicPr>
            <a:picLocks noChangeAspect="1"/>
          </p:cNvPicPr>
          <p:nvPr/>
        </p:nvPicPr>
        <p:blipFill>
          <a:blip r:embed="rId3"/>
          <a:stretch>
            <a:fillRect/>
          </a:stretch>
        </p:blipFill>
        <p:spPr>
          <a:xfrm>
            <a:off x="0" y="1654"/>
            <a:ext cx="12194942" cy="6856346"/>
          </a:xfrm>
          <a:prstGeom prst="rect">
            <a:avLst/>
          </a:prstGeom>
        </p:spPr>
      </p:pic>
      <p:sp>
        <p:nvSpPr>
          <p:cNvPr id="5" name="Rectangle 4">
            <a:extLst>
              <a:ext uri="{FF2B5EF4-FFF2-40B4-BE49-F238E27FC236}">
                <a16:creationId xmlns:a16="http://schemas.microsoft.com/office/drawing/2014/main" id="{5803455A-21EE-317E-5609-A128120C742B}"/>
              </a:ext>
            </a:extLst>
          </p:cNvPr>
          <p:cNvSpPr/>
          <p:nvPr/>
        </p:nvSpPr>
        <p:spPr>
          <a:xfrm>
            <a:off x="9610344" y="4313062"/>
            <a:ext cx="2828950"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8FCE0AF-0B2E-3B18-6381-5B250E0FB5FF}"/>
              </a:ext>
            </a:extLst>
          </p:cNvPr>
          <p:cNvSpPr txBox="1"/>
          <p:nvPr/>
        </p:nvSpPr>
        <p:spPr>
          <a:xfrm>
            <a:off x="9701784" y="4292811"/>
            <a:ext cx="2318726"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Case Study</a:t>
            </a:r>
          </a:p>
        </p:txBody>
      </p:sp>
      <p:sp>
        <p:nvSpPr>
          <p:cNvPr id="10" name="Rectangle 9">
            <a:extLst>
              <a:ext uri="{FF2B5EF4-FFF2-40B4-BE49-F238E27FC236}">
                <a16:creationId xmlns:a16="http://schemas.microsoft.com/office/drawing/2014/main" id="{DD566E43-A0AB-3402-92B6-E738679360C9}"/>
              </a:ext>
            </a:extLst>
          </p:cNvPr>
          <p:cNvSpPr/>
          <p:nvPr/>
        </p:nvSpPr>
        <p:spPr>
          <a:xfrm>
            <a:off x="0" y="0"/>
            <a:ext cx="3529584" cy="6858000"/>
          </a:xfrm>
          <a:prstGeom prst="rect">
            <a:avLst/>
          </a:prstGeom>
          <a:solidFill>
            <a:schemeClr val="bg1">
              <a:alpha val="833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10000"/>
              </a:lnSpc>
              <a:spcBef>
                <a:spcPts val="0"/>
              </a:spcBef>
              <a:buNone/>
            </a:pPr>
            <a:endParaRPr lang="en-US" sz="1800" b="1" dirty="0">
              <a:solidFill>
                <a:schemeClr val="tx1"/>
              </a:solidFill>
            </a:endParaRPr>
          </a:p>
        </p:txBody>
      </p:sp>
      <p:sp>
        <p:nvSpPr>
          <p:cNvPr id="6" name="Content Placeholder 5">
            <a:extLst>
              <a:ext uri="{FF2B5EF4-FFF2-40B4-BE49-F238E27FC236}">
                <a16:creationId xmlns:a16="http://schemas.microsoft.com/office/drawing/2014/main" id="{25FE87ED-66A2-B549-AF74-733232C1BFDD}"/>
              </a:ext>
            </a:extLst>
          </p:cNvPr>
          <p:cNvSpPr>
            <a:spLocks noGrp="1"/>
          </p:cNvSpPr>
          <p:nvPr>
            <p:ph idx="1"/>
          </p:nvPr>
        </p:nvSpPr>
        <p:spPr>
          <a:xfrm>
            <a:off x="196788" y="349650"/>
            <a:ext cx="3210338" cy="5330094"/>
          </a:xfrm>
        </p:spPr>
        <p:txBody>
          <a:bodyPr>
            <a:normAutofit/>
          </a:bodyPr>
          <a:lstStyle/>
          <a:p>
            <a:pPr marL="0" indent="0">
              <a:lnSpc>
                <a:spcPct val="110000"/>
              </a:lnSpc>
              <a:spcBef>
                <a:spcPts val="0"/>
              </a:spcBef>
              <a:buNone/>
            </a:pPr>
            <a:r>
              <a:rPr lang="en-US" sz="2200" dirty="0">
                <a:solidFill>
                  <a:schemeClr val="tx1"/>
                </a:solidFill>
              </a:rPr>
              <a:t>Dr. D. Kay, a dentist, is a member of the “All Saints Seventh-day Adventist Church” in Soda Spring, Idaho. He divorced his wife to marry his associate, Dr. Fang. After one month, he asked for his membership to be transferred to the “Ideal Seventh-day Adventist Church,” in Cool, Texas.</a:t>
            </a:r>
          </a:p>
        </p:txBody>
      </p:sp>
      <p:sp>
        <p:nvSpPr>
          <p:cNvPr id="11" name="Rectangle 10">
            <a:extLst>
              <a:ext uri="{FF2B5EF4-FFF2-40B4-BE49-F238E27FC236}">
                <a16:creationId xmlns:a16="http://schemas.microsoft.com/office/drawing/2014/main" id="{14718413-B808-1D8C-58C4-A26D4D8A071A}"/>
              </a:ext>
            </a:extLst>
          </p:cNvPr>
          <p:cNvSpPr/>
          <p:nvPr/>
        </p:nvSpPr>
        <p:spPr>
          <a:xfrm>
            <a:off x="-1" y="5690370"/>
            <a:ext cx="10993822"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D9070AF-6043-5B57-0B17-D157AECDE936}"/>
              </a:ext>
            </a:extLst>
          </p:cNvPr>
          <p:cNvSpPr txBox="1"/>
          <p:nvPr/>
        </p:nvSpPr>
        <p:spPr>
          <a:xfrm>
            <a:off x="91439" y="5679744"/>
            <a:ext cx="11322795"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What should the </a:t>
            </a:r>
            <a:r>
              <a:rPr lang="en-US" sz="2800" b="1" dirty="0">
                <a:solidFill>
                  <a:schemeClr val="bg1"/>
                </a:solidFill>
                <a:latin typeface="Trebuchet MS" panose="020B0703020202090204" pitchFamily="34" charset="0"/>
                <a:cs typeface="Arial" panose="020B0604020202020204" pitchFamily="34" charset="0"/>
              </a:rPr>
              <a:t>local church </a:t>
            </a:r>
            <a:r>
              <a:rPr kumimoji="0" lang="en-US" sz="28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where his membership resides do?</a:t>
            </a:r>
          </a:p>
        </p:txBody>
      </p:sp>
    </p:spTree>
    <p:extLst>
      <p:ext uri="{BB962C8B-B14F-4D97-AF65-F5344CB8AC3E}">
        <p14:creationId xmlns:p14="http://schemas.microsoft.com/office/powerpoint/2010/main" val="246609645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indoor&#10;&#10;Description automatically generated">
            <a:extLst>
              <a:ext uri="{FF2B5EF4-FFF2-40B4-BE49-F238E27FC236}">
                <a16:creationId xmlns:a16="http://schemas.microsoft.com/office/drawing/2014/main" id="{3277EAE5-4956-CADD-6934-FCCCC94A318F}"/>
              </a:ext>
            </a:extLst>
          </p:cNvPr>
          <p:cNvPicPr>
            <a:picLocks noChangeAspect="1"/>
          </p:cNvPicPr>
          <p:nvPr/>
        </p:nvPicPr>
        <p:blipFill>
          <a:blip r:embed="rId2"/>
          <a:stretch>
            <a:fillRect/>
          </a:stretch>
        </p:blipFill>
        <p:spPr>
          <a:xfrm>
            <a:off x="0" y="0"/>
            <a:ext cx="12366141" cy="6952599"/>
          </a:xfrm>
          <a:prstGeom prst="rect">
            <a:avLst/>
          </a:prstGeom>
        </p:spPr>
      </p:pic>
      <p:sp>
        <p:nvSpPr>
          <p:cNvPr id="5" name="Rectangle 4">
            <a:extLst>
              <a:ext uri="{FF2B5EF4-FFF2-40B4-BE49-F238E27FC236}">
                <a16:creationId xmlns:a16="http://schemas.microsoft.com/office/drawing/2014/main" id="{D5EE8BBB-8E53-7330-EE04-5B1481FAB976}"/>
              </a:ext>
            </a:extLst>
          </p:cNvPr>
          <p:cNvSpPr/>
          <p:nvPr/>
        </p:nvSpPr>
        <p:spPr>
          <a:xfrm>
            <a:off x="8896866" y="554878"/>
            <a:ext cx="3469276" cy="584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6FEB196-DAA0-6CEC-B674-F196A49068D0}"/>
              </a:ext>
            </a:extLst>
          </p:cNvPr>
          <p:cNvSpPr txBox="1"/>
          <p:nvPr/>
        </p:nvSpPr>
        <p:spPr>
          <a:xfrm>
            <a:off x="9020431" y="534627"/>
            <a:ext cx="292692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Case Study</a:t>
            </a:r>
          </a:p>
        </p:txBody>
      </p:sp>
    </p:spTree>
    <p:extLst>
      <p:ext uri="{BB962C8B-B14F-4D97-AF65-F5344CB8AC3E}">
        <p14:creationId xmlns:p14="http://schemas.microsoft.com/office/powerpoint/2010/main" val="4153518906"/>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ook on a wooden surface&#10;&#10;Description automatically generated with medium confidence">
            <a:extLst>
              <a:ext uri="{FF2B5EF4-FFF2-40B4-BE49-F238E27FC236}">
                <a16:creationId xmlns:a16="http://schemas.microsoft.com/office/drawing/2014/main" id="{31488D8B-0DBA-AC56-3270-EE2980140D59}"/>
              </a:ext>
            </a:extLst>
          </p:cNvPr>
          <p:cNvPicPr>
            <a:picLocks noChangeAspect="1"/>
          </p:cNvPicPr>
          <p:nvPr/>
        </p:nvPicPr>
        <p:blipFill>
          <a:blip r:embed="rId2"/>
          <a:stretch>
            <a:fillRect/>
          </a:stretch>
        </p:blipFill>
        <p:spPr>
          <a:xfrm>
            <a:off x="0" y="1654"/>
            <a:ext cx="12194942" cy="6856346"/>
          </a:xfrm>
          <a:prstGeom prst="rect">
            <a:avLst/>
          </a:prstGeom>
        </p:spPr>
      </p:pic>
      <p:sp>
        <p:nvSpPr>
          <p:cNvPr id="5" name="TextBox 4">
            <a:extLst>
              <a:ext uri="{FF2B5EF4-FFF2-40B4-BE49-F238E27FC236}">
                <a16:creationId xmlns:a16="http://schemas.microsoft.com/office/drawing/2014/main" id="{9C84F60D-E0DA-7E0B-B702-8A5B49F21E36}"/>
              </a:ext>
            </a:extLst>
          </p:cNvPr>
          <p:cNvSpPr txBox="1"/>
          <p:nvPr/>
        </p:nvSpPr>
        <p:spPr>
          <a:xfrm>
            <a:off x="6503504" y="1305334"/>
            <a:ext cx="4538869"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rebuchet MS" panose="020B0703020202090204" pitchFamily="34" charset="0"/>
                <a:ea typeface="+mn-ea"/>
                <a:cs typeface="Arial" panose="020B0604020202020204" pitchFamily="34" charset="0"/>
              </a:rPr>
              <a:t>Case Studies from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rebuchet MS" panose="020B0703020202090204" pitchFamily="34" charset="0"/>
                <a:ea typeface="+mn-ea"/>
                <a:cs typeface="Arial" panose="020B0604020202020204" pitchFamily="34" charset="0"/>
              </a:rPr>
              <a:t>Model Constitution and Bylaws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Trebuchet MS" panose="020B070302020209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rebuchet MS" panose="020B0703020202090204" pitchFamily="34" charset="0"/>
                <a:cs typeface="Arial" panose="020B0604020202020204" pitchFamily="34" charset="0"/>
              </a:rPr>
              <a:t>Section D: GC Working Policy</a:t>
            </a:r>
            <a:endParaRPr kumimoji="0" lang="en-US" sz="2400" i="0" u="none" strike="noStrike" kern="1200" cap="none" spc="0" normalizeH="0" baseline="0" noProof="0" dirty="0">
              <a:ln>
                <a:noFill/>
              </a:ln>
              <a:effectLst/>
              <a:uLnTx/>
              <a:uFillTx/>
              <a:latin typeface="Trebuchet MS" panose="020B0703020202090204" pitchFamily="34" charset="0"/>
              <a:ea typeface="+mn-ea"/>
              <a:cs typeface="Arial" panose="020B0604020202020204" pitchFamily="34" charset="0"/>
            </a:endParaRPr>
          </a:p>
        </p:txBody>
      </p:sp>
    </p:spTree>
    <p:extLst>
      <p:ext uri="{BB962C8B-B14F-4D97-AF65-F5344CB8AC3E}">
        <p14:creationId xmlns:p14="http://schemas.microsoft.com/office/powerpoint/2010/main" val="116562508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tack of books&#10;&#10;Description automatically generated with low confidence">
            <a:extLst>
              <a:ext uri="{FF2B5EF4-FFF2-40B4-BE49-F238E27FC236}">
                <a16:creationId xmlns:a16="http://schemas.microsoft.com/office/drawing/2014/main" id="{6D44F202-406C-10B3-C27A-702C0222EC82}"/>
              </a:ext>
            </a:extLst>
          </p:cNvPr>
          <p:cNvPicPr>
            <a:picLocks noChangeAspect="1"/>
          </p:cNvPicPr>
          <p:nvPr/>
        </p:nvPicPr>
        <p:blipFill>
          <a:blip r:embed="rId3"/>
          <a:stretch>
            <a:fillRect/>
          </a:stretch>
        </p:blipFill>
        <p:spPr>
          <a:xfrm>
            <a:off x="0" y="0"/>
            <a:ext cx="12192000" cy="6857172"/>
          </a:xfrm>
          <a:prstGeom prst="rect">
            <a:avLst/>
          </a:prstGeom>
        </p:spPr>
      </p:pic>
      <p:sp>
        <p:nvSpPr>
          <p:cNvPr id="6" name="Rectangle 5">
            <a:extLst>
              <a:ext uri="{FF2B5EF4-FFF2-40B4-BE49-F238E27FC236}">
                <a16:creationId xmlns:a16="http://schemas.microsoft.com/office/drawing/2014/main" id="{1004BCE1-F2B5-7ACF-4308-7245BBD9861B}"/>
              </a:ext>
            </a:extLst>
          </p:cNvPr>
          <p:cNvSpPr/>
          <p:nvPr/>
        </p:nvSpPr>
        <p:spPr>
          <a:xfrm>
            <a:off x="8967389" y="964193"/>
            <a:ext cx="3224611" cy="584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9B848D-C7ED-665D-04E6-059A413FDEF5}"/>
              </a:ext>
            </a:extLst>
          </p:cNvPr>
          <p:cNvSpPr txBox="1"/>
          <p:nvPr/>
        </p:nvSpPr>
        <p:spPr>
          <a:xfrm>
            <a:off x="9090955" y="943942"/>
            <a:ext cx="292692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Example 1</a:t>
            </a:r>
          </a:p>
        </p:txBody>
      </p:sp>
      <p:sp>
        <p:nvSpPr>
          <p:cNvPr id="10" name="Content Placeholder 2">
            <a:extLst>
              <a:ext uri="{FF2B5EF4-FFF2-40B4-BE49-F238E27FC236}">
                <a16:creationId xmlns:a16="http://schemas.microsoft.com/office/drawing/2014/main" id="{5F14485C-C861-C21F-8411-FC1E196796B1}"/>
              </a:ext>
            </a:extLst>
          </p:cNvPr>
          <p:cNvSpPr txBox="1">
            <a:spLocks/>
          </p:cNvSpPr>
          <p:nvPr/>
        </p:nvSpPr>
        <p:spPr>
          <a:xfrm>
            <a:off x="261260" y="455666"/>
            <a:ext cx="5590900" cy="6401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ct val="0"/>
              </a:spcBef>
              <a:buFont typeface="Arial" panose="020B0604020202020204" pitchFamily="34" charset="0"/>
              <a:buNone/>
            </a:pPr>
            <a:r>
              <a:rPr lang="en-US" altLang="en-US" sz="1800" b="1" dirty="0">
                <a:solidFill>
                  <a:schemeClr val="tx1"/>
                </a:solidFill>
              </a:rPr>
              <a:t>Article III-Constituency Meeting Representation</a:t>
            </a:r>
          </a:p>
          <a:p>
            <a:pPr marL="411480" indent="-594360">
              <a:lnSpc>
                <a:spcPct val="120000"/>
              </a:lnSpc>
              <a:spcBef>
                <a:spcPct val="0"/>
              </a:spcBef>
              <a:buFont typeface="Arial" panose="020B0604020202020204" pitchFamily="34" charset="0"/>
              <a:buNone/>
            </a:pPr>
            <a:r>
              <a:rPr lang="en-US" altLang="en-US" sz="1800" dirty="0">
                <a:solidFill>
                  <a:schemeClr val="tx1"/>
                </a:solidFill>
              </a:rPr>
              <a:t>	B.  The _______ Conference Executive Committee reserves the right to accept or reject any recommendation from churches regarding delegates.</a:t>
            </a:r>
          </a:p>
          <a:p>
            <a:pPr marL="411480" indent="-594360">
              <a:lnSpc>
                <a:spcPct val="120000"/>
              </a:lnSpc>
              <a:spcBef>
                <a:spcPct val="0"/>
              </a:spcBef>
              <a:buFont typeface="Arial" panose="020B0604020202020204" pitchFamily="34" charset="0"/>
              <a:buNone/>
            </a:pPr>
            <a:r>
              <a:rPr lang="en-US" altLang="en-US" sz="1800" dirty="0">
                <a:solidFill>
                  <a:schemeClr val="tx1"/>
                </a:solidFill>
              </a:rPr>
              <a:t>	C. Distribution: Not less than four (4) weeks prior to the Meeting, an information package or booklet for each Meeting shall be provided to each Delegate. Copies of the information package or booklet shall also be available for distribution at the Conference office, and at the Meeting, to other Church members requesting it. The information package or booklet shall include sufficient information to enable each Delegate to function in a manner consistent with her/his responsibility and with the published purposes and agenda of the meeting, including, but not limited to, the following:</a:t>
            </a:r>
            <a:endParaRPr lang="en-US" sz="3200" dirty="0">
              <a:solidFill>
                <a:schemeClr val="tx1"/>
              </a:solidFill>
            </a:endParaRPr>
          </a:p>
        </p:txBody>
      </p:sp>
    </p:spTree>
    <p:extLst>
      <p:ext uri="{BB962C8B-B14F-4D97-AF65-F5344CB8AC3E}">
        <p14:creationId xmlns:p14="http://schemas.microsoft.com/office/powerpoint/2010/main" val="719865991"/>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tack of books&#10;&#10;Description automatically generated with low confidence">
            <a:extLst>
              <a:ext uri="{FF2B5EF4-FFF2-40B4-BE49-F238E27FC236}">
                <a16:creationId xmlns:a16="http://schemas.microsoft.com/office/drawing/2014/main" id="{6D44F202-406C-10B3-C27A-702C0222EC82}"/>
              </a:ext>
            </a:extLst>
          </p:cNvPr>
          <p:cNvPicPr>
            <a:picLocks noChangeAspect="1"/>
          </p:cNvPicPr>
          <p:nvPr/>
        </p:nvPicPr>
        <p:blipFill>
          <a:blip r:embed="rId3"/>
          <a:stretch>
            <a:fillRect/>
          </a:stretch>
        </p:blipFill>
        <p:spPr>
          <a:xfrm>
            <a:off x="0" y="0"/>
            <a:ext cx="12192000" cy="6857172"/>
          </a:xfrm>
          <a:prstGeom prst="rect">
            <a:avLst/>
          </a:prstGeom>
        </p:spPr>
      </p:pic>
      <p:sp>
        <p:nvSpPr>
          <p:cNvPr id="6" name="Rectangle 5">
            <a:extLst>
              <a:ext uri="{FF2B5EF4-FFF2-40B4-BE49-F238E27FC236}">
                <a16:creationId xmlns:a16="http://schemas.microsoft.com/office/drawing/2014/main" id="{1004BCE1-F2B5-7ACF-4308-7245BBD9861B}"/>
              </a:ext>
            </a:extLst>
          </p:cNvPr>
          <p:cNvSpPr/>
          <p:nvPr/>
        </p:nvSpPr>
        <p:spPr>
          <a:xfrm>
            <a:off x="8967389" y="964193"/>
            <a:ext cx="3224611" cy="584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9B848D-C7ED-665D-04E6-059A413FDEF5}"/>
              </a:ext>
            </a:extLst>
          </p:cNvPr>
          <p:cNvSpPr txBox="1"/>
          <p:nvPr/>
        </p:nvSpPr>
        <p:spPr>
          <a:xfrm>
            <a:off x="9090955" y="943942"/>
            <a:ext cx="292692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Example 1</a:t>
            </a:r>
          </a:p>
        </p:txBody>
      </p:sp>
      <p:sp>
        <p:nvSpPr>
          <p:cNvPr id="2" name="Content Placeholder 2">
            <a:extLst>
              <a:ext uri="{FF2B5EF4-FFF2-40B4-BE49-F238E27FC236}">
                <a16:creationId xmlns:a16="http://schemas.microsoft.com/office/drawing/2014/main" id="{BA3F0971-7740-D461-7445-E06250D0E01B}"/>
              </a:ext>
            </a:extLst>
          </p:cNvPr>
          <p:cNvSpPr txBox="1">
            <a:spLocks/>
          </p:cNvSpPr>
          <p:nvPr/>
        </p:nvSpPr>
        <p:spPr>
          <a:xfrm>
            <a:off x="457309" y="655610"/>
            <a:ext cx="5744817" cy="581804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11480">
              <a:lnSpc>
                <a:spcPct val="110000"/>
              </a:lnSpc>
              <a:spcBef>
                <a:spcPts val="900"/>
              </a:spcBef>
              <a:buFont typeface="Arial" panose="020B0604020202020204" pitchFamily="34" charset="0"/>
              <a:buNone/>
            </a:pPr>
            <a:r>
              <a:rPr lang="en-US" altLang="en-US" sz="2000" dirty="0">
                <a:solidFill>
                  <a:schemeClr val="tx1"/>
                </a:solidFill>
              </a:rPr>
              <a:t>1)	The agenda</a:t>
            </a:r>
          </a:p>
          <a:p>
            <a:pPr marL="457200" lvl="1" indent="-411480">
              <a:lnSpc>
                <a:spcPct val="110000"/>
              </a:lnSpc>
              <a:spcBef>
                <a:spcPts val="900"/>
              </a:spcBef>
              <a:buFont typeface="Arial" panose="020B0604020202020204" pitchFamily="34" charset="0"/>
              <a:buNone/>
            </a:pPr>
            <a:r>
              <a:rPr lang="en-US" altLang="en-US" sz="2000" dirty="0">
                <a:solidFill>
                  <a:schemeClr val="tx1"/>
                </a:solidFill>
              </a:rPr>
              <a:t>2)	A statement concerning the organization and procedures of the Meeting and the responsibilities of the Delegates</a:t>
            </a:r>
          </a:p>
          <a:p>
            <a:pPr marL="457200" lvl="1" indent="-411480">
              <a:lnSpc>
                <a:spcPct val="110000"/>
              </a:lnSpc>
              <a:spcBef>
                <a:spcPts val="900"/>
              </a:spcBef>
              <a:buFont typeface="Arial" panose="020B0604020202020204" pitchFamily="34" charset="0"/>
              <a:buNone/>
            </a:pPr>
            <a:r>
              <a:rPr lang="en-US" altLang="en-US" sz="2000" dirty="0">
                <a:solidFill>
                  <a:schemeClr val="tx1"/>
                </a:solidFill>
              </a:rPr>
              <a:t>3)	List of all Delegates, and the Church or other Conference entity they represent</a:t>
            </a:r>
          </a:p>
          <a:p>
            <a:pPr marL="457200" lvl="1" indent="-411480">
              <a:lnSpc>
                <a:spcPct val="110000"/>
              </a:lnSpc>
              <a:spcBef>
                <a:spcPts val="900"/>
              </a:spcBef>
              <a:buFont typeface="Arial" panose="020B0604020202020204" pitchFamily="34" charset="0"/>
              <a:buNone/>
            </a:pPr>
            <a:r>
              <a:rPr lang="en-US" altLang="en-US" sz="2000" dirty="0">
                <a:solidFill>
                  <a:schemeClr val="tx1"/>
                </a:solidFill>
              </a:rPr>
              <a:t>4)	Minutes of the previous regular Meeting, and minutes of all special Meetings, if any, held since the last regular Meeting, as reviewed and approved by the Executive Committee</a:t>
            </a:r>
          </a:p>
          <a:p>
            <a:pPr marL="457200" lvl="1" indent="-411480">
              <a:lnSpc>
                <a:spcPct val="110000"/>
              </a:lnSpc>
              <a:spcBef>
                <a:spcPts val="900"/>
              </a:spcBef>
              <a:buFont typeface="Arial" panose="020B0604020202020204" pitchFamily="34" charset="0"/>
              <a:buNone/>
            </a:pPr>
            <a:r>
              <a:rPr lang="en-US" altLang="en-US" sz="2000" dirty="0">
                <a:solidFill>
                  <a:schemeClr val="tx1"/>
                </a:solidFill>
              </a:rPr>
              <a:t>5)	Current financial statements of the Conference and the Association</a:t>
            </a:r>
          </a:p>
          <a:p>
            <a:pPr marL="457200" lvl="1" indent="-411480">
              <a:lnSpc>
                <a:spcPct val="110000"/>
              </a:lnSpc>
              <a:spcBef>
                <a:spcPts val="900"/>
              </a:spcBef>
              <a:buFont typeface="Arial" panose="020B0604020202020204" pitchFamily="34" charset="0"/>
              <a:buNone/>
            </a:pPr>
            <a:r>
              <a:rPr lang="en-US" altLang="en-US" sz="2000" dirty="0">
                <a:solidFill>
                  <a:schemeClr val="tx1"/>
                </a:solidFill>
              </a:rPr>
              <a:t>6)	A copy of the Constitution and Bylaws under which the Meeting is called</a:t>
            </a:r>
          </a:p>
          <a:p>
            <a:pPr marL="457200" lvl="1" indent="-411480">
              <a:lnSpc>
                <a:spcPct val="110000"/>
              </a:lnSpc>
              <a:spcBef>
                <a:spcPts val="900"/>
              </a:spcBef>
              <a:buFont typeface="Arial" panose="020B0604020202020204" pitchFamily="34" charset="0"/>
              <a:buNone/>
            </a:pPr>
            <a:r>
              <a:rPr lang="en-US" altLang="en-US" sz="2000" dirty="0">
                <a:solidFill>
                  <a:schemeClr val="tx1"/>
                </a:solidFill>
              </a:rPr>
              <a:t>7)	A copy of any proposed amendments to the Constitution and Bylaws</a:t>
            </a:r>
          </a:p>
          <a:p>
            <a:pPr marL="457200" lvl="1" indent="-411480">
              <a:lnSpc>
                <a:spcPct val="110000"/>
              </a:lnSpc>
              <a:spcBef>
                <a:spcPts val="900"/>
              </a:spcBef>
              <a:buFont typeface="Arial" panose="020B0604020202020204" pitchFamily="34" charset="0"/>
              <a:buNone/>
            </a:pPr>
            <a:r>
              <a:rPr lang="en-US" altLang="en-US" sz="2000" dirty="0">
                <a:solidFill>
                  <a:schemeClr val="tx1"/>
                </a:solidFill>
              </a:rPr>
              <a:t>8)	A copy of the current </a:t>
            </a:r>
            <a:r>
              <a:rPr lang="en-US" altLang="en-US" sz="2000" i="1" dirty="0">
                <a:solidFill>
                  <a:schemeClr val="tx1"/>
                </a:solidFill>
              </a:rPr>
              <a:t>General Conference Rules of Order</a:t>
            </a:r>
            <a:endParaRPr lang="en-US" altLang="en-US" sz="2000" dirty="0">
              <a:solidFill>
                <a:schemeClr val="tx1"/>
              </a:solidFill>
            </a:endParaRPr>
          </a:p>
          <a:p>
            <a:pPr marL="457200" indent="-411480">
              <a:lnSpc>
                <a:spcPct val="110000"/>
              </a:lnSpc>
              <a:spcBef>
                <a:spcPts val="900"/>
              </a:spcBef>
            </a:pPr>
            <a:endParaRPr lang="en-US" sz="3600" dirty="0">
              <a:solidFill>
                <a:schemeClr val="tx1"/>
              </a:solidFill>
            </a:endParaRPr>
          </a:p>
        </p:txBody>
      </p:sp>
    </p:spTree>
    <p:extLst>
      <p:ext uri="{BB962C8B-B14F-4D97-AF65-F5344CB8AC3E}">
        <p14:creationId xmlns:p14="http://schemas.microsoft.com/office/powerpoint/2010/main" val="512313452"/>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125FDB-E8B5-7393-6312-6F3D8A670709}"/>
              </a:ext>
            </a:extLst>
          </p:cNvPr>
          <p:cNvSpPr/>
          <p:nvPr/>
        </p:nvSpPr>
        <p:spPr>
          <a:xfrm>
            <a:off x="0" y="1105913"/>
            <a:ext cx="12322098"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6538EB-0BBE-E63F-9894-66351C24000C}"/>
              </a:ext>
            </a:extLst>
          </p:cNvPr>
          <p:cNvSpPr txBox="1"/>
          <p:nvPr/>
        </p:nvSpPr>
        <p:spPr>
          <a:xfrm>
            <a:off x="267129" y="1105913"/>
            <a:ext cx="37361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Arial" panose="020B0604020202020204" pitchFamily="34" charset="0"/>
              </a:rPr>
              <a:t>MODEL LANGUAGE</a:t>
            </a:r>
          </a:p>
        </p:txBody>
      </p:sp>
      <p:sp>
        <p:nvSpPr>
          <p:cNvPr id="7" name="Rectangle 6">
            <a:extLst>
              <a:ext uri="{FF2B5EF4-FFF2-40B4-BE49-F238E27FC236}">
                <a16:creationId xmlns:a16="http://schemas.microsoft.com/office/drawing/2014/main" id="{9AF9C946-6EFE-0176-5AD8-15111426287E}"/>
              </a:ext>
            </a:extLst>
          </p:cNvPr>
          <p:cNvSpPr/>
          <p:nvPr/>
        </p:nvSpPr>
        <p:spPr>
          <a:xfrm>
            <a:off x="4761570" y="501804"/>
            <a:ext cx="6612673" cy="6445405"/>
          </a:xfrm>
          <a:prstGeom prst="rect">
            <a:avLst/>
          </a:prstGeom>
          <a:solidFill>
            <a:schemeClr val="bg1"/>
          </a:solidFill>
          <a:ln>
            <a:noFill/>
          </a:ln>
          <a:effectLst>
            <a:outerShdw blurRad="132171" dist="147126"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50197452-85CE-DED8-009B-B38892AA083A}"/>
              </a:ext>
            </a:extLst>
          </p:cNvPr>
          <p:cNvSpPr>
            <a:spLocks noGrp="1"/>
          </p:cNvSpPr>
          <p:nvPr>
            <p:ph idx="1"/>
          </p:nvPr>
        </p:nvSpPr>
        <p:spPr>
          <a:xfrm>
            <a:off x="5073804" y="903249"/>
            <a:ext cx="5965904" cy="5666758"/>
          </a:xfrm>
        </p:spPr>
        <p:txBody>
          <a:bodyPr>
            <a:normAutofit/>
          </a:bodyPr>
          <a:lstStyle/>
          <a:p>
            <a:pPr marL="0" indent="0" algn="ctr">
              <a:lnSpc>
                <a:spcPct val="110000"/>
              </a:lnSpc>
              <a:spcBef>
                <a:spcPts val="0"/>
              </a:spcBef>
              <a:buNone/>
            </a:pPr>
            <a:r>
              <a:rPr lang="en-US" sz="2000" b="1" dirty="0">
                <a:effectLst/>
                <a:latin typeface="Times New Roman" panose="02020603050405020304" pitchFamily="18" charset="0"/>
                <a:cs typeface="Times New Roman" panose="02020603050405020304" pitchFamily="18" charset="0"/>
              </a:rPr>
              <a:t>ARTICLE III—RELATIONSHIPS</a:t>
            </a:r>
          </a:p>
          <a:p>
            <a:pPr marL="0" indent="0" algn="just">
              <a:lnSpc>
                <a:spcPct val="110000"/>
              </a:lnSpc>
              <a:spcBef>
                <a:spcPts val="0"/>
              </a:spcBef>
              <a:buNone/>
            </a:pPr>
            <a:endParaRPr lang="en-US" sz="2000" dirty="0">
              <a:effectLst/>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2000" dirty="0">
                <a:effectLst/>
                <a:latin typeface="Times New Roman" panose="02020603050405020304" pitchFamily="18" charset="0"/>
                <a:cs typeface="Times New Roman" panose="02020603050405020304" pitchFamily="18" charset="0"/>
              </a:rPr>
              <a:t>The </a:t>
            </a:r>
            <a:r>
              <a:rPr lang="en-US" sz="2000" u="sng"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Union Conference is a member unit of the global Seventh-day Adventist Church and is located in the territory of the ________Division of the General </a:t>
            </a:r>
            <a:r>
              <a:rPr lang="en-US" sz="2000" i="1" dirty="0">
                <a:effectLst/>
                <a:latin typeface="Times New Roman" panose="02020603050405020304" pitchFamily="18" charset="0"/>
                <a:cs typeface="Times New Roman" panose="02020603050405020304" pitchFamily="18" charset="0"/>
              </a:rPr>
              <a:t>Conference of Seventh-day Adventists. The purposes, policies,</a:t>
            </a:r>
            <a:r>
              <a:rPr lang="en-US" sz="2000" dirty="0">
                <a:latin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cs typeface="Times New Roman" panose="02020603050405020304" pitchFamily="18" charset="0"/>
              </a:rPr>
              <a:t>and procedures of this union conference shall be in harmony</a:t>
            </a:r>
            <a:r>
              <a:rPr lang="en-US" sz="2000" dirty="0">
                <a:latin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cs typeface="Times New Roman" panose="02020603050405020304" pitchFamily="18" charset="0"/>
              </a:rPr>
              <a:t>with the working policies and procedures enacted by the executive committee of the ____________Division or the General</a:t>
            </a:r>
            <a:r>
              <a:rPr lang="en-US" sz="2000" dirty="0">
                <a:latin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cs typeface="Times New Roman" panose="02020603050405020304" pitchFamily="18" charset="0"/>
              </a:rPr>
              <a:t>Conference of Seventh-day Adventists. This union conference</a:t>
            </a:r>
            <a:r>
              <a:rPr lang="en-US" sz="2000" dirty="0">
                <a:latin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cs typeface="Times New Roman" panose="02020603050405020304" pitchFamily="18" charset="0"/>
              </a:rPr>
              <a:t>shall pursue the mission of the Seventh-day Adventist Church in harmony with the Fundamental Beliefs, programs, initiatives, and actions adopted and approved by the General Conference of Seventh-day Adventists at its sessions.</a:t>
            </a:r>
            <a:endParaRPr lang="en-US" sz="2000" dirty="0">
              <a:effectLst/>
              <a:latin typeface="Times New Roman" panose="02020603050405020304" pitchFamily="18" charset="0"/>
              <a:cs typeface="Times New Roman" panose="02020603050405020304" pitchFamily="18" charset="0"/>
            </a:endParaRPr>
          </a:p>
          <a:p>
            <a:pPr>
              <a:lnSpc>
                <a:spcPct val="110000"/>
              </a:lnSpc>
              <a:spcBef>
                <a:spcPts val="0"/>
              </a:spcBef>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872710"/>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125FDB-E8B5-7393-6312-6F3D8A670709}"/>
              </a:ext>
            </a:extLst>
          </p:cNvPr>
          <p:cNvSpPr/>
          <p:nvPr/>
        </p:nvSpPr>
        <p:spPr>
          <a:xfrm>
            <a:off x="0" y="1105913"/>
            <a:ext cx="12288644"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6538EB-0BBE-E63F-9894-66351C24000C}"/>
              </a:ext>
            </a:extLst>
          </p:cNvPr>
          <p:cNvSpPr txBox="1"/>
          <p:nvPr/>
        </p:nvSpPr>
        <p:spPr>
          <a:xfrm>
            <a:off x="267129" y="1105913"/>
            <a:ext cx="29069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Arial" panose="020B0604020202020204" pitchFamily="34" charset="0"/>
              </a:rPr>
              <a:t>EXAMPLE 2</a:t>
            </a:r>
          </a:p>
        </p:txBody>
      </p:sp>
      <p:sp>
        <p:nvSpPr>
          <p:cNvPr id="7" name="Rectangle 6">
            <a:extLst>
              <a:ext uri="{FF2B5EF4-FFF2-40B4-BE49-F238E27FC236}">
                <a16:creationId xmlns:a16="http://schemas.microsoft.com/office/drawing/2014/main" id="{9AF9C946-6EFE-0176-5AD8-15111426287E}"/>
              </a:ext>
            </a:extLst>
          </p:cNvPr>
          <p:cNvSpPr/>
          <p:nvPr/>
        </p:nvSpPr>
        <p:spPr>
          <a:xfrm>
            <a:off x="4761570" y="501804"/>
            <a:ext cx="6612673" cy="6445405"/>
          </a:xfrm>
          <a:prstGeom prst="rect">
            <a:avLst/>
          </a:prstGeom>
          <a:solidFill>
            <a:schemeClr val="bg1"/>
          </a:solidFill>
          <a:ln>
            <a:noFill/>
          </a:ln>
          <a:effectLst>
            <a:outerShdw blurRad="132171" dist="147126"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50197452-85CE-DED8-009B-B38892AA083A}"/>
              </a:ext>
            </a:extLst>
          </p:cNvPr>
          <p:cNvSpPr>
            <a:spLocks noGrp="1"/>
          </p:cNvSpPr>
          <p:nvPr>
            <p:ph idx="1"/>
          </p:nvPr>
        </p:nvSpPr>
        <p:spPr>
          <a:xfrm>
            <a:off x="5073804" y="903249"/>
            <a:ext cx="5965904" cy="5666758"/>
          </a:xfrm>
        </p:spPr>
        <p:txBody>
          <a:bodyPr>
            <a:normAutofit lnSpcReduction="10000"/>
          </a:bodyPr>
          <a:lstStyle/>
          <a:p>
            <a:pPr marL="0" indent="0" algn="ctr">
              <a:lnSpc>
                <a:spcPct val="120000"/>
              </a:lnSpc>
              <a:spcBef>
                <a:spcPts val="0"/>
              </a:spcBef>
              <a:buNone/>
            </a:pPr>
            <a:r>
              <a:rPr lang="en-US" sz="2000" b="1" dirty="0">
                <a:effectLst/>
                <a:latin typeface="Times New Roman" panose="02020603050405020304" pitchFamily="18" charset="0"/>
                <a:cs typeface="Times New Roman" panose="02020603050405020304" pitchFamily="18" charset="0"/>
              </a:rPr>
              <a:t>ARTICLE III—RELATIONSHIPS</a:t>
            </a:r>
          </a:p>
          <a:p>
            <a:pPr marL="0" indent="0" algn="just">
              <a:lnSpc>
                <a:spcPct val="120000"/>
              </a:lnSpc>
              <a:spcBef>
                <a:spcPts val="0"/>
              </a:spcBef>
              <a:buNone/>
            </a:pPr>
            <a:endParaRPr lang="en-US" sz="2000" dirty="0">
              <a:effectLst/>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000" dirty="0">
                <a:effectLst/>
                <a:latin typeface="Times New Roman" panose="02020603050405020304" pitchFamily="18" charset="0"/>
                <a:cs typeface="Times New Roman" panose="02020603050405020304" pitchFamily="18" charset="0"/>
              </a:rPr>
              <a:t>The </a:t>
            </a:r>
            <a:r>
              <a:rPr lang="en-US" sz="2000" u="sng"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Union Conference of Seventh-day Adventists is </a:t>
            </a:r>
            <a:r>
              <a:rPr lang="en-US" sz="2000" b="1" dirty="0">
                <a:solidFill>
                  <a:schemeClr val="accent2"/>
                </a:solidFill>
                <a:effectLst/>
                <a:latin typeface="Trebuchet MS" panose="020B0703020202090204" pitchFamily="34" charset="0"/>
                <a:cs typeface="Times New Roman" panose="02020603050405020304" pitchFamily="18" charset="0"/>
              </a:rPr>
              <a:t>part of the  </a:t>
            </a:r>
            <a:r>
              <a:rPr lang="en-US" sz="2000" dirty="0">
                <a:effectLst/>
                <a:latin typeface="Times New Roman" panose="02020603050405020304" pitchFamily="18" charset="0"/>
                <a:cs typeface="Times New Roman" panose="02020603050405020304" pitchFamily="18" charset="0"/>
              </a:rPr>
              <a:t>________Division of the General Conference of Seventh-day Adventists, a world Church organization. </a:t>
            </a:r>
            <a:r>
              <a:rPr lang="en-US" sz="2000" b="1" dirty="0">
                <a:solidFill>
                  <a:schemeClr val="accent2"/>
                </a:solidFill>
                <a:effectLst/>
                <a:latin typeface="Trebuchet MS" panose="020B0703020202090204" pitchFamily="34" charset="0"/>
                <a:cs typeface="Times New Roman" panose="02020603050405020304" pitchFamily="18" charset="0"/>
              </a:rPr>
              <a:t>In general</a:t>
            </a:r>
            <a:r>
              <a:rPr lang="en-US" sz="2000" dirty="0">
                <a:effectLst/>
                <a:latin typeface="Times New Roman" panose="02020603050405020304" pitchFamily="18" charset="0"/>
                <a:cs typeface="Times New Roman" panose="02020603050405020304" pitchFamily="18" charset="0"/>
              </a:rPr>
              <a:t>, the purposes, policies,</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and procedures of the Union shall be in harmony</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with the working policies and procedures enacted by the executive committee of the ____________Division of the General</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Conference of Seventh-day Adventists, </a:t>
            </a:r>
            <a:r>
              <a:rPr lang="en-US" sz="2000" b="1" dirty="0">
                <a:solidFill>
                  <a:schemeClr val="accent2"/>
                </a:solidFill>
                <a:effectLst/>
                <a:latin typeface="Trebuchet MS" panose="020B0703020202090204" pitchFamily="34" charset="0"/>
                <a:cs typeface="Times New Roman" panose="02020603050405020304" pitchFamily="18" charset="0"/>
              </a:rPr>
              <a:t>to the extent that these are consistent with the articles of the Union’s Constitution and Bylaws</a:t>
            </a:r>
            <a:r>
              <a:rPr lang="en-US" sz="2000" dirty="0">
                <a:effectLst/>
                <a:latin typeface="Times New Roman" panose="02020603050405020304" pitchFamily="18" charset="0"/>
                <a:cs typeface="Times New Roman" panose="02020603050405020304" pitchFamily="18" charset="0"/>
              </a:rPr>
              <a:t>. The Union shall pursue the mission of the Church within the </a:t>
            </a:r>
            <a:r>
              <a:rPr lang="en-US" sz="2000" b="1" dirty="0">
                <a:solidFill>
                  <a:schemeClr val="accent2"/>
                </a:solidFill>
                <a:effectLst/>
                <a:latin typeface="Trebuchet MS" panose="020B0703020202090204" pitchFamily="34" charset="0"/>
                <a:cs typeface="Times New Roman" panose="02020603050405020304" pitchFamily="18" charset="0"/>
              </a:rPr>
              <a:t>doctrinal</a:t>
            </a:r>
            <a:r>
              <a:rPr lang="en-US" sz="2000" dirty="0">
                <a:effectLst/>
                <a:latin typeface="Times New Roman" panose="02020603050405020304" pitchFamily="18" charset="0"/>
                <a:cs typeface="Times New Roman" panose="02020603050405020304" pitchFamily="18" charset="0"/>
              </a:rPr>
              <a:t> guidelines adopted and approved by the General Conference of Seventh-day Adventists in its quinquennial sessions.</a:t>
            </a:r>
          </a:p>
          <a:p>
            <a:pPr>
              <a:lnSpc>
                <a:spcPct val="120000"/>
              </a:lnSpc>
              <a:spcBef>
                <a:spcPts val="0"/>
              </a:spcBef>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55542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125FDB-E8B5-7393-6312-6F3D8A670709}"/>
              </a:ext>
            </a:extLst>
          </p:cNvPr>
          <p:cNvSpPr/>
          <p:nvPr/>
        </p:nvSpPr>
        <p:spPr>
          <a:xfrm>
            <a:off x="0" y="1105913"/>
            <a:ext cx="12288644"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6538EB-0BBE-E63F-9894-66351C24000C}"/>
              </a:ext>
            </a:extLst>
          </p:cNvPr>
          <p:cNvSpPr txBox="1"/>
          <p:nvPr/>
        </p:nvSpPr>
        <p:spPr>
          <a:xfrm>
            <a:off x="267129" y="1105913"/>
            <a:ext cx="40260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Arial" panose="020B0604020202020204" pitchFamily="34" charset="0"/>
              </a:rPr>
              <a:t>EXAMPLE 3</a:t>
            </a:r>
          </a:p>
        </p:txBody>
      </p:sp>
      <p:sp>
        <p:nvSpPr>
          <p:cNvPr id="7" name="Rectangle 6">
            <a:extLst>
              <a:ext uri="{FF2B5EF4-FFF2-40B4-BE49-F238E27FC236}">
                <a16:creationId xmlns:a16="http://schemas.microsoft.com/office/drawing/2014/main" id="{9AF9C946-6EFE-0176-5AD8-15111426287E}"/>
              </a:ext>
            </a:extLst>
          </p:cNvPr>
          <p:cNvSpPr/>
          <p:nvPr/>
        </p:nvSpPr>
        <p:spPr>
          <a:xfrm>
            <a:off x="4761570" y="178421"/>
            <a:ext cx="6612673" cy="6668429"/>
          </a:xfrm>
          <a:prstGeom prst="rect">
            <a:avLst/>
          </a:prstGeom>
          <a:solidFill>
            <a:schemeClr val="bg1"/>
          </a:solidFill>
          <a:ln>
            <a:noFill/>
          </a:ln>
          <a:effectLst>
            <a:outerShdw blurRad="132171" dist="147126"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50197452-85CE-DED8-009B-B38892AA083A}"/>
              </a:ext>
            </a:extLst>
          </p:cNvPr>
          <p:cNvSpPr>
            <a:spLocks noGrp="1"/>
          </p:cNvSpPr>
          <p:nvPr>
            <p:ph idx="1"/>
          </p:nvPr>
        </p:nvSpPr>
        <p:spPr>
          <a:xfrm>
            <a:off x="4867506" y="281569"/>
            <a:ext cx="6400799" cy="6294862"/>
          </a:xfrm>
        </p:spPr>
        <p:txBody>
          <a:bodyPr>
            <a:noAutofit/>
          </a:bodyPr>
          <a:lstStyle/>
          <a:p>
            <a:pPr marL="0" indent="0">
              <a:lnSpc>
                <a:spcPct val="110000"/>
              </a:lnSpc>
              <a:spcBef>
                <a:spcPct val="0"/>
              </a:spcBef>
              <a:buNone/>
            </a:pPr>
            <a:r>
              <a:rPr lang="en-GB" altLang="en-US" sz="2000" b="1" dirty="0">
                <a:latin typeface="Times New Roman" panose="02020603050405020304" pitchFamily="18" charset="0"/>
                <a:cs typeface="Times New Roman" panose="02020603050405020304" pitchFamily="18" charset="0"/>
              </a:rPr>
              <a:t>6.  VOTING AT SESSIONS</a:t>
            </a:r>
            <a:endParaRPr lang="en-US" altLang="en-US" sz="2000" b="1" dirty="0">
              <a:latin typeface="Times New Roman" panose="02020603050405020304" pitchFamily="18" charset="0"/>
              <a:cs typeface="Times New Roman" panose="02020603050405020304" pitchFamily="18" charset="0"/>
            </a:endParaRPr>
          </a:p>
          <a:p>
            <a:pPr marL="822960" indent="-457200">
              <a:lnSpc>
                <a:spcPct val="110000"/>
              </a:lnSpc>
              <a:spcBef>
                <a:spcPct val="0"/>
              </a:spcBef>
              <a:buFont typeface="+mj-lt"/>
              <a:buAutoNum type="arabicPeriod"/>
            </a:pPr>
            <a:r>
              <a:rPr lang="en-GB" altLang="en-US" sz="2000" dirty="0">
                <a:latin typeface="Times New Roman" panose="02020603050405020304" pitchFamily="18" charset="0"/>
                <a:cs typeface="Times New Roman" panose="02020603050405020304" pitchFamily="18" charset="0"/>
              </a:rPr>
              <a:t>Resolutions are to be decided on a show of hands unless a ballot is properly demanded.</a:t>
            </a:r>
            <a:endParaRPr lang="en-US" altLang="en-US" sz="2000" dirty="0">
              <a:latin typeface="Times New Roman" panose="02020603050405020304" pitchFamily="18" charset="0"/>
              <a:cs typeface="Times New Roman" panose="02020603050405020304" pitchFamily="18" charset="0"/>
            </a:endParaRPr>
          </a:p>
          <a:p>
            <a:pPr marL="822960" indent="-457200">
              <a:lnSpc>
                <a:spcPct val="110000"/>
              </a:lnSpc>
              <a:spcBef>
                <a:spcPct val="0"/>
              </a:spcBef>
              <a:buFont typeface="+mj-lt"/>
              <a:buAutoNum type="arabicPeriod"/>
            </a:pPr>
            <a:r>
              <a:rPr lang="en-GB" altLang="en-US" sz="2000" dirty="0">
                <a:latin typeface="Times New Roman" panose="02020603050405020304" pitchFamily="18" charset="0"/>
                <a:cs typeface="Times New Roman" panose="02020603050405020304" pitchFamily="18" charset="0"/>
              </a:rPr>
              <a:t>Each Delegate to a Session may present in person or by proxy has one vote both on a show of hands and a ballot.</a:t>
            </a:r>
          </a:p>
          <a:p>
            <a:pPr lvl="1">
              <a:lnSpc>
                <a:spcPct val="110000"/>
              </a:lnSpc>
              <a:spcBef>
                <a:spcPct val="0"/>
              </a:spcBef>
              <a:buNone/>
            </a:pPr>
            <a:endParaRPr lang="en-GB" altLang="en-US" sz="2000" dirty="0">
              <a:latin typeface="Times New Roman" panose="02020603050405020304" pitchFamily="18" charset="0"/>
              <a:cs typeface="Times New Roman" panose="02020603050405020304" pitchFamily="18" charset="0"/>
            </a:endParaRPr>
          </a:p>
          <a:p>
            <a:pPr>
              <a:lnSpc>
                <a:spcPct val="110000"/>
              </a:lnSpc>
              <a:spcBef>
                <a:spcPct val="0"/>
              </a:spcBef>
              <a:buNone/>
            </a:pPr>
            <a:r>
              <a:rPr lang="en-GB" altLang="en-US" sz="2000" b="1" dirty="0">
                <a:latin typeface="Times New Roman" panose="02020603050405020304" pitchFamily="18" charset="0"/>
                <a:cs typeface="Times New Roman" panose="02020603050405020304" pitchFamily="18" charset="0"/>
              </a:rPr>
              <a:t>7.	 PROXIES</a:t>
            </a:r>
            <a:endParaRPr lang="en-US" altLang="en-US" sz="2000" dirty="0">
              <a:latin typeface="Times New Roman" panose="02020603050405020304" pitchFamily="18" charset="0"/>
              <a:cs typeface="Times New Roman" panose="02020603050405020304" pitchFamily="18" charset="0"/>
            </a:endParaRPr>
          </a:p>
          <a:p>
            <a:pPr>
              <a:lnSpc>
                <a:spcPct val="110000"/>
              </a:lnSpc>
              <a:spcBef>
                <a:spcPct val="0"/>
              </a:spcBef>
              <a:buNone/>
            </a:pPr>
            <a:r>
              <a:rPr lang="en-GB" altLang="en-US" sz="2000" dirty="0">
                <a:latin typeface="Times New Roman" panose="02020603050405020304" pitchFamily="18" charset="0"/>
                <a:cs typeface="Times New Roman" panose="02020603050405020304" pitchFamily="18" charset="0"/>
              </a:rPr>
              <a:t>	A Delegate may validly appoint a proxy by notice in writing which:</a:t>
            </a:r>
            <a:endParaRPr lang="en-US" altLang="en-US" sz="2000" dirty="0">
              <a:latin typeface="Times New Roman" panose="02020603050405020304" pitchFamily="18" charset="0"/>
              <a:cs typeface="Times New Roman" panose="02020603050405020304" pitchFamily="18" charset="0"/>
            </a:endParaRPr>
          </a:p>
          <a:p>
            <a:pPr marL="914400" indent="-457200">
              <a:lnSpc>
                <a:spcPct val="110000"/>
              </a:lnSpc>
              <a:spcBef>
                <a:spcPct val="0"/>
              </a:spcBef>
              <a:buFont typeface="+mj-lt"/>
              <a:buAutoNum type="alphaLcPeriod"/>
            </a:pPr>
            <a:r>
              <a:rPr lang="en-GB" altLang="en-US" sz="2000" dirty="0">
                <a:latin typeface="Times New Roman" panose="02020603050405020304" pitchFamily="18" charset="0"/>
                <a:cs typeface="Times New Roman" panose="02020603050405020304" pitchFamily="18" charset="0"/>
              </a:rPr>
              <a:t>states the name and address of the delegate appointing the proxy;</a:t>
            </a:r>
            <a:endParaRPr lang="en-US" altLang="en-US" sz="2000" dirty="0">
              <a:latin typeface="Times New Roman" panose="02020603050405020304" pitchFamily="18" charset="0"/>
              <a:cs typeface="Times New Roman" panose="02020603050405020304" pitchFamily="18" charset="0"/>
            </a:endParaRPr>
          </a:p>
          <a:p>
            <a:pPr marL="914400" indent="-457200">
              <a:lnSpc>
                <a:spcPct val="110000"/>
              </a:lnSpc>
              <a:spcBef>
                <a:spcPct val="0"/>
              </a:spcBef>
              <a:buFont typeface="+mj-lt"/>
              <a:buAutoNum type="alphaLcPeriod"/>
            </a:pPr>
            <a:r>
              <a:rPr lang="en-GB" altLang="en-US" sz="2000" dirty="0">
                <a:latin typeface="Times New Roman" panose="02020603050405020304" pitchFamily="18" charset="0"/>
                <a:cs typeface="Times New Roman" panose="02020603050405020304" pitchFamily="18" charset="0"/>
              </a:rPr>
              <a:t>identifies the person appointed to be that delegate’s proxy and the Meeting in relation to which that person is appointed;</a:t>
            </a:r>
            <a:endParaRPr lang="en-US" altLang="en-US" sz="2000" dirty="0">
              <a:latin typeface="Times New Roman" panose="02020603050405020304" pitchFamily="18" charset="0"/>
              <a:cs typeface="Times New Roman" panose="02020603050405020304" pitchFamily="18" charset="0"/>
            </a:endParaRPr>
          </a:p>
          <a:p>
            <a:pPr marL="914400" indent="-457200">
              <a:lnSpc>
                <a:spcPct val="110000"/>
              </a:lnSpc>
              <a:spcBef>
                <a:spcPct val="0"/>
              </a:spcBef>
              <a:buFont typeface="+mj-lt"/>
              <a:buAutoNum type="alphaLcPeriod"/>
            </a:pPr>
            <a:r>
              <a:rPr lang="en-GB" altLang="en-US" sz="2000" dirty="0">
                <a:latin typeface="Times New Roman" panose="02020603050405020304" pitchFamily="18" charset="0"/>
                <a:cs typeface="Times New Roman" panose="02020603050405020304" pitchFamily="18" charset="0"/>
              </a:rPr>
              <a:t>is signed by or on behalf of the delegate appointing the proxy, or is authenticated in such manner as the Secretary may determine.</a:t>
            </a:r>
          </a:p>
          <a:p>
            <a:pPr marL="914400" indent="-457200">
              <a:lnSpc>
                <a:spcPct val="110000"/>
              </a:lnSpc>
              <a:spcBef>
                <a:spcPct val="0"/>
              </a:spcBef>
              <a:buFont typeface="+mj-lt"/>
              <a:buAutoNum type="alphaLcPeriod"/>
            </a:pPr>
            <a:r>
              <a:rPr lang="en-GB" altLang="en-US" sz="2000" dirty="0">
                <a:latin typeface="Times New Roman" panose="02020603050405020304" pitchFamily="18" charset="0"/>
                <a:cs typeface="Times New Roman" panose="02020603050405020304" pitchFamily="18" charset="0"/>
              </a:rPr>
              <a:t>A proxy need not be a Delegate of the Session.</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453730"/>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ook on a wooden surface&#10;&#10;Description automatically generated with medium confidence">
            <a:extLst>
              <a:ext uri="{FF2B5EF4-FFF2-40B4-BE49-F238E27FC236}">
                <a16:creationId xmlns:a16="http://schemas.microsoft.com/office/drawing/2014/main" id="{59DA62DA-D90A-E6E3-8567-02D5DB9A3C7B}"/>
              </a:ext>
            </a:extLst>
          </p:cNvPr>
          <p:cNvPicPr>
            <a:picLocks noChangeAspect="1"/>
          </p:cNvPicPr>
          <p:nvPr/>
        </p:nvPicPr>
        <p:blipFill>
          <a:blip r:embed="rId2"/>
          <a:stretch>
            <a:fillRect/>
          </a:stretch>
        </p:blipFill>
        <p:spPr>
          <a:xfrm>
            <a:off x="0" y="1654"/>
            <a:ext cx="12192000" cy="6854692"/>
          </a:xfrm>
          <a:prstGeom prst="rect">
            <a:avLst/>
          </a:prstGeom>
        </p:spPr>
      </p:pic>
      <p:sp>
        <p:nvSpPr>
          <p:cNvPr id="44035" name="TextBox 3">
            <a:extLst>
              <a:ext uri="{FF2B5EF4-FFF2-40B4-BE49-F238E27FC236}">
                <a16:creationId xmlns:a16="http://schemas.microsoft.com/office/drawing/2014/main" id="{3717F66E-9417-0167-CAD5-D1C80E3624F2}"/>
              </a:ext>
            </a:extLst>
          </p:cNvPr>
          <p:cNvSpPr txBox="1">
            <a:spLocks noChangeArrowheads="1"/>
          </p:cNvSpPr>
          <p:nvPr/>
        </p:nvSpPr>
        <p:spPr bwMode="auto">
          <a:xfrm>
            <a:off x="877888" y="2027238"/>
            <a:ext cx="8909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endParaRPr lang="en-US" altLang="en-US" sz="3200"/>
          </a:p>
        </p:txBody>
      </p:sp>
      <p:sp>
        <p:nvSpPr>
          <p:cNvPr id="34820" name="TextBox 4">
            <a:extLst>
              <a:ext uri="{FF2B5EF4-FFF2-40B4-BE49-F238E27FC236}">
                <a16:creationId xmlns:a16="http://schemas.microsoft.com/office/drawing/2014/main" id="{D1A0F2B2-6002-43E5-C099-05E527177570}"/>
              </a:ext>
            </a:extLst>
          </p:cNvPr>
          <p:cNvSpPr txBox="1">
            <a:spLocks noChangeArrowheads="1"/>
          </p:cNvSpPr>
          <p:nvPr/>
        </p:nvSpPr>
        <p:spPr bwMode="auto">
          <a:xfrm>
            <a:off x="6016487" y="1652375"/>
            <a:ext cx="5690616"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74320" indent="-274320" eaLnBrk="1" hangingPunct="1">
              <a:lnSpc>
                <a:spcPct val="100000"/>
              </a:lnSpc>
              <a:spcBef>
                <a:spcPts val="1200"/>
              </a:spcBef>
              <a:buClr>
                <a:schemeClr val="bg1"/>
              </a:buClr>
            </a:pPr>
            <a:r>
              <a:rPr lang="en-US" altLang="en-US" sz="2400" dirty="0">
                <a:latin typeface="Trebuchet MS" panose="020B0703020202090204" pitchFamily="34" charset="0"/>
              </a:rPr>
              <a:t>Secretariat (and the other two officer groups) should be involved at every level</a:t>
            </a:r>
          </a:p>
          <a:p>
            <a:pPr marL="274320" indent="-274320" eaLnBrk="1" hangingPunct="1">
              <a:lnSpc>
                <a:spcPct val="100000"/>
              </a:lnSpc>
              <a:spcBef>
                <a:spcPts val="1200"/>
              </a:spcBef>
              <a:buClr>
                <a:schemeClr val="bg1"/>
              </a:buClr>
            </a:pPr>
            <a:r>
              <a:rPr lang="en-US" altLang="en-US" sz="2400" dirty="0">
                <a:latin typeface="Trebuchet MS" panose="020B0703020202090204" pitchFamily="34" charset="0"/>
              </a:rPr>
              <a:t>Educating ourselves should be a priority </a:t>
            </a:r>
          </a:p>
          <a:p>
            <a:pPr marL="274320" indent="-274320" eaLnBrk="1" hangingPunct="1">
              <a:lnSpc>
                <a:spcPct val="100000"/>
              </a:lnSpc>
              <a:spcBef>
                <a:spcPts val="1200"/>
              </a:spcBef>
              <a:buClr>
                <a:schemeClr val="bg1"/>
              </a:buClr>
            </a:pPr>
            <a:r>
              <a:rPr lang="en-US" altLang="en-US" sz="2400" dirty="0">
                <a:latin typeface="Trebuchet MS" panose="020B0703020202090204" pitchFamily="34" charset="0"/>
              </a:rPr>
              <a:t>Orientation of Committees and constituencies is crucial</a:t>
            </a:r>
          </a:p>
          <a:p>
            <a:pPr marL="274320" indent="-274320" eaLnBrk="1" hangingPunct="1">
              <a:lnSpc>
                <a:spcPct val="100000"/>
              </a:lnSpc>
              <a:spcBef>
                <a:spcPts val="1200"/>
              </a:spcBef>
              <a:buClr>
                <a:schemeClr val="bg1"/>
              </a:buClr>
            </a:pPr>
            <a:r>
              <a:rPr lang="en-US" altLang="en-US" sz="2400" dirty="0">
                <a:latin typeface="Trebuchet MS" panose="020B0703020202090204" pitchFamily="34" charset="0"/>
              </a:rPr>
              <a:t>Accuracy is critical</a:t>
            </a:r>
          </a:p>
          <a:p>
            <a:pPr marL="274320" indent="-274320" eaLnBrk="1" hangingPunct="1">
              <a:lnSpc>
                <a:spcPct val="100000"/>
              </a:lnSpc>
              <a:spcBef>
                <a:spcPts val="1200"/>
              </a:spcBef>
              <a:buClr>
                <a:schemeClr val="bg1"/>
              </a:buClr>
            </a:pPr>
            <a:r>
              <a:rPr lang="en-US" altLang="en-US" sz="2400" dirty="0">
                <a:latin typeface="Trebuchet MS" panose="020B0703020202090204" pitchFamily="34" charset="0"/>
              </a:rPr>
              <a:t>In Essentials Unity, In Non-Essentials Liberty, In All Things Charity</a:t>
            </a:r>
          </a:p>
          <a:p>
            <a:pPr marL="274320" indent="-274320" eaLnBrk="1" hangingPunct="1">
              <a:lnSpc>
                <a:spcPct val="100000"/>
              </a:lnSpc>
              <a:spcBef>
                <a:spcPts val="1200"/>
              </a:spcBef>
              <a:buClr>
                <a:schemeClr val="bg1"/>
              </a:buClr>
            </a:pPr>
            <a:endParaRPr lang="en-US" altLang="en-US" sz="2400" dirty="0">
              <a:latin typeface="Trebuchet MS" panose="020B0703020202090204" pitchFamily="34" charset="0"/>
            </a:endParaRPr>
          </a:p>
          <a:p>
            <a:pPr marL="274320" indent="-274320" eaLnBrk="1" hangingPunct="1">
              <a:lnSpc>
                <a:spcPct val="100000"/>
              </a:lnSpc>
              <a:spcBef>
                <a:spcPts val="1200"/>
              </a:spcBef>
              <a:buClr>
                <a:schemeClr val="bg1"/>
              </a:buClr>
            </a:pPr>
            <a:endParaRPr lang="en-US" altLang="en-US" sz="2400" dirty="0">
              <a:latin typeface="Trebuchet MS" panose="020B0703020202090204" pitchFamily="34" charset="0"/>
            </a:endParaRPr>
          </a:p>
        </p:txBody>
      </p:sp>
      <p:sp>
        <p:nvSpPr>
          <p:cNvPr id="3" name="Rectangle 2">
            <a:extLst>
              <a:ext uri="{FF2B5EF4-FFF2-40B4-BE49-F238E27FC236}">
                <a16:creationId xmlns:a16="http://schemas.microsoft.com/office/drawing/2014/main" id="{28AD733D-087F-4B1E-0408-86B0248A26A5}"/>
              </a:ext>
            </a:extLst>
          </p:cNvPr>
          <p:cNvSpPr/>
          <p:nvPr/>
        </p:nvSpPr>
        <p:spPr>
          <a:xfrm>
            <a:off x="8179903" y="554878"/>
            <a:ext cx="4012097" cy="5847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56FD069-B29D-D886-CF02-07BB1BD44241}"/>
              </a:ext>
            </a:extLst>
          </p:cNvPr>
          <p:cNvSpPr txBox="1"/>
          <p:nvPr/>
        </p:nvSpPr>
        <p:spPr>
          <a:xfrm>
            <a:off x="8299174" y="534627"/>
            <a:ext cx="364818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rebuchet MS" panose="020B0703020202090204" pitchFamily="34" charset="0"/>
                <a:ea typeface="+mn-ea"/>
                <a:cs typeface="Arial" panose="020B0604020202020204" pitchFamily="34" charset="0"/>
              </a:rPr>
              <a:t>Actionable Advice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wipe(up)">
                                      <p:cBhvr>
                                        <p:cTn id="7" dur="500"/>
                                        <p:tgtEl>
                                          <p:spTgt spid="348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wipe(up)">
                                      <p:cBhvr>
                                        <p:cTn id="12" dur="500"/>
                                        <p:tgtEl>
                                          <p:spTgt spid="348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wipe(up)">
                                      <p:cBhvr>
                                        <p:cTn id="17" dur="500"/>
                                        <p:tgtEl>
                                          <p:spTgt spid="348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Effect transition="in" filter="wipe(up)">
                                      <p:cBhvr>
                                        <p:cTn id="22" dur="500"/>
                                        <p:tgtEl>
                                          <p:spTgt spid="348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34820">
                                            <p:txEl>
                                              <p:pRg st="4" end="4"/>
                                            </p:txEl>
                                          </p:spTgt>
                                        </p:tgtEl>
                                        <p:attrNameLst>
                                          <p:attrName>style.visibility</p:attrName>
                                        </p:attrNameLst>
                                      </p:cBhvr>
                                      <p:to>
                                        <p:strVal val="visible"/>
                                      </p:to>
                                    </p:set>
                                    <p:animEffect transition="in" filter="wipe(up)">
                                      <p:cBhvr>
                                        <p:cTn id="27" dur="500"/>
                                        <p:tgtEl>
                                          <p:spTgt spid="348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884</Words>
  <Application>Microsoft Office PowerPoint</Application>
  <PresentationFormat>Widescreen</PresentationFormat>
  <Paragraphs>64</Paragraphs>
  <Slides>13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Times New Roman</vt:lpstr>
      <vt:lpstr>Trebuchet MS</vt:lpstr>
      <vt:lpstr>Office Theme</vt:lpstr>
      <vt:lpstr>1_Office Theme</vt:lpstr>
      <vt:lpstr>general conference leadership development conference for  NEWLY ELECTED LEADERS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Doukmetzian, Karnik</dc:creator>
  <cp:lastModifiedBy>Missah, Ellen S.</cp:lastModifiedBy>
  <cp:revision>39</cp:revision>
  <dcterms:created xsi:type="dcterms:W3CDTF">2023-02-28T17:10:02Z</dcterms:created>
  <dcterms:modified xsi:type="dcterms:W3CDTF">2024-03-13T22:11:26Z</dcterms:modified>
</cp:coreProperties>
</file>