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sldIdLst>
    <p:sldId id="278" r:id="rId2"/>
    <p:sldId id="279" r:id="rId3"/>
    <p:sldId id="314" r:id="rId4"/>
    <p:sldId id="294" r:id="rId5"/>
    <p:sldId id="295" r:id="rId6"/>
    <p:sldId id="281" r:id="rId7"/>
    <p:sldId id="280" r:id="rId8"/>
    <p:sldId id="296" r:id="rId9"/>
    <p:sldId id="311" r:id="rId10"/>
    <p:sldId id="282" r:id="rId11"/>
    <p:sldId id="297" r:id="rId12"/>
    <p:sldId id="298" r:id="rId13"/>
    <p:sldId id="302" r:id="rId14"/>
    <p:sldId id="290" r:id="rId15"/>
    <p:sldId id="312" r:id="rId16"/>
    <p:sldId id="313" r:id="rId17"/>
    <p:sldId id="277" r:id="rId18"/>
    <p:sldId id="276" r:id="rId19"/>
    <p:sldId id="275" r:id="rId20"/>
    <p:sldId id="307" r:id="rId21"/>
    <p:sldId id="273" r:id="rId22"/>
    <p:sldId id="274" r:id="rId23"/>
    <p:sldId id="315" r:id="rId24"/>
    <p:sldId id="272" r:id="rId25"/>
    <p:sldId id="305" r:id="rId26"/>
    <p:sldId id="308" r:id="rId27"/>
    <p:sldId id="304" r:id="rId28"/>
    <p:sldId id="306" r:id="rId29"/>
    <p:sldId id="309" r:id="rId30"/>
    <p:sldId id="303" r:id="rId31"/>
    <p:sldId id="310" r:id="rId32"/>
    <p:sldId id="293" r:id="rId3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p:restoredTop sz="96197" autoAdjust="0"/>
  </p:normalViewPr>
  <p:slideViewPr>
    <p:cSldViewPr snapToGrid="0" snapToObjects="1">
      <p:cViewPr varScale="1">
        <p:scale>
          <a:sx n="92" d="100"/>
          <a:sy n="92" d="100"/>
        </p:scale>
        <p:origin x="102" y="105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132083" y="924910"/>
            <a:ext cx="6222124" cy="2284634"/>
          </a:xfrm>
        </p:spPr>
        <p:txBody>
          <a:bodyPr/>
          <a:lstStyle/>
          <a:p>
            <a:br>
              <a:rPr lang="en-US" sz="5400" dirty="0"/>
            </a:br>
            <a:br>
              <a:rPr lang="en-US" sz="5400" dirty="0"/>
            </a:br>
            <a:r>
              <a:rPr lang="en-US" sz="5400" dirty="0"/>
              <a:t>CHURCH</a:t>
            </a:r>
            <a:br>
              <a:rPr lang="en-US"/>
            </a:br>
            <a:r>
              <a:rPr lang="en-US" sz="2400" u="sng">
                <a:solidFill>
                  <a:schemeClr val="tx1"/>
                </a:solidFill>
              </a:rPr>
              <a:t>ORGANISATION </a:t>
            </a:r>
            <a:r>
              <a:rPr lang="en-US" sz="2400" u="sng" dirty="0">
                <a:solidFill>
                  <a:schemeClr val="tx1"/>
                </a:solidFill>
              </a:rPr>
              <a:t>AND AUTHORITY</a:t>
            </a:r>
            <a:br>
              <a:rPr lang="en-US" sz="2400" u="sng" dirty="0">
                <a:solidFill>
                  <a:schemeClr val="tx1"/>
                </a:solidFill>
              </a:rPr>
            </a:br>
            <a:br>
              <a:rPr lang="en-US" sz="2400" u="sng" dirty="0">
                <a:solidFill>
                  <a:schemeClr val="tx1"/>
                </a:solidFill>
              </a:rPr>
            </a:br>
            <a:r>
              <a:rPr lang="en-US" sz="5400" dirty="0">
                <a:solidFill>
                  <a:srgbClr val="C00000"/>
                </a:solidFill>
              </a:rPr>
              <a:t>WHY?</a:t>
            </a:r>
            <a:br>
              <a:rPr lang="en-US" sz="2400" dirty="0"/>
            </a:br>
            <a:endParaRPr lang="en-US" sz="2400"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389120" y="1984249"/>
            <a:ext cx="7013448" cy="2324226"/>
          </a:xfrm>
        </p:spPr>
        <p:txBody>
          <a:bodyPr/>
          <a:lstStyle/>
          <a:p>
            <a:pPr algn="ctr"/>
            <a:r>
              <a:rPr lang="en-US" dirty="0"/>
              <a:t>HISTORY</a:t>
            </a:r>
            <a:br>
              <a:rPr lang="en-US" dirty="0"/>
            </a:br>
            <a:br>
              <a:rPr lang="en-US" dirty="0"/>
            </a:br>
            <a:r>
              <a:rPr lang="en-US" dirty="0"/>
              <a:t>EARLY PIONEERS  initially not  for ORGANISATION</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757738" y="4308475"/>
            <a:ext cx="5126926" cy="1906588"/>
          </a:xfrm>
        </p:spPr>
        <p:txBody>
          <a:bodyPr/>
          <a:lstStyle/>
          <a:p>
            <a:r>
              <a:rPr lang="en-US" dirty="0"/>
              <a:t>The young church emerged from the great disappointment with the Millerite heritage opposed to organization.</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757737" y="1643063"/>
            <a:ext cx="6372225" cy="2486026"/>
          </a:xfrm>
        </p:spPr>
        <p:txBody>
          <a:bodyPr/>
          <a:lstStyle/>
          <a:p>
            <a:r>
              <a:rPr lang="en-US" dirty="0"/>
              <a:t>George </a:t>
            </a:r>
            <a:r>
              <a:rPr lang="en-US" dirty="0" err="1"/>
              <a:t>Storr’s</a:t>
            </a:r>
            <a:r>
              <a:rPr lang="en-US" dirty="0"/>
              <a:t> warning kept ringing:</a:t>
            </a:r>
          </a:p>
          <a:p>
            <a:r>
              <a:rPr lang="en-US" dirty="0"/>
              <a:t> </a:t>
            </a:r>
          </a:p>
          <a:p>
            <a:pPr algn="ctr"/>
            <a:r>
              <a:rPr lang="en-US" sz="2800" b="1" dirty="0"/>
              <a:t>“no church can be organized by man’s invention but what it becomes Babylon the moment it is organized” </a:t>
            </a:r>
          </a:p>
          <a:p>
            <a:pPr algn="ctr"/>
            <a:r>
              <a:rPr lang="en-US" u="sng" dirty="0"/>
              <a:t>Light Bearers to the Remnant</a:t>
            </a:r>
            <a:r>
              <a:rPr lang="en-US" dirty="0"/>
              <a:t>, p86</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46423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030980" y="2051050"/>
            <a:ext cx="8161020" cy="1906588"/>
          </a:xfrm>
        </p:spPr>
        <p:txBody>
          <a:bodyPr/>
          <a:lstStyle/>
          <a:p>
            <a:r>
              <a:rPr lang="en-US" sz="3600" dirty="0"/>
              <a:t>It wasn’t until 1854 (10 </a:t>
            </a:r>
            <a:r>
              <a:rPr lang="en-US" sz="3600" dirty="0" err="1"/>
              <a:t>yrs</a:t>
            </a:r>
            <a:r>
              <a:rPr lang="en-US" sz="3600" dirty="0"/>
              <a:t> after the disappointment) that EG White, as a result of her visions, began calling the church to </a:t>
            </a:r>
            <a:r>
              <a:rPr lang="en-US" sz="3600" i="1" dirty="0"/>
              <a:t>“become established upon gospel order which has been overlooked and neglected.” </a:t>
            </a:r>
          </a:p>
          <a:p>
            <a:r>
              <a:rPr lang="en-US" dirty="0"/>
              <a:t>LBR 87</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63770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030980" y="2051050"/>
            <a:ext cx="8161020" cy="1906588"/>
          </a:xfrm>
        </p:spPr>
        <p:txBody>
          <a:bodyPr/>
          <a:lstStyle/>
          <a:p>
            <a:r>
              <a:rPr lang="en-US" sz="3200" dirty="0"/>
              <a:t>James White had begun discussing the possibility for organization as a result of his travels. The “scattered flock” seemed to be faced with dangers for lack of organization. He believed there must be some organization to maintain faith and expand the mission (witness).</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61131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dirty="0"/>
              <a:t>PAINS OF ORGANISATION</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2330704"/>
            <a:ext cx="3741928" cy="4231196"/>
          </a:xfrm>
        </p:spPr>
        <p:txBody>
          <a:bodyPr/>
          <a:lstStyle/>
          <a:p>
            <a:r>
              <a:rPr lang="en-US" sz="2000" b="1" dirty="0">
                <a:solidFill>
                  <a:schemeClr val="tx1"/>
                </a:solidFill>
              </a:rPr>
              <a:t>Who should collect and keep the funds?</a:t>
            </a:r>
          </a:p>
          <a:p>
            <a:r>
              <a:rPr lang="en-US" sz="2000" b="1" dirty="0">
                <a:solidFill>
                  <a:schemeClr val="tx1"/>
                </a:solidFill>
              </a:rPr>
              <a:t>How should they be used?</a:t>
            </a:r>
          </a:p>
          <a:p>
            <a:r>
              <a:rPr lang="en-US" sz="2000" b="1" dirty="0">
                <a:solidFill>
                  <a:schemeClr val="tx1"/>
                </a:solidFill>
              </a:rPr>
              <a:t>How should growth of membership be managed and coordinated?</a:t>
            </a:r>
          </a:p>
          <a:p>
            <a:r>
              <a:rPr lang="en-US" sz="2000" b="1" dirty="0">
                <a:solidFill>
                  <a:schemeClr val="tx1"/>
                </a:solidFill>
              </a:rPr>
              <a:t>How will property (Church buildings and Press) be owned without a legal entity?</a:t>
            </a:r>
          </a:p>
          <a:p>
            <a:r>
              <a:rPr lang="en-US" sz="2000" b="1" dirty="0">
                <a:solidFill>
                  <a:schemeClr val="tx1"/>
                </a:solidFill>
              </a:rPr>
              <a:t>How will promotion of beliefs be carried out?</a:t>
            </a:r>
          </a:p>
          <a:p>
            <a:endParaRPr lang="en-US" sz="2000" b="1" dirty="0">
              <a:solidFill>
                <a:schemeClr val="tx1"/>
              </a:solidFill>
            </a:endParaRPr>
          </a:p>
          <a:p>
            <a:endParaRPr lang="en-US" dirty="0"/>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697216" y="2330704"/>
            <a:ext cx="3741928" cy="3684588"/>
          </a:xfrm>
        </p:spPr>
        <p:txBody>
          <a:bodyPr/>
          <a:lstStyle/>
          <a:p>
            <a:r>
              <a:rPr lang="en-US" sz="2000" b="1" dirty="0">
                <a:solidFill>
                  <a:schemeClr val="tx1"/>
                </a:solidFill>
              </a:rPr>
              <a:t>Splinter groups brought another challenge – do they leave it for anyone to teach as they please on behalf of the believers? LBR 91-93</a:t>
            </a:r>
          </a:p>
          <a:p>
            <a:r>
              <a:rPr lang="en-US" sz="2000" b="1" dirty="0">
                <a:solidFill>
                  <a:schemeClr val="tx1"/>
                </a:solidFill>
              </a:rPr>
              <a:t>Answers to these questions pointed to the necessity of organization and setting up of a legal entity.</a:t>
            </a:r>
          </a:p>
          <a:p>
            <a:endParaRPr lang="en-US" dirty="0"/>
          </a:p>
        </p:txBody>
      </p:sp>
    </p:spTree>
    <p:extLst>
      <p:ext uri="{BB962C8B-B14F-4D97-AF65-F5344CB8AC3E}">
        <p14:creationId xmlns:p14="http://schemas.microsoft.com/office/powerpoint/2010/main" val="31702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763016"/>
            <a:ext cx="8165592" cy="768096"/>
          </a:xfrm>
        </p:spPr>
        <p:txBody>
          <a:bodyPr/>
          <a:lstStyle/>
          <a:p>
            <a:r>
              <a:rPr lang="en-US" dirty="0"/>
              <a:t>PAINS OF ORGANISATION</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767328" y="1759203"/>
            <a:ext cx="7759256" cy="4813047"/>
          </a:xfrm>
        </p:spPr>
        <p:txBody>
          <a:bodyPr/>
          <a:lstStyle/>
          <a:p>
            <a:pPr marL="0" indent="0" algn="ctr">
              <a:buNone/>
            </a:pPr>
            <a:r>
              <a:rPr lang="en-US" sz="2800" dirty="0"/>
              <a:t>“As our numbers increased, it was evident that without some form of organization there would be great confusion, and the work would not be carried forward successfully. To provide for the support of ministry, for carrying the work in new fields, for protecting both the churches and the ministry from unworthy members, for holding church property, for the publication of the truth through the press, and for many other objects, organization was indispensabl</a:t>
            </a:r>
            <a:r>
              <a:rPr lang="en-US" sz="2400" dirty="0"/>
              <a:t>e</a:t>
            </a:r>
            <a:r>
              <a:rPr lang="en-US" sz="2000" dirty="0"/>
              <a:t>.”</a:t>
            </a:r>
          </a:p>
          <a:p>
            <a:pPr marL="0" indent="0" algn="ctr">
              <a:buNone/>
            </a:pPr>
            <a:r>
              <a:rPr lang="en-US" sz="2000" b="1" dirty="0"/>
              <a:t>CET 195.2</a:t>
            </a:r>
          </a:p>
        </p:txBody>
      </p:sp>
    </p:spTree>
    <p:extLst>
      <p:ext uri="{BB962C8B-B14F-4D97-AF65-F5344CB8AC3E}">
        <p14:creationId xmlns:p14="http://schemas.microsoft.com/office/powerpoint/2010/main" val="37794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763016"/>
            <a:ext cx="8165592" cy="768096"/>
          </a:xfrm>
        </p:spPr>
        <p:txBody>
          <a:bodyPr/>
          <a:lstStyle/>
          <a:p>
            <a:r>
              <a:rPr lang="en-US" dirty="0"/>
              <a:t>PAINS OF ORGANISATION</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767328" y="1759203"/>
            <a:ext cx="7759256" cy="4813047"/>
          </a:xfrm>
        </p:spPr>
        <p:txBody>
          <a:bodyPr/>
          <a:lstStyle/>
          <a:p>
            <a:pPr marL="0" indent="0" algn="ctr">
              <a:buNone/>
            </a:pPr>
            <a:endParaRPr lang="en-US" sz="2800" dirty="0"/>
          </a:p>
          <a:p>
            <a:pPr marL="0" indent="0" algn="ctr">
              <a:buNone/>
            </a:pPr>
            <a:endParaRPr lang="en-US" sz="2800" dirty="0"/>
          </a:p>
          <a:p>
            <a:pPr marL="0" indent="0" algn="ctr">
              <a:buNone/>
            </a:pPr>
            <a:r>
              <a:rPr lang="en-US" sz="2800" dirty="0"/>
              <a:t>“System and order are manifest in heaven, and it should be the law of God’s people on earth</a:t>
            </a:r>
            <a:r>
              <a:rPr lang="en-US" sz="2000" dirty="0"/>
              <a:t>.”</a:t>
            </a:r>
          </a:p>
          <a:p>
            <a:pPr marL="0" indent="0" algn="ctr">
              <a:buNone/>
            </a:pPr>
            <a:r>
              <a:rPr lang="en-US" sz="2000" b="1" dirty="0"/>
              <a:t>CET 195.3</a:t>
            </a:r>
          </a:p>
        </p:txBody>
      </p:sp>
    </p:spTree>
    <p:extLst>
      <p:ext uri="{BB962C8B-B14F-4D97-AF65-F5344CB8AC3E}">
        <p14:creationId xmlns:p14="http://schemas.microsoft.com/office/powerpoint/2010/main" val="52885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75" y="442913"/>
            <a:ext cx="8201025" cy="5480367"/>
          </a:xfrm>
        </p:spPr>
        <p:txBody>
          <a:bodyPr>
            <a:normAutofit fontScale="62500" lnSpcReduction="20000"/>
          </a:bodyPr>
          <a:lstStyle/>
          <a:p>
            <a:r>
              <a:rPr lang="en-US" sz="3200" dirty="0"/>
              <a:t>Gen</a:t>
            </a:r>
            <a:r>
              <a:rPr lang="en-US" sz="3200" b="1" dirty="0"/>
              <a:t>eral Conference Working Policy B 10 25 </a:t>
            </a:r>
            <a:r>
              <a:rPr lang="en-US" sz="3200" dirty="0"/>
              <a:t>Structural Stability—</a:t>
            </a:r>
          </a:p>
          <a:p>
            <a:endParaRPr lang="en-US" sz="3200" dirty="0"/>
          </a:p>
          <a:p>
            <a:r>
              <a:rPr lang="en-US" sz="4000" dirty="0"/>
              <a:t>“Local churches, local conferences/missions/fields, union conferences/missions, unions of churches, and institutions are, by vote of the appropriate constituency, and by actions of properly authorized executive committees, a part of the worldwide organization of the Seventh-day Adventist Church. </a:t>
            </a:r>
            <a:r>
              <a:rPr lang="en-US" sz="4000" i="1" dirty="0"/>
              <a:t>Whereas each has accepted the privilege and responsibility of representing the Church in its part of the world, each is therefore required to operate and minister in harmony with the teachings and policies of the Church, and the actions of the world Church in Session. While individual units of the Church are given freedom to function in ways appropriate to their role and culture, no part of the worldwide organization of the Church has a unilateral right to secede</a:t>
            </a:r>
            <a:r>
              <a:rPr lang="en-US" sz="4000" dirty="0"/>
              <a:t>.” (Emphasis supplied</a:t>
            </a:r>
            <a:r>
              <a:rPr lang="en-US" dirty="0"/>
              <a:t>)</a:t>
            </a:r>
          </a:p>
        </p:txBody>
      </p:sp>
    </p:spTree>
    <p:extLst>
      <p:ext uri="{BB962C8B-B14F-4D97-AF65-F5344CB8AC3E}">
        <p14:creationId xmlns:p14="http://schemas.microsoft.com/office/powerpoint/2010/main" val="35495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450" y="100014"/>
            <a:ext cx="8458201" cy="6757986"/>
          </a:xfrm>
        </p:spPr>
        <p:txBody>
          <a:bodyPr>
            <a:normAutofit fontScale="92500" lnSpcReduction="20000"/>
          </a:bodyPr>
          <a:lstStyle/>
          <a:p>
            <a:endParaRPr lang="en-US" b="1" dirty="0"/>
          </a:p>
          <a:p>
            <a:r>
              <a:rPr lang="en-US" sz="2100" b="1" dirty="0"/>
              <a:t>General Conference Working Policy B 15 10 </a:t>
            </a:r>
            <a:r>
              <a:rPr lang="en-US" sz="2100" dirty="0"/>
              <a:t>Adherence to Policy Required—</a:t>
            </a:r>
          </a:p>
          <a:p>
            <a:endParaRPr lang="en-US" dirty="0"/>
          </a:p>
          <a:p>
            <a:r>
              <a:rPr lang="en-US" sz="2400" dirty="0"/>
              <a:t>“1. The General Conference Working Policy shall be strictly adhered to by all organizations in every part of the world field. The work in every organization shall be administered in full harmony with the policies of the General Conference and of the divisions respectively. No departure from these policies shall be made without prior approval from the General Conference Executive Committee, except as stated below. The division committee is the authorized body which acts for the General Conference Executive Committee in the respective divisions. All conference, mission, or institutional administrators shall cooperate in maintaining these policies as they affect the work in their respective organizations. </a:t>
            </a:r>
            <a:r>
              <a:rPr lang="en-US" sz="2400" u="sng" dirty="0"/>
              <a:t>Only thus can a spirit of close cooperation and unity be maintained in the work of the Church in all parts of the world field</a:t>
            </a:r>
            <a:r>
              <a:rPr lang="en-US" sz="2400" dirty="0"/>
              <a:t>. In the event laws/changes in the laws governing a country seem to render compliance with denominational policies a violation of the law, the organization shall act in harmony with the law, provided the following:</a:t>
            </a:r>
          </a:p>
          <a:p>
            <a:r>
              <a:rPr lang="en-US" sz="2400" dirty="0"/>
              <a:t>	a. Counsel has been sought from the General Conference, and it is established that denominational policies do indeed violate the law.</a:t>
            </a:r>
          </a:p>
          <a:p>
            <a:r>
              <a:rPr lang="en-US" sz="2400" dirty="0"/>
              <a:t>	b. Compliance with the law does not constitute a violation of scriptural principles.</a:t>
            </a:r>
          </a:p>
          <a:p>
            <a:endParaRPr lang="en-US" dirty="0"/>
          </a:p>
        </p:txBody>
      </p:sp>
    </p:spTree>
    <p:extLst>
      <p:ext uri="{BB962C8B-B14F-4D97-AF65-F5344CB8AC3E}">
        <p14:creationId xmlns:p14="http://schemas.microsoft.com/office/powerpoint/2010/main" val="167616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4262" y="242888"/>
            <a:ext cx="8229600" cy="5972175"/>
          </a:xfrm>
        </p:spPr>
        <p:txBody>
          <a:bodyPr>
            <a:normAutofit/>
          </a:bodyPr>
          <a:lstStyle/>
          <a:p>
            <a:r>
              <a:rPr lang="en-US" b="1" dirty="0"/>
              <a:t>General Conference Working Policy B 40 20 </a:t>
            </a:r>
            <a:r>
              <a:rPr lang="en-US" dirty="0"/>
              <a:t>Divisions a Part of General Conference—</a:t>
            </a:r>
          </a:p>
          <a:p>
            <a:endParaRPr lang="en-US" dirty="0"/>
          </a:p>
          <a:p>
            <a:r>
              <a:rPr lang="en-US" sz="2400" dirty="0"/>
              <a:t>“The larger and more extensive the work of these divisions, and the less dependent any may become upon help from other divisions in the way of personnel or material support, the greater the necessity of holding closely together in mutual counsel and fellowship. </a:t>
            </a:r>
            <a:r>
              <a:rPr lang="en-US" sz="2400" i="1" dirty="0"/>
              <a:t>It is ever to be held in mind that each division is a part of the General Conference. In the church of Christ, which is His body, there can be no such thing as one part or member independent of the whole. No division, therefore, is free to pursue a course of action contrary to the will of the whole, or to appropriate to itself the authority of the General Conference in defense of such action. Between sessions of the General Conference, the General Conference Executive Committee is constitutionally the final authority throughout the world field</a:t>
            </a:r>
            <a:r>
              <a:rPr lang="en-US" sz="2400" dirty="0"/>
              <a:t>.” (Emphasis supplied)</a:t>
            </a:r>
          </a:p>
        </p:txBody>
      </p:sp>
    </p:spTree>
    <p:extLst>
      <p:ext uri="{BB962C8B-B14F-4D97-AF65-F5344CB8AC3E}">
        <p14:creationId xmlns:p14="http://schemas.microsoft.com/office/powerpoint/2010/main" val="243513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47132" y="1901952"/>
            <a:ext cx="7203688" cy="768096"/>
          </a:xfrm>
        </p:spPr>
        <p:txBody>
          <a:bodyPr/>
          <a:lstStyle/>
          <a:p>
            <a:pPr algn="ctr"/>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HONEY IS SWEET</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algn="ctr"/>
            <a:r>
              <a:rPr lang="en-US" dirty="0"/>
              <a:t>Beehive may appear to be chaotic</a:t>
            </a:r>
          </a:p>
          <a:p>
            <a:pPr algn="ctr"/>
            <a:r>
              <a:rPr lang="en-US" dirty="0"/>
              <a:t>Thousands of bees</a:t>
            </a:r>
          </a:p>
          <a:p>
            <a:pPr algn="ctr"/>
            <a:r>
              <a:rPr lang="en-US" dirty="0"/>
              <a:t>Buzzing with lots of activity</a:t>
            </a:r>
          </a:p>
          <a:p>
            <a:pPr algn="ctr"/>
            <a:endParaRPr lang="en-US" dirty="0"/>
          </a:p>
          <a:p>
            <a:pPr algn="ctr"/>
            <a:r>
              <a:rPr lang="en-US" dirty="0"/>
              <a:t>ORGANIZED</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4527" y="500063"/>
            <a:ext cx="7362635" cy="5423217"/>
          </a:xfrm>
        </p:spPr>
        <p:txBody>
          <a:bodyPr>
            <a:normAutofit fontScale="92500" lnSpcReduction="10000"/>
          </a:bodyPr>
          <a:lstStyle/>
          <a:p>
            <a:r>
              <a:rPr lang="en-US" sz="2200" b="1" dirty="0"/>
              <a:t>General Conference Working Policy, B 10 20</a:t>
            </a:r>
            <a:r>
              <a:rPr lang="en-US" sz="2200" dirty="0"/>
              <a:t>, Section 1, General Conference and Its Divisions: </a:t>
            </a:r>
          </a:p>
          <a:p>
            <a:endParaRPr lang="en-US" sz="2200" dirty="0"/>
          </a:p>
          <a:p>
            <a:r>
              <a:rPr lang="en-US" sz="3200" dirty="0"/>
              <a:t>“To facilitate its worldwide activity, the General Conference has established regional offices, known as divisions of the General Conference, which have been assigned, by action of the General Conference Executive Committee at Annual Councils, general administrative and supervisory responsibilities for designated groups of unions and other church units within specific geographic areas.”</a:t>
            </a:r>
          </a:p>
        </p:txBody>
      </p:sp>
    </p:spTree>
    <p:extLst>
      <p:ext uri="{BB962C8B-B14F-4D97-AF65-F5344CB8AC3E}">
        <p14:creationId xmlns:p14="http://schemas.microsoft.com/office/powerpoint/2010/main" val="74815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90" y="928068"/>
            <a:ext cx="8301537" cy="4573237"/>
          </a:xfrm>
        </p:spPr>
        <p:txBody>
          <a:bodyPr>
            <a:normAutofit fontScale="85000" lnSpcReduction="10000"/>
          </a:bodyPr>
          <a:lstStyle/>
          <a:p>
            <a:r>
              <a:rPr lang="en-US" dirty="0"/>
              <a:t>The Church’s governance is neither congregational nor hierarchical - Representative</a:t>
            </a:r>
          </a:p>
          <a:p>
            <a:endParaRPr lang="en-US" dirty="0"/>
          </a:p>
          <a:p>
            <a:endParaRPr lang="en-US" sz="3600" dirty="0"/>
          </a:p>
          <a:p>
            <a:r>
              <a:rPr lang="en-US" sz="3600" dirty="0"/>
              <a:t>“Seventh-day Adventist Church polity is </a:t>
            </a:r>
            <a:r>
              <a:rPr lang="en-US" sz="3600" b="1" u="sng" dirty="0"/>
              <a:t>neither congregational nor hierarchical</a:t>
            </a:r>
            <a:r>
              <a:rPr lang="en-US" sz="3600" dirty="0"/>
              <a:t>. It is built on the concept of interdependence—every piece of organization needs every other piece in order to function effectively. Strong inter-organizational linkages must be maintained even amidst a variety of pressures that would tend towards independence.” GC Document</a:t>
            </a:r>
          </a:p>
        </p:txBody>
      </p:sp>
    </p:spTree>
    <p:extLst>
      <p:ext uri="{BB962C8B-B14F-4D97-AF65-F5344CB8AC3E}">
        <p14:creationId xmlns:p14="http://schemas.microsoft.com/office/powerpoint/2010/main" val="70637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4528" y="442913"/>
            <a:ext cx="6766560" cy="5480367"/>
          </a:xfrm>
        </p:spPr>
        <p:txBody>
          <a:bodyPr>
            <a:noAutofit/>
          </a:bodyPr>
          <a:lstStyle/>
          <a:p>
            <a:r>
              <a:rPr lang="en-US" sz="2400" b="1" dirty="0"/>
              <a:t>General Conference Working Policy D 05: </a:t>
            </a:r>
          </a:p>
          <a:p>
            <a:r>
              <a:rPr lang="en-US" sz="2400" dirty="0"/>
              <a:t>“…representative and constituency-based system. Its authority is rooted in God and distributed to the whole people of God. It recognizes the committee system. It provides for shared administration (president, secretary, treasurer) rather than a presidential system. It recognizes a unity of entities (church, conference, union, General Conference) based on mission, purpose, and belief that binds the believers together in a universal fellowship. While the integrity of each entity is recognized (church, conference, union), each is seen to be a part of a sisterhood which cannot act without reference to the whole.  (Emphasis supplied.)</a:t>
            </a:r>
          </a:p>
        </p:txBody>
      </p:sp>
    </p:spTree>
    <p:extLst>
      <p:ext uri="{BB962C8B-B14F-4D97-AF65-F5344CB8AC3E}">
        <p14:creationId xmlns:p14="http://schemas.microsoft.com/office/powerpoint/2010/main" val="47237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4528" y="442913"/>
            <a:ext cx="6766560" cy="5480367"/>
          </a:xfrm>
        </p:spPr>
        <p:txBody>
          <a:bodyPr>
            <a:noAutofit/>
          </a:bodyPr>
          <a:lstStyle/>
          <a:p>
            <a:r>
              <a:rPr lang="en-US" sz="2400" b="1" dirty="0"/>
              <a:t> Constituency based – Committee system:</a:t>
            </a:r>
          </a:p>
          <a:p>
            <a:endParaRPr lang="en-US" sz="2400" i="1" dirty="0"/>
          </a:p>
          <a:p>
            <a:r>
              <a:rPr lang="en-US" sz="2400" i="1" dirty="0"/>
              <a:t>God never designed that His work should bear the stamp of one man’s mind and one man’s judgment</a:t>
            </a:r>
            <a:r>
              <a:rPr lang="en-US" sz="2400" dirty="0"/>
              <a:t>.—Testimonies for the Church 3:493.</a:t>
            </a:r>
          </a:p>
        </p:txBody>
      </p:sp>
    </p:spTree>
    <p:extLst>
      <p:ext uri="{BB962C8B-B14F-4D97-AF65-F5344CB8AC3E}">
        <p14:creationId xmlns:p14="http://schemas.microsoft.com/office/powerpoint/2010/main" val="332145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4528" y="657225"/>
            <a:ext cx="6766560" cy="5266055"/>
          </a:xfrm>
        </p:spPr>
        <p:txBody>
          <a:bodyPr>
            <a:normAutofit lnSpcReduction="10000"/>
          </a:bodyPr>
          <a:lstStyle/>
          <a:p>
            <a:r>
              <a:rPr lang="en-US" sz="2000" dirty="0"/>
              <a:t>Authority is distributed throughout the levels</a:t>
            </a:r>
          </a:p>
          <a:p>
            <a:r>
              <a:rPr lang="en-US" sz="2000" b="1" dirty="0"/>
              <a:t>Seventh-day Adventist Church Manual, p.28-29</a:t>
            </a:r>
            <a:r>
              <a:rPr lang="en-US" sz="2000" dirty="0"/>
              <a:t>: </a:t>
            </a:r>
          </a:p>
          <a:p>
            <a:r>
              <a:rPr lang="en-US" sz="3200" dirty="0"/>
              <a:t>“The Seventh-day Adventist form of governance is representative, which recognizes that authority rests in the membership and is expressed through duly elected representatives at each level of the organization, with executive responsibility delegated to representative bodies and officers for the governing of the Church at each separate level.”</a:t>
            </a:r>
          </a:p>
          <a:p>
            <a:endParaRPr lang="en-US" dirty="0"/>
          </a:p>
          <a:p>
            <a:endParaRPr lang="en-US" dirty="0"/>
          </a:p>
        </p:txBody>
      </p:sp>
    </p:spTree>
    <p:extLst>
      <p:ext uri="{BB962C8B-B14F-4D97-AF65-F5344CB8AC3E}">
        <p14:creationId xmlns:p14="http://schemas.microsoft.com/office/powerpoint/2010/main" val="202927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603250" y="731520"/>
            <a:ext cx="6766560" cy="768096"/>
          </a:xfrm>
        </p:spPr>
        <p:txBody>
          <a:bodyPr/>
          <a:lstStyle/>
          <a:p>
            <a:r>
              <a:rPr lang="en-US" sz="2400" dirty="0"/>
              <a:t>EXAMPLES- Authority &amp; responsibility</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25</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603250" y="1894713"/>
            <a:ext cx="6626350" cy="2700528"/>
          </a:xfrm>
        </p:spPr>
        <p:txBody>
          <a:bodyPr/>
          <a:lstStyle/>
          <a:p>
            <a:pPr marL="285750" indent="-285750">
              <a:buFont typeface="Arial" panose="020B0604020202020204" pitchFamily="34" charset="0"/>
              <a:buChar char="•"/>
            </a:pPr>
            <a:r>
              <a:rPr lang="en-US" sz="3200" dirty="0"/>
              <a:t>Decisions on membership (admission/discipline/dismissal)</a:t>
            </a:r>
          </a:p>
          <a:p>
            <a:pPr marL="285750" indent="-285750">
              <a:buFont typeface="Arial" panose="020B0604020202020204" pitchFamily="34" charset="0"/>
              <a:buChar char="•"/>
            </a:pPr>
            <a:r>
              <a:rPr lang="en-US" sz="3200" dirty="0"/>
              <a:t>Selection of local church officers and boards</a:t>
            </a:r>
          </a:p>
          <a:p>
            <a:pPr marL="285750" indent="-285750">
              <a:buFont typeface="Arial" panose="020B0604020202020204" pitchFamily="34" charset="0"/>
              <a:buChar char="•"/>
            </a:pPr>
            <a:r>
              <a:rPr lang="en-US" sz="3200" dirty="0"/>
              <a:t>Furtherance of mission within its territory</a:t>
            </a:r>
          </a:p>
          <a:p>
            <a:endParaRPr lang="en-US" dirty="0"/>
          </a:p>
        </p:txBody>
      </p:sp>
      <p:sp>
        <p:nvSpPr>
          <p:cNvPr id="6" name="TextBox 5">
            <a:extLst>
              <a:ext uri="{FF2B5EF4-FFF2-40B4-BE49-F238E27FC236}">
                <a16:creationId xmlns:a16="http://schemas.microsoft.com/office/drawing/2014/main" id="{0260BBE1-B94D-B861-EDE5-14921A2776FC}"/>
              </a:ext>
            </a:extLst>
          </p:cNvPr>
          <p:cNvSpPr txBox="1"/>
          <p:nvPr/>
        </p:nvSpPr>
        <p:spPr>
          <a:xfrm>
            <a:off x="0" y="5477470"/>
            <a:ext cx="1816588" cy="954107"/>
          </a:xfrm>
          <a:prstGeom prst="rect">
            <a:avLst/>
          </a:prstGeom>
          <a:noFill/>
        </p:spPr>
        <p:txBody>
          <a:bodyPr wrap="none" rtlCol="0">
            <a:spAutoFit/>
          </a:bodyPr>
          <a:lstStyle/>
          <a:p>
            <a:r>
              <a:rPr lang="en-US" sz="2800" b="1" dirty="0"/>
              <a:t>LOCAL</a:t>
            </a:r>
          </a:p>
          <a:p>
            <a:r>
              <a:rPr lang="en-US" sz="2800" b="1" dirty="0"/>
              <a:t>CHURCH</a:t>
            </a:r>
          </a:p>
        </p:txBody>
      </p:sp>
    </p:spTree>
    <p:extLst>
      <p:ext uri="{BB962C8B-B14F-4D97-AF65-F5344CB8AC3E}">
        <p14:creationId xmlns:p14="http://schemas.microsoft.com/office/powerpoint/2010/main" val="147665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760" y="935736"/>
            <a:ext cx="6766560" cy="768096"/>
          </a:xfrm>
        </p:spPr>
        <p:txBody>
          <a:bodyPr/>
          <a:lstStyle/>
          <a:p>
            <a:r>
              <a:rPr lang="en-US" sz="2400" dirty="0"/>
              <a:t>EXAMPLES- Authority &amp; responsibility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1655636"/>
            <a:ext cx="7078028" cy="4266628"/>
          </a:xfrm>
        </p:spPr>
        <p:txBody>
          <a:bodyPr/>
          <a:lstStyle/>
          <a:p>
            <a:pPr marL="285750" indent="-285750">
              <a:buFont typeface="Arial" panose="020B0604020202020204" pitchFamily="34" charset="0"/>
              <a:buChar char="•"/>
            </a:pPr>
            <a:endParaRPr lang="en-US" sz="2800" b="1" u="sng" dirty="0"/>
          </a:p>
          <a:p>
            <a:pPr marL="285750" indent="-285750">
              <a:buFont typeface="Arial" panose="020B0604020202020204" pitchFamily="34" charset="0"/>
              <a:buChar char="•"/>
            </a:pPr>
            <a:r>
              <a:rPr lang="en-US" sz="2400" dirty="0"/>
              <a:t>Employment/assignment of pastors and other workers</a:t>
            </a:r>
          </a:p>
          <a:p>
            <a:pPr marL="285750" indent="-285750">
              <a:buFont typeface="Arial" panose="020B0604020202020204" pitchFamily="34" charset="0"/>
              <a:buChar char="•"/>
            </a:pPr>
            <a:r>
              <a:rPr lang="en-US" sz="2400" dirty="0"/>
              <a:t>Establishment and operation of elementary schools</a:t>
            </a:r>
          </a:p>
          <a:p>
            <a:pPr marL="285750" indent="-285750">
              <a:buFont typeface="Arial" panose="020B0604020202020204" pitchFamily="34" charset="0"/>
              <a:buChar char="•"/>
            </a:pPr>
            <a:r>
              <a:rPr lang="en-US" sz="2400" dirty="0"/>
              <a:t>Selection of local conference officers/staff/executive committee</a:t>
            </a:r>
          </a:p>
          <a:p>
            <a:pPr marL="285750" indent="-285750">
              <a:buFont typeface="Arial" panose="020B0604020202020204" pitchFamily="34" charset="0"/>
              <a:buChar char="•"/>
            </a:pPr>
            <a:r>
              <a:rPr lang="en-US" sz="2400" dirty="0"/>
              <a:t>Revision/amendment of its constitution and bylaws</a:t>
            </a:r>
          </a:p>
          <a:p>
            <a:pPr marL="285750" indent="-285750">
              <a:buFont typeface="Arial" panose="020B0604020202020204" pitchFamily="34" charset="0"/>
              <a:buChar char="•"/>
            </a:pPr>
            <a:r>
              <a:rPr lang="en-US" sz="2400" dirty="0"/>
              <a:t>Counsel/guide churches/employees within its territory</a:t>
            </a:r>
          </a:p>
          <a:p>
            <a:endParaRPr lang="en-US" dirty="0"/>
          </a:p>
        </p:txBody>
      </p:sp>
      <p:sp>
        <p:nvSpPr>
          <p:cNvPr id="6" name="TextBox 5">
            <a:extLst>
              <a:ext uri="{FF2B5EF4-FFF2-40B4-BE49-F238E27FC236}">
                <a16:creationId xmlns:a16="http://schemas.microsoft.com/office/drawing/2014/main" id="{0260BBE1-B94D-B861-EDE5-14921A2776FC}"/>
              </a:ext>
            </a:extLst>
          </p:cNvPr>
          <p:cNvSpPr txBox="1"/>
          <p:nvPr/>
        </p:nvSpPr>
        <p:spPr>
          <a:xfrm>
            <a:off x="-211873" y="5322099"/>
            <a:ext cx="2492990" cy="1200329"/>
          </a:xfrm>
          <a:prstGeom prst="rect">
            <a:avLst/>
          </a:prstGeom>
          <a:noFill/>
        </p:spPr>
        <p:txBody>
          <a:bodyPr wrap="none" rtlCol="0">
            <a:spAutoFit/>
          </a:bodyPr>
          <a:lstStyle/>
          <a:p>
            <a:r>
              <a:rPr lang="en-US" sz="2400" b="1" dirty="0"/>
              <a:t>CONFERENCES</a:t>
            </a:r>
          </a:p>
          <a:p>
            <a:r>
              <a:rPr lang="en-US" sz="2400" b="1" dirty="0"/>
              <a:t>MISSIONS</a:t>
            </a:r>
          </a:p>
          <a:p>
            <a:r>
              <a:rPr lang="en-US" sz="2400" b="1" dirty="0"/>
              <a:t>FIELDS</a:t>
            </a:r>
          </a:p>
        </p:txBody>
      </p:sp>
    </p:spTree>
    <p:extLst>
      <p:ext uri="{BB962C8B-B14F-4D97-AF65-F5344CB8AC3E}">
        <p14:creationId xmlns:p14="http://schemas.microsoft.com/office/powerpoint/2010/main" val="611893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27</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67817" y="1773936"/>
            <a:ext cx="5879592" cy="2700528"/>
          </a:xfrm>
        </p:spPr>
        <p:txBody>
          <a:bodyPr/>
          <a:lstStyle/>
          <a:p>
            <a:pPr marL="285750" indent="-285750">
              <a:buFont typeface="Arial" panose="020B0604020202020204" pitchFamily="34" charset="0"/>
              <a:buChar char="•"/>
            </a:pPr>
            <a:r>
              <a:rPr lang="en-US" sz="2400" dirty="0"/>
              <a:t>Ordination of ministers</a:t>
            </a:r>
          </a:p>
          <a:p>
            <a:pPr marL="285750" indent="-285750">
              <a:buFont typeface="Arial" panose="020B0604020202020204" pitchFamily="34" charset="0"/>
              <a:buChar char="•"/>
            </a:pPr>
            <a:r>
              <a:rPr lang="en-US" sz="2400" dirty="0"/>
              <a:t>Establishment and operation of institutions (education/healthcare)</a:t>
            </a:r>
          </a:p>
          <a:p>
            <a:pPr marL="285750" indent="-285750">
              <a:buFont typeface="Arial" panose="020B0604020202020204" pitchFamily="34" charset="0"/>
              <a:buChar char="•"/>
            </a:pPr>
            <a:r>
              <a:rPr lang="en-US" sz="2400" dirty="0"/>
              <a:t>Selection of union conference officers/staff/executive committee</a:t>
            </a:r>
          </a:p>
          <a:p>
            <a:pPr marL="285750" indent="-285750">
              <a:buFont typeface="Arial" panose="020B0604020202020204" pitchFamily="34" charset="0"/>
              <a:buChar char="•"/>
            </a:pPr>
            <a:r>
              <a:rPr lang="en-US" sz="2400" dirty="0"/>
              <a:t>Revision/amendment of its constitution and bylaws</a:t>
            </a:r>
          </a:p>
        </p:txBody>
      </p:sp>
      <p:sp>
        <p:nvSpPr>
          <p:cNvPr id="6" name="TextBox 5">
            <a:extLst>
              <a:ext uri="{FF2B5EF4-FFF2-40B4-BE49-F238E27FC236}">
                <a16:creationId xmlns:a16="http://schemas.microsoft.com/office/drawing/2014/main" id="{5E2D25E3-B13A-49B8-1AE4-F787685EEDA2}"/>
              </a:ext>
            </a:extLst>
          </p:cNvPr>
          <p:cNvSpPr txBox="1"/>
          <p:nvPr/>
        </p:nvSpPr>
        <p:spPr>
          <a:xfrm>
            <a:off x="119985" y="5515324"/>
            <a:ext cx="1447832" cy="523220"/>
          </a:xfrm>
          <a:prstGeom prst="rect">
            <a:avLst/>
          </a:prstGeom>
          <a:noFill/>
        </p:spPr>
        <p:txBody>
          <a:bodyPr wrap="none" rtlCol="0">
            <a:spAutoFit/>
          </a:bodyPr>
          <a:lstStyle/>
          <a:p>
            <a:r>
              <a:rPr lang="en-US" sz="2800" b="1" dirty="0"/>
              <a:t>UNION</a:t>
            </a:r>
          </a:p>
        </p:txBody>
      </p:sp>
      <p:sp>
        <p:nvSpPr>
          <p:cNvPr id="7" name="Title 1">
            <a:extLst>
              <a:ext uri="{FF2B5EF4-FFF2-40B4-BE49-F238E27FC236}">
                <a16:creationId xmlns:a16="http://schemas.microsoft.com/office/drawing/2014/main" id="{F8B2FF31-D49D-4F4D-D18C-39C0C83E3AAD}"/>
              </a:ext>
            </a:extLst>
          </p:cNvPr>
          <p:cNvSpPr txBox="1">
            <a:spLocks/>
          </p:cNvSpPr>
          <p:nvPr/>
        </p:nvSpPr>
        <p:spPr>
          <a:xfrm>
            <a:off x="1603250" y="731520"/>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a:t>EXAMPLES- Authority &amp; responsibility</a:t>
            </a:r>
            <a:endParaRPr lang="en-US" sz="2400" dirty="0"/>
          </a:p>
        </p:txBody>
      </p:sp>
    </p:spTree>
    <p:extLst>
      <p:ext uri="{BB962C8B-B14F-4D97-AF65-F5344CB8AC3E}">
        <p14:creationId xmlns:p14="http://schemas.microsoft.com/office/powerpoint/2010/main" val="382629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28</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1499616"/>
            <a:ext cx="7135178" cy="4038600"/>
          </a:xfrm>
        </p:spPr>
        <p:txBody>
          <a:bodyPr/>
          <a:lstStyle/>
          <a:p>
            <a:pPr marL="285750" indent="-285750">
              <a:buFont typeface="Arial" panose="020B0604020202020204" pitchFamily="34" charset="0"/>
              <a:buChar char="•"/>
            </a:pPr>
            <a:r>
              <a:rPr lang="en-US" sz="2800" dirty="0"/>
              <a:t>Approve the statement of denominational beliefs</a:t>
            </a:r>
          </a:p>
          <a:p>
            <a:pPr marL="285750" indent="-285750">
              <a:buFont typeface="Arial" panose="020B0604020202020204" pitchFamily="34" charset="0"/>
              <a:buChar char="•"/>
            </a:pPr>
            <a:r>
              <a:rPr lang="en-US" sz="2800" dirty="0"/>
              <a:t>Creation/revision/amendment of Church Manual</a:t>
            </a:r>
          </a:p>
          <a:p>
            <a:pPr marL="285750" indent="-285750">
              <a:buFont typeface="Arial" panose="020B0604020202020204" pitchFamily="34" charset="0"/>
              <a:buChar char="•"/>
            </a:pPr>
            <a:r>
              <a:rPr lang="en-US" sz="2800" dirty="0"/>
              <a:t>Revision/amendment of its constitution and bylaws</a:t>
            </a:r>
          </a:p>
          <a:p>
            <a:pPr marL="285750" indent="-285750">
              <a:buFont typeface="Arial" panose="020B0604020202020204" pitchFamily="34" charset="0"/>
              <a:buChar char="•"/>
            </a:pPr>
            <a:r>
              <a:rPr lang="en-US" sz="2800" dirty="0"/>
              <a:t>Election of General Conference officers and department directors</a:t>
            </a:r>
          </a:p>
          <a:p>
            <a:pPr marL="285750" indent="-285750">
              <a:buFont typeface="Arial" panose="020B0604020202020204" pitchFamily="34" charset="0"/>
              <a:buChar char="•"/>
            </a:pPr>
            <a:r>
              <a:rPr lang="en-US" sz="2800" dirty="0"/>
              <a:t>Election of Division officers</a:t>
            </a:r>
          </a:p>
          <a:p>
            <a:endParaRPr lang="en-US" dirty="0"/>
          </a:p>
        </p:txBody>
      </p:sp>
      <p:sp>
        <p:nvSpPr>
          <p:cNvPr id="6" name="TextBox 5">
            <a:extLst>
              <a:ext uri="{FF2B5EF4-FFF2-40B4-BE49-F238E27FC236}">
                <a16:creationId xmlns:a16="http://schemas.microsoft.com/office/drawing/2014/main" id="{255432A0-5A2F-329A-E9E0-F1D714D06BA3}"/>
              </a:ext>
            </a:extLst>
          </p:cNvPr>
          <p:cNvSpPr txBox="1"/>
          <p:nvPr/>
        </p:nvSpPr>
        <p:spPr>
          <a:xfrm>
            <a:off x="-111164" y="5965894"/>
            <a:ext cx="2331087" cy="830997"/>
          </a:xfrm>
          <a:prstGeom prst="rect">
            <a:avLst/>
          </a:prstGeom>
          <a:noFill/>
        </p:spPr>
        <p:txBody>
          <a:bodyPr wrap="none" rtlCol="0">
            <a:spAutoFit/>
          </a:bodyPr>
          <a:lstStyle/>
          <a:p>
            <a:r>
              <a:rPr lang="en-US" sz="2400" b="1" dirty="0"/>
              <a:t>GENERAL</a:t>
            </a:r>
          </a:p>
          <a:p>
            <a:r>
              <a:rPr lang="en-US" sz="2400" b="1" dirty="0"/>
              <a:t>CONFERENCE</a:t>
            </a:r>
          </a:p>
        </p:txBody>
      </p:sp>
      <p:sp>
        <p:nvSpPr>
          <p:cNvPr id="8" name="Title 1">
            <a:extLst>
              <a:ext uri="{FF2B5EF4-FFF2-40B4-BE49-F238E27FC236}">
                <a16:creationId xmlns:a16="http://schemas.microsoft.com/office/drawing/2014/main" id="{90CC4BB0-8E25-78CD-3899-F295A20248D6}"/>
              </a:ext>
            </a:extLst>
          </p:cNvPr>
          <p:cNvSpPr txBox="1">
            <a:spLocks/>
          </p:cNvSpPr>
          <p:nvPr/>
        </p:nvSpPr>
        <p:spPr>
          <a:xfrm>
            <a:off x="1603250" y="731520"/>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a:t>EXAMPLES- Authority &amp; responsibility</a:t>
            </a:r>
            <a:endParaRPr lang="en-US" sz="2400" dirty="0"/>
          </a:p>
        </p:txBody>
      </p:sp>
    </p:spTree>
    <p:extLst>
      <p:ext uri="{BB962C8B-B14F-4D97-AF65-F5344CB8AC3E}">
        <p14:creationId xmlns:p14="http://schemas.microsoft.com/office/powerpoint/2010/main" val="396592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29</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940464" y="1564689"/>
            <a:ext cx="6861050" cy="3764280"/>
          </a:xfrm>
        </p:spPr>
        <p:txBody>
          <a:bodyPr/>
          <a:lstStyle/>
          <a:p>
            <a:pPr marL="285750" indent="-285750">
              <a:buFont typeface="Arial" panose="020B0604020202020204" pitchFamily="34" charset="0"/>
              <a:buChar char="•"/>
            </a:pPr>
            <a:r>
              <a:rPr lang="en-US" sz="2800" dirty="0"/>
              <a:t>Establishment and configuration of division boundaries</a:t>
            </a:r>
          </a:p>
          <a:p>
            <a:pPr marL="285750" indent="-285750">
              <a:buFont typeface="Arial" panose="020B0604020202020204" pitchFamily="34" charset="0"/>
              <a:buChar char="•"/>
            </a:pPr>
            <a:r>
              <a:rPr lang="en-US" sz="2800" dirty="0"/>
              <a:t>Approval to form new unions</a:t>
            </a:r>
          </a:p>
          <a:p>
            <a:pPr marL="285750" indent="-285750">
              <a:buFont typeface="Arial" panose="020B0604020202020204" pitchFamily="34" charset="0"/>
              <a:buChar char="•"/>
            </a:pPr>
            <a:r>
              <a:rPr lang="en-US" sz="2800" dirty="0"/>
              <a:t>Establishment and operation of General Conference institutions</a:t>
            </a:r>
          </a:p>
          <a:p>
            <a:pPr marL="285750" indent="-285750">
              <a:buFont typeface="Arial" panose="020B0604020202020204" pitchFamily="34" charset="0"/>
              <a:buChar char="•"/>
            </a:pPr>
            <a:r>
              <a:rPr lang="en-US" sz="2800" dirty="0"/>
              <a:t>Establishment/revision of Working Policy</a:t>
            </a:r>
          </a:p>
          <a:p>
            <a:pPr marL="285750" indent="-285750">
              <a:buFont typeface="Arial" panose="020B0604020202020204" pitchFamily="34" charset="0"/>
              <a:buChar char="•"/>
            </a:pPr>
            <a:r>
              <a:rPr lang="en-US" sz="2800" dirty="0"/>
              <a:t>Authority, between GC Sessions, to act on behalf of the Session</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55432A0-5A2F-329A-E9E0-F1D714D06BA3}"/>
              </a:ext>
            </a:extLst>
          </p:cNvPr>
          <p:cNvSpPr txBox="1"/>
          <p:nvPr/>
        </p:nvSpPr>
        <p:spPr>
          <a:xfrm>
            <a:off x="-100013" y="5400978"/>
            <a:ext cx="1886414" cy="1015663"/>
          </a:xfrm>
          <a:prstGeom prst="rect">
            <a:avLst/>
          </a:prstGeom>
          <a:noFill/>
        </p:spPr>
        <p:txBody>
          <a:bodyPr wrap="none" rtlCol="0">
            <a:spAutoFit/>
          </a:bodyPr>
          <a:lstStyle/>
          <a:p>
            <a:r>
              <a:rPr lang="en-US" sz="2000" b="1" dirty="0"/>
              <a:t>GC</a:t>
            </a:r>
          </a:p>
          <a:p>
            <a:r>
              <a:rPr lang="en-US" sz="2000" b="1" dirty="0"/>
              <a:t>EXCECUTIVE </a:t>
            </a:r>
          </a:p>
          <a:p>
            <a:r>
              <a:rPr lang="en-US" sz="2000" b="1" dirty="0"/>
              <a:t>COMMITTEE</a:t>
            </a:r>
          </a:p>
        </p:txBody>
      </p:sp>
      <p:sp>
        <p:nvSpPr>
          <p:cNvPr id="7" name="Title 1">
            <a:extLst>
              <a:ext uri="{FF2B5EF4-FFF2-40B4-BE49-F238E27FC236}">
                <a16:creationId xmlns:a16="http://schemas.microsoft.com/office/drawing/2014/main" id="{1C3DA1BD-7260-9F2C-2E02-63768E0EF18D}"/>
              </a:ext>
            </a:extLst>
          </p:cNvPr>
          <p:cNvSpPr txBox="1">
            <a:spLocks/>
          </p:cNvSpPr>
          <p:nvPr/>
        </p:nvSpPr>
        <p:spPr>
          <a:xfrm>
            <a:off x="1603250" y="731520"/>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a:t>EXAMPLES- Authority &amp; responsibility</a:t>
            </a:r>
            <a:endParaRPr lang="en-US" sz="2400" dirty="0"/>
          </a:p>
        </p:txBody>
      </p:sp>
    </p:spTree>
    <p:extLst>
      <p:ext uri="{BB962C8B-B14F-4D97-AF65-F5344CB8AC3E}">
        <p14:creationId xmlns:p14="http://schemas.microsoft.com/office/powerpoint/2010/main" val="130505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pPr algn="ctr"/>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CHURCH</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pPr marL="0" indent="0" algn="ctr">
              <a:buNone/>
            </a:pPr>
            <a:r>
              <a:rPr lang="en-US" dirty="0"/>
              <a:t>“The church is God’s appointed agency for the salvation of men. It was organized for service, and its mission is to carry the gospel to the world.”  – AA 9.1</a:t>
            </a:r>
          </a:p>
          <a:p>
            <a:endParaRPr lang="en-US" dirty="0"/>
          </a:p>
        </p:txBody>
      </p:sp>
    </p:spTree>
    <p:extLst>
      <p:ext uri="{BB962C8B-B14F-4D97-AF65-F5344CB8AC3E}">
        <p14:creationId xmlns:p14="http://schemas.microsoft.com/office/powerpoint/2010/main" val="190262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30</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843088" y="1618869"/>
            <a:ext cx="6766560" cy="3620262"/>
          </a:xfrm>
        </p:spPr>
        <p:txBody>
          <a:bodyPr/>
          <a:lstStyle/>
          <a:p>
            <a:pPr marL="342900" indent="-342900">
              <a:buFont typeface="Arial" panose="020B0604020202020204" pitchFamily="34" charset="0"/>
              <a:buChar char="•"/>
            </a:pPr>
            <a:r>
              <a:rPr lang="en-US" sz="2400" b="1" dirty="0"/>
              <a:t>Establishment and operation of institutions</a:t>
            </a:r>
          </a:p>
          <a:p>
            <a:pPr marL="342900" indent="-342900">
              <a:buFont typeface="Arial" panose="020B0604020202020204" pitchFamily="34" charset="0"/>
              <a:buChar char="•"/>
            </a:pPr>
            <a:r>
              <a:rPr lang="en-US" sz="2400" b="1" dirty="0"/>
              <a:t>Responsibility for a delegated range of policies</a:t>
            </a:r>
          </a:p>
          <a:p>
            <a:pPr marL="342900" indent="-342900">
              <a:buFont typeface="Arial" panose="020B0604020202020204" pitchFamily="34" charset="0"/>
              <a:buChar char="•"/>
            </a:pPr>
            <a:r>
              <a:rPr lang="en-US" sz="2400" b="1" dirty="0"/>
              <a:t>Acting/speaking on behalf of the General Conference</a:t>
            </a:r>
          </a:p>
          <a:p>
            <a:pPr marL="342900" indent="-342900">
              <a:buFont typeface="Arial" panose="020B0604020202020204" pitchFamily="34" charset="0"/>
              <a:buChar char="•"/>
            </a:pPr>
            <a:r>
              <a:rPr lang="en-US" sz="2400" b="1" dirty="0"/>
              <a:t>Adoption of employee licenses and credentials</a:t>
            </a:r>
          </a:p>
          <a:p>
            <a:pPr marL="342900" indent="-342900">
              <a:buFont typeface="Arial" panose="020B0604020202020204" pitchFamily="34" charset="0"/>
              <a:buChar char="•"/>
            </a:pPr>
            <a:r>
              <a:rPr lang="en-US" sz="2400" b="1" dirty="0"/>
              <a:t>General supervision of work in division territory</a:t>
            </a:r>
          </a:p>
          <a:p>
            <a:pPr marL="342900" indent="-342900">
              <a:buFont typeface="Arial" panose="020B0604020202020204" pitchFamily="34" charset="0"/>
              <a:buChar char="•"/>
            </a:pPr>
            <a:r>
              <a:rPr lang="en-US" sz="2400" b="1" dirty="0"/>
              <a:t>Authority to set up corporations</a:t>
            </a:r>
          </a:p>
          <a:p>
            <a:endParaRPr lang="en-US" dirty="0"/>
          </a:p>
        </p:txBody>
      </p:sp>
      <p:sp>
        <p:nvSpPr>
          <p:cNvPr id="6" name="TextBox 5">
            <a:extLst>
              <a:ext uri="{FF2B5EF4-FFF2-40B4-BE49-F238E27FC236}">
                <a16:creationId xmlns:a16="http://schemas.microsoft.com/office/drawing/2014/main" id="{5A76B6B4-7FD1-7E7F-6FA5-878F264F4195}"/>
              </a:ext>
            </a:extLst>
          </p:cNvPr>
          <p:cNvSpPr txBox="1"/>
          <p:nvPr/>
        </p:nvSpPr>
        <p:spPr>
          <a:xfrm>
            <a:off x="0" y="5539478"/>
            <a:ext cx="1843088" cy="461665"/>
          </a:xfrm>
          <a:prstGeom prst="rect">
            <a:avLst/>
          </a:prstGeom>
          <a:noFill/>
        </p:spPr>
        <p:txBody>
          <a:bodyPr wrap="square" rtlCol="0">
            <a:spAutoFit/>
          </a:bodyPr>
          <a:lstStyle/>
          <a:p>
            <a:r>
              <a:rPr lang="en-US" sz="2400" b="1" dirty="0"/>
              <a:t>DIVISIONS</a:t>
            </a:r>
          </a:p>
        </p:txBody>
      </p:sp>
      <p:sp>
        <p:nvSpPr>
          <p:cNvPr id="7" name="Title 1">
            <a:extLst>
              <a:ext uri="{FF2B5EF4-FFF2-40B4-BE49-F238E27FC236}">
                <a16:creationId xmlns:a16="http://schemas.microsoft.com/office/drawing/2014/main" id="{727E11B1-DE8B-4F7F-D161-48E29FFD7060}"/>
              </a:ext>
            </a:extLst>
          </p:cNvPr>
          <p:cNvSpPr txBox="1">
            <a:spLocks/>
          </p:cNvSpPr>
          <p:nvPr/>
        </p:nvSpPr>
        <p:spPr>
          <a:xfrm>
            <a:off x="1603250" y="731520"/>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400"/>
              <a:t>EXAMPLES- Authority &amp; responsibility</a:t>
            </a:r>
            <a:endParaRPr lang="en-US" sz="2400" dirty="0"/>
          </a:p>
        </p:txBody>
      </p:sp>
    </p:spTree>
    <p:extLst>
      <p:ext uri="{BB962C8B-B14F-4D97-AF65-F5344CB8AC3E}">
        <p14:creationId xmlns:p14="http://schemas.microsoft.com/office/powerpoint/2010/main" val="392771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385887" y="1147999"/>
            <a:ext cx="5114925" cy="1427035"/>
          </a:xfrm>
        </p:spPr>
        <p:txBody>
          <a:bodyPr/>
          <a:lstStyle/>
          <a:p>
            <a:pPr algn="ctr"/>
            <a:r>
              <a:rPr lang="en-US" sz="3200" dirty="0">
                <a:solidFill>
                  <a:schemeClr val="accent6"/>
                </a:solidFill>
                <a:latin typeface="Arial Black" panose="020B0604020202020204" pitchFamily="34" charset="0"/>
                <a:ea typeface="Arial Regular" pitchFamily="34" charset="-122"/>
                <a:cs typeface="Arial Black" panose="020B0604020202020204" pitchFamily="34" charset="0"/>
              </a:rPr>
              <a:t>Purpose for</a:t>
            </a:r>
            <a:br>
              <a:rPr lang="en-US" sz="3200" dirty="0">
                <a:solidFill>
                  <a:schemeClr val="accent6"/>
                </a:solidFill>
                <a:latin typeface="Arial Black" panose="020B0604020202020204" pitchFamily="34" charset="0"/>
                <a:ea typeface="Arial Regular" pitchFamily="34" charset="-122"/>
                <a:cs typeface="Arial Black" panose="020B0604020202020204" pitchFamily="34" charset="0"/>
              </a:rPr>
            </a:br>
            <a:r>
              <a:rPr lang="en-US" sz="3200" dirty="0" err="1">
                <a:solidFill>
                  <a:schemeClr val="accent6"/>
                </a:solidFill>
                <a:latin typeface="Arial Black" panose="020B0604020202020204" pitchFamily="34" charset="0"/>
                <a:ea typeface="Arial Regular" pitchFamily="34" charset="-122"/>
                <a:cs typeface="Arial Black" panose="020B0604020202020204" pitchFamily="34" charset="0"/>
              </a:rPr>
              <a:t>organiZation</a:t>
            </a:r>
            <a:endParaRPr lang="en-US" sz="3200"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28588" y="2917934"/>
            <a:ext cx="7772400" cy="3317766"/>
          </a:xfrm>
        </p:spPr>
        <p:txBody>
          <a:bodyPr/>
          <a:lstStyle/>
          <a:p>
            <a:pPr algn="ctr"/>
            <a:r>
              <a:rPr lang="en-US" sz="3600" b="1" dirty="0">
                <a:latin typeface="Arial Rounded MT Bold" panose="020F0704030504030204" pitchFamily="34" charset="77"/>
              </a:rPr>
              <a:t>MISSION, MISSION, MISSION</a:t>
            </a:r>
          </a:p>
          <a:p>
            <a:pPr algn="ctr"/>
            <a:endParaRPr lang="en-US" b="1" i="1" dirty="0"/>
          </a:p>
          <a:p>
            <a:pPr algn="ctr"/>
            <a:r>
              <a:rPr lang="en-US" b="1" i="1" dirty="0"/>
              <a:t>STRUCTURE SERVES MISSION</a:t>
            </a:r>
          </a:p>
          <a:p>
            <a:endParaRPr lang="en-US" dirty="0"/>
          </a:p>
        </p:txBody>
      </p:sp>
    </p:spTree>
    <p:extLst>
      <p:ext uri="{BB962C8B-B14F-4D97-AF65-F5344CB8AC3E}">
        <p14:creationId xmlns:p14="http://schemas.microsoft.com/office/powerpoint/2010/main" val="155627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143001" y="3095244"/>
            <a:ext cx="5843586" cy="667512"/>
          </a:xfrm>
        </p:spPr>
        <p:txBody>
          <a:bodyPr/>
          <a:lstStyle/>
          <a:p>
            <a:r>
              <a:rPr lang="en-US" sz="6000" dirty="0"/>
              <a:t>THANK YOU</a:t>
            </a:r>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pPr algn="r"/>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CHURCH</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r>
              <a:rPr lang="en-US" b="1" dirty="0"/>
              <a:t>1 Corinth. 14:26, 40 </a:t>
            </a:r>
            <a:r>
              <a:rPr lang="en-US" dirty="0"/>
              <a:t>Paul passionately appealed for order:</a:t>
            </a:r>
          </a:p>
          <a:p>
            <a:pPr marL="0" indent="0" algn="ctr">
              <a:buNone/>
            </a:pPr>
            <a:r>
              <a:rPr lang="en-US" i="1" dirty="0"/>
              <a:t>“But everything should be done in a fitting </a:t>
            </a:r>
          </a:p>
          <a:p>
            <a:pPr marL="0" indent="0" algn="ctr">
              <a:buNone/>
            </a:pPr>
            <a:r>
              <a:rPr lang="en-US" i="1" dirty="0"/>
              <a:t>and orderly way.”(</a:t>
            </a:r>
            <a:r>
              <a:rPr lang="en-US" dirty="0"/>
              <a:t>v. 40)</a:t>
            </a:r>
          </a:p>
          <a:p>
            <a:pPr marL="0" indent="0" algn="ctr">
              <a:buNone/>
            </a:pPr>
            <a:endParaRPr lang="en-US" dirty="0"/>
          </a:p>
          <a:p>
            <a:endParaRPr lang="en-US" dirty="0"/>
          </a:p>
        </p:txBody>
      </p:sp>
    </p:spTree>
    <p:extLst>
      <p:ext uri="{BB962C8B-B14F-4D97-AF65-F5344CB8AC3E}">
        <p14:creationId xmlns:p14="http://schemas.microsoft.com/office/powerpoint/2010/main" val="153332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a:solidFill>
                  <a:schemeClr val="accent6"/>
                </a:solidFill>
                <a:latin typeface="Arial Black" panose="020B0604020202020204" pitchFamily="34" charset="0"/>
                <a:ea typeface="Arial Regular" pitchFamily="34" charset="-122"/>
                <a:cs typeface="Arial Black" panose="020B0604020202020204" pitchFamily="34" charset="0"/>
              </a:rPr>
              <a:t>CHURCH</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575034"/>
            <a:ext cx="5805074" cy="3317766"/>
          </a:xfrm>
        </p:spPr>
        <p:txBody>
          <a:bodyPr/>
          <a:lstStyle/>
          <a:p>
            <a:r>
              <a:rPr lang="en-US" b="1" dirty="0"/>
              <a:t> </a:t>
            </a:r>
            <a:r>
              <a:rPr lang="en-US" dirty="0"/>
              <a:t>Paul writes to Titus:</a:t>
            </a:r>
          </a:p>
          <a:p>
            <a:pPr marL="0" indent="0" algn="ctr">
              <a:buNone/>
            </a:pPr>
            <a:r>
              <a:rPr lang="en-US" b="1" i="1" dirty="0"/>
              <a:t>“The reason I left you in Crete was that you might straighten out what was left unfinished and appoint elders in every town, as I directed you.”</a:t>
            </a:r>
          </a:p>
          <a:p>
            <a:pPr marL="0" indent="0" algn="ctr">
              <a:buNone/>
            </a:pPr>
            <a:r>
              <a:rPr lang="en-US" b="1" dirty="0"/>
              <a:t>Titus 1:5</a:t>
            </a:r>
            <a:endParaRPr lang="en-US" b="1" i="1" dirty="0"/>
          </a:p>
          <a:p>
            <a:endParaRPr lang="en-US" dirty="0"/>
          </a:p>
        </p:txBody>
      </p:sp>
    </p:spTree>
    <p:extLst>
      <p:ext uri="{BB962C8B-B14F-4D97-AF65-F5344CB8AC3E}">
        <p14:creationId xmlns:p14="http://schemas.microsoft.com/office/powerpoint/2010/main" val="355953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128963"/>
            <a:ext cx="6400800" cy="928688"/>
          </a:xfrm>
        </p:spPr>
        <p:txBody>
          <a:bodyPr/>
          <a:lstStyle/>
          <a:p>
            <a:r>
              <a:rPr lang="en-US" sz="4400" b="1" dirty="0">
                <a:solidFill>
                  <a:schemeClr val="accent6"/>
                </a:solidFill>
                <a:latin typeface="Arial Black" panose="020B0604020202020204" pitchFamily="34" charset="0"/>
                <a:cs typeface="Arial Black" panose="020B0604020202020204" pitchFamily="34" charset="0"/>
              </a:rPr>
              <a:t>Church</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895600" y="4175378"/>
            <a:ext cx="6400800" cy="1953959"/>
          </a:xfrm>
        </p:spPr>
        <p:txBody>
          <a:bodyPr/>
          <a:lstStyle/>
          <a:p>
            <a:pPr algn="ctr"/>
            <a:r>
              <a:rPr lang="en-US" sz="2400" b="1" dirty="0">
                <a:solidFill>
                  <a:schemeClr val="tx1"/>
                </a:solidFill>
                <a:latin typeface="Sabon Next LT" panose="02000500000000000000" pitchFamily="2" charset="0"/>
                <a:cs typeface="Sabon Next LT" panose="02000500000000000000" pitchFamily="2" charset="0"/>
              </a:rPr>
              <a:t>ONE BODY</a:t>
            </a:r>
          </a:p>
          <a:p>
            <a:pPr algn="ctr"/>
            <a:endParaRPr lang="en-US" dirty="0">
              <a:latin typeface="Sabon Next LT" panose="02000500000000000000" pitchFamily="2" charset="0"/>
              <a:cs typeface="Sabon Next LT" panose="02000500000000000000" pitchFamily="2" charset="0"/>
            </a:endParaRPr>
          </a:p>
          <a:p>
            <a:pPr algn="ctr"/>
            <a:r>
              <a:rPr lang="en-US" sz="2400" b="1" dirty="0">
                <a:solidFill>
                  <a:schemeClr val="tx1"/>
                </a:solidFill>
                <a:latin typeface="Sabon Next LT" panose="02000500000000000000" pitchFamily="2" charset="0"/>
                <a:cs typeface="Sabon Next LT" panose="02000500000000000000" pitchFamily="2" charset="0"/>
              </a:rPr>
              <a:t>MANY PARTS</a:t>
            </a:r>
          </a:p>
          <a:p>
            <a:pPr algn="ctr"/>
            <a:endParaRPr lang="en-US" b="1" dirty="0">
              <a:solidFill>
                <a:schemeClr val="tx1"/>
              </a:solidFill>
              <a:latin typeface="Sabon Next LT" panose="02000500000000000000" pitchFamily="2" charset="0"/>
              <a:cs typeface="Sabon Next LT" panose="02000500000000000000" pitchFamily="2" charset="0"/>
            </a:endParaRPr>
          </a:p>
          <a:p>
            <a:pPr algn="ctr"/>
            <a:r>
              <a:rPr lang="en-US" sz="2400" b="1" dirty="0">
                <a:solidFill>
                  <a:schemeClr val="tx1"/>
                </a:solidFill>
                <a:latin typeface="Sabon Next LT" panose="02000500000000000000" pitchFamily="2" charset="0"/>
                <a:cs typeface="Sabon Next LT" panose="02000500000000000000" pitchFamily="2" charset="0"/>
              </a:rPr>
              <a:t>1 </a:t>
            </a:r>
            <a:r>
              <a:rPr lang="en-US" sz="2400" b="1" dirty="0" err="1">
                <a:solidFill>
                  <a:schemeClr val="tx1"/>
                </a:solidFill>
                <a:latin typeface="Sabon Next LT" panose="02000500000000000000" pitchFamily="2" charset="0"/>
                <a:cs typeface="Sabon Next LT" panose="02000500000000000000" pitchFamily="2" charset="0"/>
              </a:rPr>
              <a:t>Corithians</a:t>
            </a:r>
            <a:r>
              <a:rPr lang="en-US" sz="2400" b="1" dirty="0">
                <a:solidFill>
                  <a:schemeClr val="tx1"/>
                </a:solidFill>
                <a:latin typeface="Sabon Next LT" panose="02000500000000000000" pitchFamily="2" charset="0"/>
                <a:cs typeface="Sabon Next LT" panose="02000500000000000000" pitchFamily="2" charset="0"/>
              </a:rPr>
              <a:t> 12</a:t>
            </a:r>
          </a:p>
        </p:txBody>
      </p:sp>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755228"/>
            <a:ext cx="6766560" cy="4168052"/>
          </a:xfrm>
        </p:spPr>
        <p:txBody>
          <a:bodyPr/>
          <a:lstStyle/>
          <a:p>
            <a:pPr algn="ctr"/>
            <a:r>
              <a:rPr lang="en-US" sz="1800" b="1" u="sng" dirty="0"/>
              <a:t>First attempts at organizing the church</a:t>
            </a:r>
            <a:br>
              <a:rPr lang="en-US" dirty="0"/>
            </a:br>
            <a:endParaRPr lang="en-US" dirty="0"/>
          </a:p>
          <a:p>
            <a:pPr marL="0" indent="0" algn="ctr">
              <a:buNone/>
            </a:pPr>
            <a:r>
              <a:rPr lang="en-US" sz="2800" dirty="0"/>
              <a:t>“It was at the ordination of the Twelve that the first step was taken in the organization of the church that after Christ’s departure was to carry on His work on the earth.”  Mark 3:13, 14 –AA1</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755228"/>
            <a:ext cx="6766560" cy="4168052"/>
          </a:xfrm>
        </p:spPr>
        <p:txBody>
          <a:bodyPr/>
          <a:lstStyle/>
          <a:p>
            <a:r>
              <a:rPr lang="en-US" b="1" dirty="0"/>
              <a:t>Acts 6:1-7 </a:t>
            </a:r>
            <a:r>
              <a:rPr lang="en-US" dirty="0"/>
              <a:t>Growth called for appointing leaders at local levels:</a:t>
            </a:r>
          </a:p>
          <a:p>
            <a:pPr marL="0" indent="0" algn="ctr">
              <a:buNone/>
            </a:pPr>
            <a:r>
              <a:rPr lang="en-US" sz="2400" dirty="0"/>
              <a:t>“The appointment of the seven to take the oversight of special lines of work, proved a great blessing to the church. These officers gave careful consideration to individual needs as well as to the general financial interests of the church and by their prudent management and their godly example they were an important aid to their fellow officers in binding together the various interests of the church into a united whole.” </a:t>
            </a:r>
          </a:p>
          <a:p>
            <a:pPr marL="0" indent="0" algn="ctr">
              <a:buNone/>
            </a:pPr>
            <a:r>
              <a:rPr lang="en-US" sz="2400" dirty="0"/>
              <a:t>– AA 89</a:t>
            </a:r>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39492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a:solidFill>
                  <a:schemeClr val="accent6"/>
                </a:solidFill>
                <a:latin typeface="Arial Black" panose="020B0604020202020204" pitchFamily="34" charset="0"/>
                <a:ea typeface="Arial Regular" pitchFamily="34" charset="-122"/>
                <a:cs typeface="Arial Black" panose="020B0604020202020204" pitchFamily="34" charset="0"/>
              </a:rPr>
              <a:t>CHURCH</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r>
              <a:rPr lang="en-US" b="1" dirty="0"/>
              <a:t>1 Corinth. 14:26, 40 </a:t>
            </a:r>
            <a:r>
              <a:rPr lang="en-US" dirty="0"/>
              <a:t>Paul passionately appealed for order:</a:t>
            </a:r>
          </a:p>
          <a:p>
            <a:pPr marL="0" indent="0" algn="ctr">
              <a:buNone/>
            </a:pPr>
            <a:r>
              <a:rPr lang="en-US" i="1" dirty="0"/>
              <a:t>“But everything should be done in a fitting </a:t>
            </a:r>
          </a:p>
          <a:p>
            <a:pPr marL="0" indent="0" algn="ctr">
              <a:buNone/>
            </a:pPr>
            <a:r>
              <a:rPr lang="en-US" i="1" dirty="0"/>
              <a:t>and orderly way.”(</a:t>
            </a:r>
            <a:r>
              <a:rPr lang="en-US" dirty="0"/>
              <a:t>v. 40)</a:t>
            </a:r>
          </a:p>
          <a:p>
            <a:pPr marL="0" indent="0" algn="ctr">
              <a:buNone/>
            </a:pPr>
            <a:endParaRPr lang="en-US" dirty="0"/>
          </a:p>
          <a:p>
            <a:endParaRPr lang="en-US" dirty="0"/>
          </a:p>
        </p:txBody>
      </p:sp>
    </p:spTree>
    <p:extLst>
      <p:ext uri="{BB962C8B-B14F-4D97-AF65-F5344CB8AC3E}">
        <p14:creationId xmlns:p14="http://schemas.microsoft.com/office/powerpoint/2010/main" val="229902846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313</TotalTime>
  <Words>1860</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Arial Rounded MT Bold</vt:lpstr>
      <vt:lpstr>Sabon Next LT</vt:lpstr>
      <vt:lpstr>Office Theme</vt:lpstr>
      <vt:lpstr>  CHURCH ORGANISATION AND AUTHORITY  WHY? </vt:lpstr>
      <vt:lpstr>HONEY IS SWEET</vt:lpstr>
      <vt:lpstr>CHURCH</vt:lpstr>
      <vt:lpstr>CHURCH</vt:lpstr>
      <vt:lpstr>CHURCH</vt:lpstr>
      <vt:lpstr>Church</vt:lpstr>
      <vt:lpstr>PowerPoint Presentation</vt:lpstr>
      <vt:lpstr>PowerPoint Presentation</vt:lpstr>
      <vt:lpstr>CHURCH</vt:lpstr>
      <vt:lpstr>HISTORY  EARLY PIONEERS  initially not  for ORGANISATION</vt:lpstr>
      <vt:lpstr>PowerPoint Presentation</vt:lpstr>
      <vt:lpstr>PowerPoint Presentation</vt:lpstr>
      <vt:lpstr>PowerPoint Presentation</vt:lpstr>
      <vt:lpstr>PAINS OF ORGANISATION </vt:lpstr>
      <vt:lpstr>PAINS OF ORGANISATION </vt:lpstr>
      <vt:lpstr>PAINS OF ORGANISATION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Authority &amp; responsibility</vt:lpstr>
      <vt:lpstr>EXAMPLES- Authority &amp; responsibility </vt:lpstr>
      <vt:lpstr>PowerPoint Presentation</vt:lpstr>
      <vt:lpstr>PowerPoint Presentation</vt:lpstr>
      <vt:lpstr>PowerPoint Presentation</vt:lpstr>
      <vt:lpstr>PowerPoint Presentation</vt:lpstr>
      <vt:lpstr>Purpose for organiZation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ORGANISATION AND AUTHORITY</dc:title>
  <dc:subject/>
  <dc:creator>Mbwana, Geoffrey Gabriel</dc:creator>
  <cp:lastModifiedBy>Missah, Ellen S.</cp:lastModifiedBy>
  <cp:revision>4</cp:revision>
  <dcterms:created xsi:type="dcterms:W3CDTF">2023-03-14T01:01:00Z</dcterms:created>
  <dcterms:modified xsi:type="dcterms:W3CDTF">2024-03-13T21:59:02Z</dcterms:modified>
</cp:coreProperties>
</file>