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 id="2147483674" r:id="rId5"/>
    <p:sldMasterId id="2147483676" r:id="rId6"/>
    <p:sldMasterId id="2147483660" r:id="rId7"/>
  </p:sldMasterIdLst>
  <p:notesMasterIdLst>
    <p:notesMasterId r:id="rId30"/>
  </p:notesMasterIdLst>
  <p:handoutMasterIdLst>
    <p:handoutMasterId r:id="rId31"/>
  </p:handoutMasterIdLst>
  <p:sldIdLst>
    <p:sldId id="532" r:id="rId8"/>
    <p:sldId id="533" r:id="rId9"/>
    <p:sldId id="539" r:id="rId10"/>
    <p:sldId id="540" r:id="rId11"/>
    <p:sldId id="534" r:id="rId12"/>
    <p:sldId id="547" r:id="rId13"/>
    <p:sldId id="536" r:id="rId14"/>
    <p:sldId id="535" r:id="rId15"/>
    <p:sldId id="475" r:id="rId16"/>
    <p:sldId id="537" r:id="rId17"/>
    <p:sldId id="258" r:id="rId18"/>
    <p:sldId id="538" r:id="rId19"/>
    <p:sldId id="541" r:id="rId20"/>
    <p:sldId id="542" r:id="rId21"/>
    <p:sldId id="296" r:id="rId22"/>
    <p:sldId id="359" r:id="rId23"/>
    <p:sldId id="543" r:id="rId24"/>
    <p:sldId id="544" r:id="rId25"/>
    <p:sldId id="548" r:id="rId26"/>
    <p:sldId id="545" r:id="rId27"/>
    <p:sldId id="546" r:id="rId28"/>
    <p:sldId id="527"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0000CC"/>
    <a:srgbClr val="000099"/>
    <a:srgbClr val="00FFFF"/>
    <a:srgbClr val="FF99FF"/>
    <a:srgbClr val="FF66FF"/>
    <a:srgbClr val="CC00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CFC0DD-6930-4889-9B15-E347D0A42D58}" v="36" dt="2024-03-07T17:51:43.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819" autoAdjust="0"/>
  </p:normalViewPr>
  <p:slideViewPr>
    <p:cSldViewPr>
      <p:cViewPr varScale="1">
        <p:scale>
          <a:sx n="88" d="100"/>
          <a:sy n="88" d="100"/>
        </p:scale>
        <p:origin x="1302"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1E48A8-36EB-43C7-A402-A6F79EDFBE7F}" type="doc">
      <dgm:prSet loTypeId="urn:microsoft.com/office/officeart/2005/8/layout/venn2" loCatId="relationship" qsTypeId="urn:microsoft.com/office/officeart/2005/8/quickstyle/3d1" qsCatId="3D" csTypeId="urn:microsoft.com/office/officeart/2005/8/colors/accent5_3" csCatId="accent5" phldr="1"/>
      <dgm:spPr/>
      <dgm:t>
        <a:bodyPr/>
        <a:lstStyle/>
        <a:p>
          <a:endParaRPr lang="en-US"/>
        </a:p>
      </dgm:t>
    </dgm:pt>
    <dgm:pt modelId="{EBACCA1D-5BF8-4CDB-A6C8-7A799ADF6228}" type="pres">
      <dgm:prSet presAssocID="{A11E48A8-36EB-43C7-A402-A6F79EDFBE7F}" presName="Name0" presStyleCnt="0">
        <dgm:presLayoutVars>
          <dgm:chMax val="7"/>
          <dgm:resizeHandles val="exact"/>
        </dgm:presLayoutVars>
      </dgm:prSet>
      <dgm:spPr/>
    </dgm:pt>
  </dgm:ptLst>
  <dgm:cxnLst>
    <dgm:cxn modelId="{083086B9-1180-5C49-AFA1-B1B053C8B421}" type="presOf" srcId="{A11E48A8-36EB-43C7-A402-A6F79EDFBE7F}" destId="{EBACCA1D-5BF8-4CDB-A6C8-7A799ADF6228}" srcOrd="0"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0FA5C6-F293-43D8-9625-5FB337CB3E83}" type="doc">
      <dgm:prSet loTypeId="urn:microsoft.com/office/officeart/2005/8/layout/funnel1" loCatId="relationship" qsTypeId="urn:microsoft.com/office/officeart/2005/8/quickstyle/simple2" qsCatId="simple" csTypeId="urn:microsoft.com/office/officeart/2005/8/colors/accent1_2" csCatId="accent1" phldr="1"/>
      <dgm:spPr/>
      <dgm:t>
        <a:bodyPr/>
        <a:lstStyle/>
        <a:p>
          <a:endParaRPr lang="en-GB"/>
        </a:p>
      </dgm:t>
    </dgm:pt>
    <dgm:pt modelId="{015072D8-ED41-42A0-A9FD-F485285D63DA}">
      <dgm:prSet phldrT="[Text]"/>
      <dgm:spPr/>
      <dgm:t>
        <a:bodyPr/>
        <a:lstStyle/>
        <a:p>
          <a:r>
            <a:rPr lang="en-GB" dirty="0"/>
            <a:t>GC &amp; Divisions</a:t>
          </a:r>
        </a:p>
      </dgm:t>
    </dgm:pt>
    <dgm:pt modelId="{50E61392-1AEF-4E8F-BD34-BDD81A2B236D}" type="parTrans" cxnId="{B81CA43D-1424-4214-8D14-2F1450F1A2AF}">
      <dgm:prSet/>
      <dgm:spPr/>
      <dgm:t>
        <a:bodyPr/>
        <a:lstStyle/>
        <a:p>
          <a:endParaRPr lang="en-GB"/>
        </a:p>
      </dgm:t>
    </dgm:pt>
    <dgm:pt modelId="{0B8CB07E-AE6F-40F6-AE17-4D2723389FAB}" type="sibTrans" cxnId="{B81CA43D-1424-4214-8D14-2F1450F1A2AF}">
      <dgm:prSet/>
      <dgm:spPr/>
      <dgm:t>
        <a:bodyPr/>
        <a:lstStyle/>
        <a:p>
          <a:endParaRPr lang="en-GB"/>
        </a:p>
      </dgm:t>
    </dgm:pt>
    <dgm:pt modelId="{CC94A3E6-C2A8-45C4-8242-53EF77D9A729}">
      <dgm:prSet phldrT="[Text]"/>
      <dgm:spPr/>
      <dgm:t>
        <a:bodyPr/>
        <a:lstStyle/>
        <a:p>
          <a:r>
            <a:rPr lang="en-GB" dirty="0"/>
            <a:t>Unions</a:t>
          </a:r>
        </a:p>
      </dgm:t>
    </dgm:pt>
    <dgm:pt modelId="{40D0769D-0796-46ED-BF46-81393C406973}" type="parTrans" cxnId="{9A555F02-F2D2-47B5-9D99-ECF911F58F7B}">
      <dgm:prSet/>
      <dgm:spPr/>
      <dgm:t>
        <a:bodyPr/>
        <a:lstStyle/>
        <a:p>
          <a:endParaRPr lang="en-GB"/>
        </a:p>
      </dgm:t>
    </dgm:pt>
    <dgm:pt modelId="{296A0F81-A7DB-42A3-A7CF-CA13076C7641}" type="sibTrans" cxnId="{9A555F02-F2D2-47B5-9D99-ECF911F58F7B}">
      <dgm:prSet/>
      <dgm:spPr/>
      <dgm:t>
        <a:bodyPr/>
        <a:lstStyle/>
        <a:p>
          <a:endParaRPr lang="en-GB"/>
        </a:p>
      </dgm:t>
    </dgm:pt>
    <dgm:pt modelId="{505155EF-639C-4169-8A8B-E06575E145B3}">
      <dgm:prSet phldrT="[Text]"/>
      <dgm:spPr/>
      <dgm:t>
        <a:bodyPr/>
        <a:lstStyle/>
        <a:p>
          <a:r>
            <a:rPr lang="en-GB" dirty="0"/>
            <a:t>Departments</a:t>
          </a:r>
        </a:p>
      </dgm:t>
    </dgm:pt>
    <dgm:pt modelId="{858F1F06-004D-488C-970B-FA5E8752BCBA}" type="parTrans" cxnId="{948D1702-62D8-490F-B823-2D6FB7969CBF}">
      <dgm:prSet/>
      <dgm:spPr/>
      <dgm:t>
        <a:bodyPr/>
        <a:lstStyle/>
        <a:p>
          <a:endParaRPr lang="en-GB"/>
        </a:p>
      </dgm:t>
    </dgm:pt>
    <dgm:pt modelId="{5A6DF324-5B74-4309-946C-D53DA80F3D4A}" type="sibTrans" cxnId="{948D1702-62D8-490F-B823-2D6FB7969CBF}">
      <dgm:prSet/>
      <dgm:spPr/>
      <dgm:t>
        <a:bodyPr/>
        <a:lstStyle/>
        <a:p>
          <a:endParaRPr lang="en-GB"/>
        </a:p>
      </dgm:t>
    </dgm:pt>
    <dgm:pt modelId="{9DD0C5C7-1F4A-4661-85A3-84AD695C0C92}">
      <dgm:prSet phldrT="[Text]"/>
      <dgm:spPr/>
      <dgm:t>
        <a:bodyPr/>
        <a:lstStyle/>
        <a:p>
          <a:r>
            <a:rPr lang="en-GB" dirty="0"/>
            <a:t>Policy</a:t>
          </a:r>
        </a:p>
      </dgm:t>
    </dgm:pt>
    <dgm:pt modelId="{4C6AC4C6-8CAE-474D-941F-3B623891215D}" type="parTrans" cxnId="{78E9FE5E-D74D-4A3D-BBC3-675CE16AD9A4}">
      <dgm:prSet/>
      <dgm:spPr/>
      <dgm:t>
        <a:bodyPr/>
        <a:lstStyle/>
        <a:p>
          <a:endParaRPr lang="en-GB"/>
        </a:p>
      </dgm:t>
    </dgm:pt>
    <dgm:pt modelId="{D0B28F4A-9A37-454D-BB7A-0BDCFBF01FAA}" type="sibTrans" cxnId="{78E9FE5E-D74D-4A3D-BBC3-675CE16AD9A4}">
      <dgm:prSet/>
      <dgm:spPr/>
      <dgm:t>
        <a:bodyPr/>
        <a:lstStyle/>
        <a:p>
          <a:endParaRPr lang="en-GB"/>
        </a:p>
      </dgm:t>
    </dgm:pt>
    <dgm:pt modelId="{9A37CA03-FCE3-4C4F-881D-01A2CB622F4C}" type="pres">
      <dgm:prSet presAssocID="{4C0FA5C6-F293-43D8-9625-5FB337CB3E83}" presName="Name0" presStyleCnt="0">
        <dgm:presLayoutVars>
          <dgm:chMax val="4"/>
          <dgm:resizeHandles val="exact"/>
        </dgm:presLayoutVars>
      </dgm:prSet>
      <dgm:spPr/>
    </dgm:pt>
    <dgm:pt modelId="{ED254E89-FB70-4EB8-A0A5-363D243A3970}" type="pres">
      <dgm:prSet presAssocID="{4C0FA5C6-F293-43D8-9625-5FB337CB3E83}" presName="ellipse" presStyleLbl="trBgShp" presStyleIdx="0" presStyleCnt="1"/>
      <dgm:spPr/>
    </dgm:pt>
    <dgm:pt modelId="{0D8CF3D6-B46B-45D3-A23B-73C5B877F533}" type="pres">
      <dgm:prSet presAssocID="{4C0FA5C6-F293-43D8-9625-5FB337CB3E83}" presName="arrow1" presStyleLbl="fgShp" presStyleIdx="0" presStyleCnt="1"/>
      <dgm:spPr/>
    </dgm:pt>
    <dgm:pt modelId="{15EB0857-D645-4FA1-983B-10A809460913}" type="pres">
      <dgm:prSet presAssocID="{4C0FA5C6-F293-43D8-9625-5FB337CB3E83}" presName="rectangle" presStyleLbl="revTx" presStyleIdx="0" presStyleCnt="1">
        <dgm:presLayoutVars>
          <dgm:bulletEnabled val="1"/>
        </dgm:presLayoutVars>
      </dgm:prSet>
      <dgm:spPr/>
    </dgm:pt>
    <dgm:pt modelId="{F9B823A5-6E2B-4930-BB1C-ABF2CE7612C4}" type="pres">
      <dgm:prSet presAssocID="{CC94A3E6-C2A8-45C4-8242-53EF77D9A729}" presName="item1" presStyleLbl="node1" presStyleIdx="0" presStyleCnt="3">
        <dgm:presLayoutVars>
          <dgm:bulletEnabled val="1"/>
        </dgm:presLayoutVars>
      </dgm:prSet>
      <dgm:spPr/>
    </dgm:pt>
    <dgm:pt modelId="{9D33DD55-95BA-4DE9-A773-56C65AFE9EA1}" type="pres">
      <dgm:prSet presAssocID="{505155EF-639C-4169-8A8B-E06575E145B3}" presName="item2" presStyleLbl="node1" presStyleIdx="1" presStyleCnt="3">
        <dgm:presLayoutVars>
          <dgm:bulletEnabled val="1"/>
        </dgm:presLayoutVars>
      </dgm:prSet>
      <dgm:spPr/>
    </dgm:pt>
    <dgm:pt modelId="{DDEF2435-5340-4BD5-BBFD-EDA853480EB1}" type="pres">
      <dgm:prSet presAssocID="{9DD0C5C7-1F4A-4661-85A3-84AD695C0C92}" presName="item3" presStyleLbl="node1" presStyleIdx="2" presStyleCnt="3">
        <dgm:presLayoutVars>
          <dgm:bulletEnabled val="1"/>
        </dgm:presLayoutVars>
      </dgm:prSet>
      <dgm:spPr/>
    </dgm:pt>
    <dgm:pt modelId="{CA03B8CA-3B92-468D-AD59-A784BE14714E}" type="pres">
      <dgm:prSet presAssocID="{4C0FA5C6-F293-43D8-9625-5FB337CB3E83}" presName="funnel" presStyleLbl="trAlignAcc1" presStyleIdx="0" presStyleCnt="1"/>
      <dgm:spPr/>
    </dgm:pt>
  </dgm:ptLst>
  <dgm:cxnLst>
    <dgm:cxn modelId="{948D1702-62D8-490F-B823-2D6FB7969CBF}" srcId="{4C0FA5C6-F293-43D8-9625-5FB337CB3E83}" destId="{505155EF-639C-4169-8A8B-E06575E145B3}" srcOrd="2" destOrd="0" parTransId="{858F1F06-004D-488C-970B-FA5E8752BCBA}" sibTransId="{5A6DF324-5B74-4309-946C-D53DA80F3D4A}"/>
    <dgm:cxn modelId="{9A555F02-F2D2-47B5-9D99-ECF911F58F7B}" srcId="{4C0FA5C6-F293-43D8-9625-5FB337CB3E83}" destId="{CC94A3E6-C2A8-45C4-8242-53EF77D9A729}" srcOrd="1" destOrd="0" parTransId="{40D0769D-0796-46ED-BF46-81393C406973}" sibTransId="{296A0F81-A7DB-42A3-A7CF-CA13076C7641}"/>
    <dgm:cxn modelId="{16A2AA3C-53B9-4780-BA0B-0EB829C71D5C}" type="presOf" srcId="{CC94A3E6-C2A8-45C4-8242-53EF77D9A729}" destId="{9D33DD55-95BA-4DE9-A773-56C65AFE9EA1}" srcOrd="0" destOrd="0" presId="urn:microsoft.com/office/officeart/2005/8/layout/funnel1"/>
    <dgm:cxn modelId="{B81CA43D-1424-4214-8D14-2F1450F1A2AF}" srcId="{4C0FA5C6-F293-43D8-9625-5FB337CB3E83}" destId="{015072D8-ED41-42A0-A9FD-F485285D63DA}" srcOrd="0" destOrd="0" parTransId="{50E61392-1AEF-4E8F-BD34-BDD81A2B236D}" sibTransId="{0B8CB07E-AE6F-40F6-AE17-4D2723389FAB}"/>
    <dgm:cxn modelId="{78E9FE5E-D74D-4A3D-BBC3-675CE16AD9A4}" srcId="{4C0FA5C6-F293-43D8-9625-5FB337CB3E83}" destId="{9DD0C5C7-1F4A-4661-85A3-84AD695C0C92}" srcOrd="3" destOrd="0" parTransId="{4C6AC4C6-8CAE-474D-941F-3B623891215D}" sibTransId="{D0B28F4A-9A37-454D-BB7A-0BDCFBF01FAA}"/>
    <dgm:cxn modelId="{DB24FE65-059C-4B70-8E4F-AC7E91BE6CA4}" type="presOf" srcId="{015072D8-ED41-42A0-A9FD-F485285D63DA}" destId="{DDEF2435-5340-4BD5-BBFD-EDA853480EB1}" srcOrd="0" destOrd="0" presId="urn:microsoft.com/office/officeart/2005/8/layout/funnel1"/>
    <dgm:cxn modelId="{6D345AAB-57C7-4BBC-9971-8A7D4B559A22}" type="presOf" srcId="{4C0FA5C6-F293-43D8-9625-5FB337CB3E83}" destId="{9A37CA03-FCE3-4C4F-881D-01A2CB622F4C}" srcOrd="0" destOrd="0" presId="urn:microsoft.com/office/officeart/2005/8/layout/funnel1"/>
    <dgm:cxn modelId="{374187B4-15B9-4DC6-B104-C744D3E8C1C6}" type="presOf" srcId="{9DD0C5C7-1F4A-4661-85A3-84AD695C0C92}" destId="{15EB0857-D645-4FA1-983B-10A809460913}" srcOrd="0" destOrd="0" presId="urn:microsoft.com/office/officeart/2005/8/layout/funnel1"/>
    <dgm:cxn modelId="{62F77EEC-222E-4F7D-87AE-11D42DB81439}" type="presOf" srcId="{505155EF-639C-4169-8A8B-E06575E145B3}" destId="{F9B823A5-6E2B-4930-BB1C-ABF2CE7612C4}" srcOrd="0" destOrd="0" presId="urn:microsoft.com/office/officeart/2005/8/layout/funnel1"/>
    <dgm:cxn modelId="{1EB8EEF9-E80E-4E4C-A636-BA4411A772B2}" type="presParOf" srcId="{9A37CA03-FCE3-4C4F-881D-01A2CB622F4C}" destId="{ED254E89-FB70-4EB8-A0A5-363D243A3970}" srcOrd="0" destOrd="0" presId="urn:microsoft.com/office/officeart/2005/8/layout/funnel1"/>
    <dgm:cxn modelId="{8C30291C-6BEC-4063-BAE4-5594DCA87270}" type="presParOf" srcId="{9A37CA03-FCE3-4C4F-881D-01A2CB622F4C}" destId="{0D8CF3D6-B46B-45D3-A23B-73C5B877F533}" srcOrd="1" destOrd="0" presId="urn:microsoft.com/office/officeart/2005/8/layout/funnel1"/>
    <dgm:cxn modelId="{4B2347E9-887E-47B7-BF38-57F16B068E82}" type="presParOf" srcId="{9A37CA03-FCE3-4C4F-881D-01A2CB622F4C}" destId="{15EB0857-D645-4FA1-983B-10A809460913}" srcOrd="2" destOrd="0" presId="urn:microsoft.com/office/officeart/2005/8/layout/funnel1"/>
    <dgm:cxn modelId="{A28F0054-E559-49A1-9CBE-35880262035E}" type="presParOf" srcId="{9A37CA03-FCE3-4C4F-881D-01A2CB622F4C}" destId="{F9B823A5-6E2B-4930-BB1C-ABF2CE7612C4}" srcOrd="3" destOrd="0" presId="urn:microsoft.com/office/officeart/2005/8/layout/funnel1"/>
    <dgm:cxn modelId="{6FB9578E-6EBC-4B2D-944F-E2E006F596FF}" type="presParOf" srcId="{9A37CA03-FCE3-4C4F-881D-01A2CB622F4C}" destId="{9D33DD55-95BA-4DE9-A773-56C65AFE9EA1}" srcOrd="4" destOrd="0" presId="urn:microsoft.com/office/officeart/2005/8/layout/funnel1"/>
    <dgm:cxn modelId="{18BC6017-8F2A-477C-A93C-32BB6DA1D831}" type="presParOf" srcId="{9A37CA03-FCE3-4C4F-881D-01A2CB622F4C}" destId="{DDEF2435-5340-4BD5-BBFD-EDA853480EB1}" srcOrd="5" destOrd="0" presId="urn:microsoft.com/office/officeart/2005/8/layout/funnel1"/>
    <dgm:cxn modelId="{45385DBA-EE8A-4C0B-A7EC-A7167E5E6B65}" type="presParOf" srcId="{9A37CA03-FCE3-4C4F-881D-01A2CB622F4C}" destId="{CA03B8CA-3B92-468D-AD59-A784BE14714E}"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33B78D-29B0-44CE-8A61-1077BDC1EA17}" type="doc">
      <dgm:prSet loTypeId="urn:microsoft.com/office/officeart/2005/8/layout/cycle7" loCatId="cycle" qsTypeId="urn:microsoft.com/office/officeart/2005/8/quickstyle/simple1" qsCatId="simple" csTypeId="urn:microsoft.com/office/officeart/2005/8/colors/accent1_2" csCatId="accent1" phldr="1"/>
      <dgm:spPr/>
    </dgm:pt>
    <dgm:pt modelId="{EB5B6F94-5AB6-47A3-A955-CBA3C60DE763}">
      <dgm:prSet phldrT="[Text]"/>
      <dgm:spPr/>
      <dgm:t>
        <a:bodyPr/>
        <a:lstStyle/>
        <a:p>
          <a:r>
            <a:rPr lang="en-GB" dirty="0"/>
            <a:t>Statement of Fundamental Beliefs</a:t>
          </a:r>
        </a:p>
      </dgm:t>
    </dgm:pt>
    <dgm:pt modelId="{DAD62923-EF0F-4EC7-B085-4673146A4F38}" type="parTrans" cxnId="{7FC29ABD-79F0-4771-9CEA-B6C4FC194CF4}">
      <dgm:prSet/>
      <dgm:spPr/>
      <dgm:t>
        <a:bodyPr/>
        <a:lstStyle/>
        <a:p>
          <a:endParaRPr lang="en-GB"/>
        </a:p>
      </dgm:t>
    </dgm:pt>
    <dgm:pt modelId="{A1F2AAD5-C7EC-406B-9D89-C7F3318929D9}" type="sibTrans" cxnId="{7FC29ABD-79F0-4771-9CEA-B6C4FC194CF4}">
      <dgm:prSet/>
      <dgm:spPr/>
      <dgm:t>
        <a:bodyPr/>
        <a:lstStyle/>
        <a:p>
          <a:endParaRPr lang="en-GB"/>
        </a:p>
      </dgm:t>
    </dgm:pt>
    <dgm:pt modelId="{2021C919-B1F1-404F-BF11-A19626598F4B}">
      <dgm:prSet phldrT="[Text]"/>
      <dgm:spPr/>
      <dgm:t>
        <a:bodyPr/>
        <a:lstStyle/>
        <a:p>
          <a:r>
            <a:rPr lang="en-GB" dirty="0"/>
            <a:t>Church Manual</a:t>
          </a:r>
        </a:p>
      </dgm:t>
    </dgm:pt>
    <dgm:pt modelId="{A8B0B075-8774-4816-BF23-58EA890007A5}" type="parTrans" cxnId="{38AECB35-C798-46D0-92FA-C53571081CB1}">
      <dgm:prSet/>
      <dgm:spPr/>
      <dgm:t>
        <a:bodyPr/>
        <a:lstStyle/>
        <a:p>
          <a:endParaRPr lang="en-GB"/>
        </a:p>
      </dgm:t>
    </dgm:pt>
    <dgm:pt modelId="{4700E1C6-1821-4CDB-AB27-3CD40F9EF30E}" type="sibTrans" cxnId="{38AECB35-C798-46D0-92FA-C53571081CB1}">
      <dgm:prSet/>
      <dgm:spPr/>
      <dgm:t>
        <a:bodyPr/>
        <a:lstStyle/>
        <a:p>
          <a:endParaRPr lang="en-GB"/>
        </a:p>
      </dgm:t>
    </dgm:pt>
    <dgm:pt modelId="{A09F679B-5782-40F1-9EE6-5A821517A86C}">
      <dgm:prSet phldrT="[Text]"/>
      <dgm:spPr/>
      <dgm:t>
        <a:bodyPr/>
        <a:lstStyle/>
        <a:p>
          <a:r>
            <a:rPr lang="en-GB" dirty="0"/>
            <a:t>Working Policy</a:t>
          </a:r>
        </a:p>
      </dgm:t>
    </dgm:pt>
    <dgm:pt modelId="{2E44A832-BFCC-44D6-8D54-B7086902A631}" type="parTrans" cxnId="{95D3AAFD-DE22-47DC-B082-585D6E4F97D9}">
      <dgm:prSet/>
      <dgm:spPr/>
      <dgm:t>
        <a:bodyPr/>
        <a:lstStyle/>
        <a:p>
          <a:endParaRPr lang="en-GB"/>
        </a:p>
      </dgm:t>
    </dgm:pt>
    <dgm:pt modelId="{33867DD2-B125-44D0-A22A-374D4241AD6B}" type="sibTrans" cxnId="{95D3AAFD-DE22-47DC-B082-585D6E4F97D9}">
      <dgm:prSet/>
      <dgm:spPr/>
      <dgm:t>
        <a:bodyPr/>
        <a:lstStyle/>
        <a:p>
          <a:endParaRPr lang="en-GB"/>
        </a:p>
      </dgm:t>
    </dgm:pt>
    <dgm:pt modelId="{5D477339-8FAC-492D-A325-0A02D50E72BC}" type="pres">
      <dgm:prSet presAssocID="{2F33B78D-29B0-44CE-8A61-1077BDC1EA17}" presName="Name0" presStyleCnt="0">
        <dgm:presLayoutVars>
          <dgm:dir/>
          <dgm:resizeHandles val="exact"/>
        </dgm:presLayoutVars>
      </dgm:prSet>
      <dgm:spPr/>
    </dgm:pt>
    <dgm:pt modelId="{E6E633DA-E2F9-4A1C-A4F2-1DA91C212F33}" type="pres">
      <dgm:prSet presAssocID="{EB5B6F94-5AB6-47A3-A955-CBA3C60DE763}" presName="node" presStyleLbl="node1" presStyleIdx="0" presStyleCnt="3">
        <dgm:presLayoutVars>
          <dgm:bulletEnabled val="1"/>
        </dgm:presLayoutVars>
      </dgm:prSet>
      <dgm:spPr/>
    </dgm:pt>
    <dgm:pt modelId="{4C63B33B-98E7-4C56-9C0C-7A29EAAE9893}" type="pres">
      <dgm:prSet presAssocID="{A1F2AAD5-C7EC-406B-9D89-C7F3318929D9}" presName="sibTrans" presStyleLbl="sibTrans2D1" presStyleIdx="0" presStyleCnt="3"/>
      <dgm:spPr/>
    </dgm:pt>
    <dgm:pt modelId="{F607C372-9799-41E4-AF30-80445ACC128E}" type="pres">
      <dgm:prSet presAssocID="{A1F2AAD5-C7EC-406B-9D89-C7F3318929D9}" presName="connectorText" presStyleLbl="sibTrans2D1" presStyleIdx="0" presStyleCnt="3"/>
      <dgm:spPr/>
    </dgm:pt>
    <dgm:pt modelId="{E9821AD1-2553-4428-8C28-4A69F32A7646}" type="pres">
      <dgm:prSet presAssocID="{2021C919-B1F1-404F-BF11-A19626598F4B}" presName="node" presStyleLbl="node1" presStyleIdx="1" presStyleCnt="3">
        <dgm:presLayoutVars>
          <dgm:bulletEnabled val="1"/>
        </dgm:presLayoutVars>
      </dgm:prSet>
      <dgm:spPr/>
    </dgm:pt>
    <dgm:pt modelId="{4B0CF2EB-8184-4E99-BF6C-C89C956E7876}" type="pres">
      <dgm:prSet presAssocID="{4700E1C6-1821-4CDB-AB27-3CD40F9EF30E}" presName="sibTrans" presStyleLbl="sibTrans2D1" presStyleIdx="1" presStyleCnt="3"/>
      <dgm:spPr/>
    </dgm:pt>
    <dgm:pt modelId="{D66D9BED-A2BC-4347-8CFB-857522DE7BF5}" type="pres">
      <dgm:prSet presAssocID="{4700E1C6-1821-4CDB-AB27-3CD40F9EF30E}" presName="connectorText" presStyleLbl="sibTrans2D1" presStyleIdx="1" presStyleCnt="3"/>
      <dgm:spPr/>
    </dgm:pt>
    <dgm:pt modelId="{6451B899-B15C-4D08-84B7-617968382E9B}" type="pres">
      <dgm:prSet presAssocID="{A09F679B-5782-40F1-9EE6-5A821517A86C}" presName="node" presStyleLbl="node1" presStyleIdx="2" presStyleCnt="3">
        <dgm:presLayoutVars>
          <dgm:bulletEnabled val="1"/>
        </dgm:presLayoutVars>
      </dgm:prSet>
      <dgm:spPr/>
    </dgm:pt>
    <dgm:pt modelId="{B367C15D-25D2-4652-B0B6-A85A14F1DBC4}" type="pres">
      <dgm:prSet presAssocID="{33867DD2-B125-44D0-A22A-374D4241AD6B}" presName="sibTrans" presStyleLbl="sibTrans2D1" presStyleIdx="2" presStyleCnt="3"/>
      <dgm:spPr/>
    </dgm:pt>
    <dgm:pt modelId="{A6D2B34C-E9EC-4E89-B459-33429DBA7926}" type="pres">
      <dgm:prSet presAssocID="{33867DD2-B125-44D0-A22A-374D4241AD6B}" presName="connectorText" presStyleLbl="sibTrans2D1" presStyleIdx="2" presStyleCnt="3"/>
      <dgm:spPr/>
    </dgm:pt>
  </dgm:ptLst>
  <dgm:cxnLst>
    <dgm:cxn modelId="{E0A29509-AF87-4B3B-A19D-1C1A9E7D9958}" type="presOf" srcId="{33867DD2-B125-44D0-A22A-374D4241AD6B}" destId="{B367C15D-25D2-4652-B0B6-A85A14F1DBC4}" srcOrd="0" destOrd="0" presId="urn:microsoft.com/office/officeart/2005/8/layout/cycle7"/>
    <dgm:cxn modelId="{17B38616-BD0E-440D-B2BC-82BF5F892317}" type="presOf" srcId="{2F33B78D-29B0-44CE-8A61-1077BDC1EA17}" destId="{5D477339-8FAC-492D-A325-0A02D50E72BC}" srcOrd="0" destOrd="0" presId="urn:microsoft.com/office/officeart/2005/8/layout/cycle7"/>
    <dgm:cxn modelId="{6103D91E-E3A2-497C-92BE-9DA6DEDEBC98}" type="presOf" srcId="{EB5B6F94-5AB6-47A3-A955-CBA3C60DE763}" destId="{E6E633DA-E2F9-4A1C-A4F2-1DA91C212F33}" srcOrd="0" destOrd="0" presId="urn:microsoft.com/office/officeart/2005/8/layout/cycle7"/>
    <dgm:cxn modelId="{38AECB35-C798-46D0-92FA-C53571081CB1}" srcId="{2F33B78D-29B0-44CE-8A61-1077BDC1EA17}" destId="{2021C919-B1F1-404F-BF11-A19626598F4B}" srcOrd="1" destOrd="0" parTransId="{A8B0B075-8774-4816-BF23-58EA890007A5}" sibTransId="{4700E1C6-1821-4CDB-AB27-3CD40F9EF30E}"/>
    <dgm:cxn modelId="{4DB9D439-EEE1-4136-9079-6412BA5CAF75}" type="presOf" srcId="{A1F2AAD5-C7EC-406B-9D89-C7F3318929D9}" destId="{4C63B33B-98E7-4C56-9C0C-7A29EAAE9893}" srcOrd="0" destOrd="0" presId="urn:microsoft.com/office/officeart/2005/8/layout/cycle7"/>
    <dgm:cxn modelId="{95CDC166-4DFD-4A42-9EE7-A662DB2C0634}" type="presOf" srcId="{4700E1C6-1821-4CDB-AB27-3CD40F9EF30E}" destId="{D66D9BED-A2BC-4347-8CFB-857522DE7BF5}" srcOrd="1" destOrd="0" presId="urn:microsoft.com/office/officeart/2005/8/layout/cycle7"/>
    <dgm:cxn modelId="{FC20ED88-E0E7-447B-8D21-26F6B6F71371}" type="presOf" srcId="{4700E1C6-1821-4CDB-AB27-3CD40F9EF30E}" destId="{4B0CF2EB-8184-4E99-BF6C-C89C956E7876}" srcOrd="0" destOrd="0" presId="urn:microsoft.com/office/officeart/2005/8/layout/cycle7"/>
    <dgm:cxn modelId="{A32F6D97-8CE0-4139-AAE1-37FB50480DCC}" type="presOf" srcId="{A1F2AAD5-C7EC-406B-9D89-C7F3318929D9}" destId="{F607C372-9799-41E4-AF30-80445ACC128E}" srcOrd="1" destOrd="0" presId="urn:microsoft.com/office/officeart/2005/8/layout/cycle7"/>
    <dgm:cxn modelId="{4593F7A3-E68C-4999-893A-2310D75FDA7F}" type="presOf" srcId="{2021C919-B1F1-404F-BF11-A19626598F4B}" destId="{E9821AD1-2553-4428-8C28-4A69F32A7646}" srcOrd="0" destOrd="0" presId="urn:microsoft.com/office/officeart/2005/8/layout/cycle7"/>
    <dgm:cxn modelId="{1EBD05A9-8624-4649-9518-BFD5112F940A}" type="presOf" srcId="{33867DD2-B125-44D0-A22A-374D4241AD6B}" destId="{A6D2B34C-E9EC-4E89-B459-33429DBA7926}" srcOrd="1" destOrd="0" presId="urn:microsoft.com/office/officeart/2005/8/layout/cycle7"/>
    <dgm:cxn modelId="{B1F800B9-C653-446A-B573-71CC4276EC9A}" type="presOf" srcId="{A09F679B-5782-40F1-9EE6-5A821517A86C}" destId="{6451B899-B15C-4D08-84B7-617968382E9B}" srcOrd="0" destOrd="0" presId="urn:microsoft.com/office/officeart/2005/8/layout/cycle7"/>
    <dgm:cxn modelId="{7FC29ABD-79F0-4771-9CEA-B6C4FC194CF4}" srcId="{2F33B78D-29B0-44CE-8A61-1077BDC1EA17}" destId="{EB5B6F94-5AB6-47A3-A955-CBA3C60DE763}" srcOrd="0" destOrd="0" parTransId="{DAD62923-EF0F-4EC7-B085-4673146A4F38}" sibTransId="{A1F2AAD5-C7EC-406B-9D89-C7F3318929D9}"/>
    <dgm:cxn modelId="{95D3AAFD-DE22-47DC-B082-585D6E4F97D9}" srcId="{2F33B78D-29B0-44CE-8A61-1077BDC1EA17}" destId="{A09F679B-5782-40F1-9EE6-5A821517A86C}" srcOrd="2" destOrd="0" parTransId="{2E44A832-BFCC-44D6-8D54-B7086902A631}" sibTransId="{33867DD2-B125-44D0-A22A-374D4241AD6B}"/>
    <dgm:cxn modelId="{7AB69361-5B89-4A4A-BEA0-CB120F7AF153}" type="presParOf" srcId="{5D477339-8FAC-492D-A325-0A02D50E72BC}" destId="{E6E633DA-E2F9-4A1C-A4F2-1DA91C212F33}" srcOrd="0" destOrd="0" presId="urn:microsoft.com/office/officeart/2005/8/layout/cycle7"/>
    <dgm:cxn modelId="{609356B3-DCAB-445E-A835-3FD6AA37B78A}" type="presParOf" srcId="{5D477339-8FAC-492D-A325-0A02D50E72BC}" destId="{4C63B33B-98E7-4C56-9C0C-7A29EAAE9893}" srcOrd="1" destOrd="0" presId="urn:microsoft.com/office/officeart/2005/8/layout/cycle7"/>
    <dgm:cxn modelId="{A9BDC0A1-14CB-4B98-B632-5A58A0784766}" type="presParOf" srcId="{4C63B33B-98E7-4C56-9C0C-7A29EAAE9893}" destId="{F607C372-9799-41E4-AF30-80445ACC128E}" srcOrd="0" destOrd="0" presId="urn:microsoft.com/office/officeart/2005/8/layout/cycle7"/>
    <dgm:cxn modelId="{7B480BCC-D531-4F47-89AE-4FED61623C9E}" type="presParOf" srcId="{5D477339-8FAC-492D-A325-0A02D50E72BC}" destId="{E9821AD1-2553-4428-8C28-4A69F32A7646}" srcOrd="2" destOrd="0" presId="urn:microsoft.com/office/officeart/2005/8/layout/cycle7"/>
    <dgm:cxn modelId="{BB4DB819-98AA-4A33-A0C4-80F448CF06E6}" type="presParOf" srcId="{5D477339-8FAC-492D-A325-0A02D50E72BC}" destId="{4B0CF2EB-8184-4E99-BF6C-C89C956E7876}" srcOrd="3" destOrd="0" presId="urn:microsoft.com/office/officeart/2005/8/layout/cycle7"/>
    <dgm:cxn modelId="{6FC56A2F-43BA-4A81-986A-6C788127CDA5}" type="presParOf" srcId="{4B0CF2EB-8184-4E99-BF6C-C89C956E7876}" destId="{D66D9BED-A2BC-4347-8CFB-857522DE7BF5}" srcOrd="0" destOrd="0" presId="urn:microsoft.com/office/officeart/2005/8/layout/cycle7"/>
    <dgm:cxn modelId="{02BB5A12-667E-4D97-B0B1-BCE779015816}" type="presParOf" srcId="{5D477339-8FAC-492D-A325-0A02D50E72BC}" destId="{6451B899-B15C-4D08-84B7-617968382E9B}" srcOrd="4" destOrd="0" presId="urn:microsoft.com/office/officeart/2005/8/layout/cycle7"/>
    <dgm:cxn modelId="{55F2A3C0-DC44-4BF6-A424-71A5636B3F8D}" type="presParOf" srcId="{5D477339-8FAC-492D-A325-0A02D50E72BC}" destId="{B367C15D-25D2-4652-B0B6-A85A14F1DBC4}" srcOrd="5" destOrd="0" presId="urn:microsoft.com/office/officeart/2005/8/layout/cycle7"/>
    <dgm:cxn modelId="{3604BCC0-79F7-4F6B-9C7C-5D4A65A0BDDC}" type="presParOf" srcId="{B367C15D-25D2-4652-B0B6-A85A14F1DBC4}" destId="{A6D2B34C-E9EC-4E89-B459-33429DBA792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54E89-FB70-4EB8-A0A5-363D243A3970}">
      <dsp:nvSpPr>
        <dsp:cNvPr id="0" name=""/>
        <dsp:cNvSpPr/>
      </dsp:nvSpPr>
      <dsp:spPr>
        <a:xfrm>
          <a:off x="2944161" y="209470"/>
          <a:ext cx="4157186" cy="144373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8CF3D6-B46B-45D3-A23B-73C5B877F533}">
      <dsp:nvSpPr>
        <dsp:cNvPr id="0" name=""/>
        <dsp:cNvSpPr/>
      </dsp:nvSpPr>
      <dsp:spPr>
        <a:xfrm>
          <a:off x="4626371" y="3744690"/>
          <a:ext cx="805656" cy="515620"/>
        </a:xfrm>
        <a:prstGeom prst="downArrow">
          <a:avLst/>
        </a:prstGeom>
        <a:solidFill>
          <a:schemeClr val="accent1">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15EB0857-D645-4FA1-983B-10A809460913}">
      <dsp:nvSpPr>
        <dsp:cNvPr id="0" name=""/>
        <dsp:cNvSpPr/>
      </dsp:nvSpPr>
      <dsp:spPr>
        <a:xfrm>
          <a:off x="3095625" y="4157186"/>
          <a:ext cx="3867150" cy="966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GB" sz="3400" kern="1200" dirty="0"/>
            <a:t>Policy</a:t>
          </a:r>
        </a:p>
      </dsp:txBody>
      <dsp:txXfrm>
        <a:off x="3095625" y="4157186"/>
        <a:ext cx="3867150" cy="966787"/>
      </dsp:txXfrm>
    </dsp:sp>
    <dsp:sp modelId="{F9B823A5-6E2B-4930-BB1C-ABF2CE7612C4}">
      <dsp:nvSpPr>
        <dsp:cNvPr id="0" name=""/>
        <dsp:cNvSpPr/>
      </dsp:nvSpPr>
      <dsp:spPr>
        <a:xfrm>
          <a:off x="4455572" y="1764709"/>
          <a:ext cx="1450181" cy="14501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Departments</a:t>
          </a:r>
        </a:p>
      </dsp:txBody>
      <dsp:txXfrm>
        <a:off x="4667946" y="1977083"/>
        <a:ext cx="1025433" cy="1025433"/>
      </dsp:txXfrm>
    </dsp:sp>
    <dsp:sp modelId="{9D33DD55-95BA-4DE9-A773-56C65AFE9EA1}">
      <dsp:nvSpPr>
        <dsp:cNvPr id="0" name=""/>
        <dsp:cNvSpPr/>
      </dsp:nvSpPr>
      <dsp:spPr>
        <a:xfrm>
          <a:off x="3417887" y="676751"/>
          <a:ext cx="1450181" cy="14501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Unions</a:t>
          </a:r>
        </a:p>
      </dsp:txBody>
      <dsp:txXfrm>
        <a:off x="3630261" y="889125"/>
        <a:ext cx="1025433" cy="1025433"/>
      </dsp:txXfrm>
    </dsp:sp>
    <dsp:sp modelId="{DDEF2435-5340-4BD5-BBFD-EDA853480EB1}">
      <dsp:nvSpPr>
        <dsp:cNvPr id="0" name=""/>
        <dsp:cNvSpPr/>
      </dsp:nvSpPr>
      <dsp:spPr>
        <a:xfrm>
          <a:off x="4900295" y="326129"/>
          <a:ext cx="1450181" cy="1450181"/>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GC &amp; Divisions</a:t>
          </a:r>
        </a:p>
      </dsp:txBody>
      <dsp:txXfrm>
        <a:off x="5112669" y="538503"/>
        <a:ext cx="1025433" cy="1025433"/>
      </dsp:txXfrm>
    </dsp:sp>
    <dsp:sp modelId="{CA03B8CA-3B92-468D-AD59-A784BE14714E}">
      <dsp:nvSpPr>
        <dsp:cNvPr id="0" name=""/>
        <dsp:cNvSpPr/>
      </dsp:nvSpPr>
      <dsp:spPr>
        <a:xfrm>
          <a:off x="2773362" y="32226"/>
          <a:ext cx="4511675" cy="3609340"/>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E633DA-E2F9-4A1C-A4F2-1DA91C212F33}">
      <dsp:nvSpPr>
        <dsp:cNvPr id="0" name=""/>
        <dsp:cNvSpPr/>
      </dsp:nvSpPr>
      <dsp:spPr>
        <a:xfrm>
          <a:off x="2171114" y="1417"/>
          <a:ext cx="2572922" cy="12864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Statement of Fundamental Beliefs</a:t>
          </a:r>
        </a:p>
      </dsp:txBody>
      <dsp:txXfrm>
        <a:off x="2208793" y="39096"/>
        <a:ext cx="2497564" cy="1211103"/>
      </dsp:txXfrm>
    </dsp:sp>
    <dsp:sp modelId="{4C63B33B-98E7-4C56-9C0C-7A29EAAE9893}">
      <dsp:nvSpPr>
        <dsp:cNvPr id="0" name=""/>
        <dsp:cNvSpPr/>
      </dsp:nvSpPr>
      <dsp:spPr>
        <a:xfrm rot="3600000">
          <a:off x="3849422" y="2259306"/>
          <a:ext cx="1340711" cy="45026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3984500" y="2349358"/>
        <a:ext cx="1070555" cy="270157"/>
      </dsp:txXfrm>
    </dsp:sp>
    <dsp:sp modelId="{E9821AD1-2553-4428-8C28-4A69F32A7646}">
      <dsp:nvSpPr>
        <dsp:cNvPr id="0" name=""/>
        <dsp:cNvSpPr/>
      </dsp:nvSpPr>
      <dsp:spPr>
        <a:xfrm>
          <a:off x="4295520" y="3680996"/>
          <a:ext cx="2572922" cy="12864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Church Manual</a:t>
          </a:r>
        </a:p>
      </dsp:txBody>
      <dsp:txXfrm>
        <a:off x="4333199" y="3718675"/>
        <a:ext cx="2497564" cy="1211103"/>
      </dsp:txXfrm>
    </dsp:sp>
    <dsp:sp modelId="{4B0CF2EB-8184-4E99-BF6C-C89C956E7876}">
      <dsp:nvSpPr>
        <dsp:cNvPr id="0" name=""/>
        <dsp:cNvSpPr/>
      </dsp:nvSpPr>
      <dsp:spPr>
        <a:xfrm rot="10800000">
          <a:off x="2787219" y="4099096"/>
          <a:ext cx="1340711" cy="45026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rot="10800000">
        <a:off x="2922297" y="4189148"/>
        <a:ext cx="1070555" cy="270157"/>
      </dsp:txXfrm>
    </dsp:sp>
    <dsp:sp modelId="{6451B899-B15C-4D08-84B7-617968382E9B}">
      <dsp:nvSpPr>
        <dsp:cNvPr id="0" name=""/>
        <dsp:cNvSpPr/>
      </dsp:nvSpPr>
      <dsp:spPr>
        <a:xfrm>
          <a:off x="46708" y="3680996"/>
          <a:ext cx="2572922" cy="12864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Working Policy</a:t>
          </a:r>
        </a:p>
      </dsp:txBody>
      <dsp:txXfrm>
        <a:off x="84387" y="3718675"/>
        <a:ext cx="2497564" cy="1211103"/>
      </dsp:txXfrm>
    </dsp:sp>
    <dsp:sp modelId="{B367C15D-25D2-4652-B0B6-A85A14F1DBC4}">
      <dsp:nvSpPr>
        <dsp:cNvPr id="0" name=""/>
        <dsp:cNvSpPr/>
      </dsp:nvSpPr>
      <dsp:spPr>
        <a:xfrm rot="18000000">
          <a:off x="1725016" y="2259306"/>
          <a:ext cx="1340711" cy="45026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GB" sz="1900" kern="1200"/>
        </a:p>
      </dsp:txBody>
      <dsp:txXfrm>
        <a:off x="1860094" y="2349358"/>
        <a:ext cx="1070555" cy="270157"/>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BFE3E2-3859-F747-9C91-833BB63E91AF}" type="datetime1">
              <a:rPr lang="en-US" smtClean="0"/>
              <a:t>3/13/2024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BF6F02C-16EC-044F-B11D-677C9622C783}" type="slidenum">
              <a:rPr lang="en-US" smtClean="0"/>
              <a:t>‹#›</a:t>
            </a:fld>
            <a:endParaRPr lang="en-US"/>
          </a:p>
        </p:txBody>
      </p:sp>
    </p:spTree>
    <p:extLst>
      <p:ext uri="{BB962C8B-B14F-4D97-AF65-F5344CB8AC3E}">
        <p14:creationId xmlns:p14="http://schemas.microsoft.com/office/powerpoint/2010/main" val="34768855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0610D-88A7-314E-AC33-1D4A417099BE}" type="datetime1">
              <a:rPr lang="en-US" smtClean="0"/>
              <a:t>3/13/2024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65529-780E-4629-AD8D-5571A3F153D3}" type="slidenum">
              <a:rPr lang="en-US" smtClean="0"/>
              <a:t>‹#›</a:t>
            </a:fld>
            <a:endParaRPr lang="en-US"/>
          </a:p>
        </p:txBody>
      </p:sp>
    </p:spTree>
    <p:extLst>
      <p:ext uri="{BB962C8B-B14F-4D97-AF65-F5344CB8AC3E}">
        <p14:creationId xmlns:p14="http://schemas.microsoft.com/office/powerpoint/2010/main" val="33447350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How does the Church work? The Role of Structure, Working Policies, and Committees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Anyone who has struggled with the niceties of English grammar and usage will resonate with George Bernard Shaw, the Irish poet, and playwright, who reputedly said, “Britain and the United States are two countries divided by a common language.” One hundred and fifty years later it is still true. Cars have bonnets, wings, and boots in England. By contrast in America, automobiles have hoods, fenders, and trunks. In England, a hood is something on a coat to keep you warm and dry. A fender is a guard around a fireplace to stop burning coals from falling out, and elephants have trunks! We smile at the potential confusion, innocent misunderstanding, or amusement that may arise because of words used in a different context. Sometimes we use words and attribute our understanding without pausing to reflect how it might be understood by others. This is true both inside and outside the Church.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Policy - A stick, an inducement, or a boring technicality?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Having served as an executive secretary at union and division level, one word within the Church context, which generates strong feelings and often misunderstandings is policy.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1</a:t>
            </a:fld>
            <a:endParaRPr lang="en-US"/>
          </a:p>
        </p:txBody>
      </p:sp>
    </p:spTree>
    <p:extLst>
      <p:ext uri="{BB962C8B-B14F-4D97-AF65-F5344CB8AC3E}">
        <p14:creationId xmlns:p14="http://schemas.microsoft.com/office/powerpoint/2010/main" val="2063824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Interrelated documents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Elder Hensley Moorooven will talk more about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Church Manual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working policy, so it is sufficient to say that the Church Manual</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provides the framework for how members operate in the local church.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Working Policy</a:t>
            </a:r>
            <a:r>
              <a:rPr lang="en-US" sz="1800" dirty="0">
                <a:effectLst/>
                <a:latin typeface="Calibri" panose="020F0502020204030204" pitchFamily="34" charset="0"/>
                <a:ea typeface="Calibri" panose="020F0502020204030204" pitchFamily="34" charset="0"/>
                <a:cs typeface="Times New Roman" panose="02020603050405020304" pitchFamily="18" charset="0"/>
              </a:rPr>
              <a:t> defines our global Church organizational structure and principles. It defines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how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constituent parts of the structure relate to each other and sets out procedures and practices which facilitate cohesive, consultative decision-making. The Statement of Fundamental Beliefs rests on both. Someone wanting to join the Seventh-day Adventist Church needs to study and understand what we believe. BUT when they decide to join, there needs to be a well-functioning organized church to receive them. Take away any one of the three and the mission of the Church will suffer.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10</a:t>
            </a:fld>
            <a:endParaRPr lang="en-US"/>
          </a:p>
        </p:txBody>
      </p:sp>
    </p:spTree>
    <p:extLst>
      <p:ext uri="{BB962C8B-B14F-4D97-AF65-F5344CB8AC3E}">
        <p14:creationId xmlns:p14="http://schemas.microsoft.com/office/powerpoint/2010/main" val="1868487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Purpose of Policy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end of the twentieth and the start of the twenty-first centuries have seen exponential growth in globalization. Brands such as Apple, McDonalds, IKEA, and Starbucks are instantly recognized almost anywhere.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Fundamental to their success is whether we are in London, Lima, Lagos, or Lahore we know we will receive the same quality of service and products.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Working Policy</a:t>
            </a:r>
            <a:r>
              <a:rPr lang="en-US" sz="1800" dirty="0">
                <a:effectLst/>
                <a:latin typeface="Calibri" panose="020F0502020204030204" pitchFamily="34" charset="0"/>
                <a:ea typeface="Calibri" panose="020F0502020204030204" pitchFamily="34" charset="0"/>
                <a:cs typeface="Times New Roman" panose="02020603050405020304" pitchFamily="18" charset="0"/>
              </a:rPr>
              <a:t> helps us achieve the same thing.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Policies provide the Church with a decision-making framework, which ensures: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consistent administration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everyone who works for the Church is treated fairly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protection from erratic and autocratic leadership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avoids widely differing patterns of action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11</a:t>
            </a:fld>
            <a:endParaRPr lang="en-US"/>
          </a:p>
        </p:txBody>
      </p:sp>
    </p:spTree>
    <p:extLst>
      <p:ext uri="{BB962C8B-B14F-4D97-AF65-F5344CB8AC3E}">
        <p14:creationId xmlns:p14="http://schemas.microsoft.com/office/powerpoint/2010/main" val="21351167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Interdependence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looking at the principles underlying our policies, they can be summarized by one word -interdependence. Each level is dependent on the other. No level is self-determining. All levels are dependent on God because without His blessing it does not matter how good our policies are, we will flounder and fail.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265529-780E-4629-AD8D-5571A3F153D3}" type="slidenum">
              <a:rPr lang="en-US" smtClean="0"/>
              <a:t>12</a:t>
            </a:fld>
            <a:endParaRPr lang="en-US"/>
          </a:p>
        </p:txBody>
      </p:sp>
    </p:spTree>
    <p:extLst>
      <p:ext uri="{BB962C8B-B14F-4D97-AF65-F5344CB8AC3E}">
        <p14:creationId xmlns:p14="http://schemas.microsoft.com/office/powerpoint/2010/main" val="486201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Each level of the Church functions as a constituency-based system, which provides for representation from its constituent parts.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General Conference Session has representatives from all administrative levels, with allocations ensuring that lay members, as well as administrators, have a voice.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Shared responsibility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Representation is one way of ensuring shared responsibility, others are: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Administration is shared between officers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Decision-making authority rests not with individuals, but with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committees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acceptance by all entities of a common mission, purpose, belief, and commitment to collaborative decision-making.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Working policy ... “is the authoritative voice of the Church in matters relating to the administration of the work of the Seventh-day Adventist denomination in all parts of the world. </a:t>
            </a:r>
            <a:r>
              <a:rPr lang="en-GB" sz="12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It is to be adhered to by all denominational organizations.</a:t>
            </a:r>
            <a:r>
              <a:rPr lang="en-GB" sz="1200" dirty="0">
                <a:effectLst/>
                <a:latin typeface="Calibri" panose="020F0502020204030204" pitchFamily="34" charset="0"/>
                <a:ea typeface="Calibri" panose="020F0502020204030204" pitchFamily="34" charset="0"/>
                <a:cs typeface="Times New Roman" panose="02020603050405020304" pitchFamily="18" charset="0"/>
              </a:rPr>
              <a:t>” (GCWP – Introduction)</a:t>
            </a:r>
          </a:p>
          <a:p>
            <a:pPr marL="457200" algn="just">
              <a:lnSpc>
                <a:spcPct val="107000"/>
              </a:lnSpc>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Recognizing the integrity of each entity.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265529-780E-4629-AD8D-5571A3F153D3}" type="slidenum">
              <a:rPr lang="en-US" smtClean="0"/>
              <a:t>13</a:t>
            </a:fld>
            <a:endParaRPr lang="en-US"/>
          </a:p>
        </p:txBody>
      </p:sp>
    </p:spTree>
    <p:extLst>
      <p:ext uri="{BB962C8B-B14F-4D97-AF65-F5344CB8AC3E}">
        <p14:creationId xmlns:p14="http://schemas.microsoft.com/office/powerpoint/2010/main" val="3047449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Multiple layers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Policy provides unity, but unity does not mean uniformity and there is some latitude in matters of practice. Working Policy provides a basic framework. Some things apply at all levels, for example defining the administrative relationships between entities, conflict of interest, the Sabbath School curriculum, departmental scope, and responsibilities. Some provisions apply globally but are then further adjusted by divisions and unions. Two simple examples are global tithe sharing responsibilities and policies dealing with abuse.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Working policy defines the tithe-sharing percentage that should be returned to the General Conference, but then provide a degree of latitude for divisions, and unions in consultation, to agree on additional tithe-sharing percentages, within certain parameters.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Every entity has a responsibility to develop policies and practices to deal with abuse. The division may develop templates and models, requiring unions to adapt them to take into account local realities and legal reporting requirements. The overarching principle is expanded and adapted at each level creating local working policies. However, policies should always be in harmony with the higher organizations.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14</a:t>
            </a:fld>
            <a:endParaRPr lang="en-US"/>
          </a:p>
        </p:txBody>
      </p:sp>
    </p:spTree>
    <p:extLst>
      <p:ext uri="{BB962C8B-B14F-4D97-AF65-F5344CB8AC3E}">
        <p14:creationId xmlns:p14="http://schemas.microsoft.com/office/powerpoint/2010/main" val="163992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Ecclesiastical vs Institutional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Working policy determines how we relate to each other, but we do not live in an isolated ecclesiastical bubble. The church owns properties, operates institutions, and employs people. This requires different organizational structures and processes.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For example: In the ecclesiastical world, a union executive committee has a significant number of employees, is chaired by the union president, and is heavily involved in management decisions. Between sessions, the officers of the union are responsible to the executive committee. Each entity is not completely autonomous as it is linked with other entities.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In the institutional world, each entity is a separate, stand-alone organization. Very few employees are voting members of the board. The board chair is always someone external. Their purpose is to deal with the governance and policies of the organization, ensuring that the institution runs smoothly, and can meet its financial obligations.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two organizational forms are not mutually exclusive, rather they can work in cooperation and partnership. Working policy provides guidance as to how these two can co-exist.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Church has the advantage of being able to lean on the best practice in governance and policy with input from a sophisticated global network, which would be the envy of many commercial organizations.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15</a:t>
            </a:fld>
            <a:endParaRPr lang="en-US"/>
          </a:p>
        </p:txBody>
      </p:sp>
    </p:spTree>
    <p:extLst>
      <p:ext uri="{BB962C8B-B14F-4D97-AF65-F5344CB8AC3E}">
        <p14:creationId xmlns:p14="http://schemas.microsoft.com/office/powerpoint/2010/main" val="724953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Implementing policy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best policies in the world are ineffective if they are not implemented. Using committees as the vehicle for implementing policies provides for combined wisdom, insight, and understanding.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considering committees there are 4 questions that need to be answered: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the purpose of the committee?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is its authority/responsibility?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should be a member?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Is it an ‘Ad hoc’ or ‘Standing’ committee?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16</a:t>
            </a:fld>
            <a:endParaRPr lang="en-US"/>
          </a:p>
        </p:txBody>
      </p:sp>
    </p:spTree>
    <p:extLst>
      <p:ext uri="{BB962C8B-B14F-4D97-AF65-F5344CB8AC3E}">
        <p14:creationId xmlns:p14="http://schemas.microsoft.com/office/powerpoint/2010/main" val="2417460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Every committee when voted must have a definition of its role and function consisting of: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Terms of Reference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Authority and responsibility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Membership</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Ensure the range of expertise needed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Fewer rather than more members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Diversity or perspective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What is the life of the committee? When will the function and membership be reviewed?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US" sz="1100" dirty="0">
                <a:effectLst/>
                <a:latin typeface="Calibri" panose="020F0502020204030204" pitchFamily="34" charset="0"/>
                <a:ea typeface="Calibri" panose="020F0502020204030204" pitchFamily="34" charset="0"/>
                <a:cs typeface="Times New Roman" panose="02020603050405020304" pitchFamily="18" charset="0"/>
              </a:rPr>
              <a:t>Committees should be reviewed at the beginning of every quinquennium</a:t>
            </a:r>
            <a:r>
              <a:rPr lang="en-US" sz="1100" i="1" dirty="0">
                <a:effectLst/>
                <a:latin typeface="Calibri" panose="020F0502020204030204" pitchFamily="34" charset="0"/>
                <a:ea typeface="Calibri" panose="020F0502020204030204" pitchFamily="34" charset="0"/>
                <a:cs typeface="Times New Roman" panose="02020603050405020304" pitchFamily="18" charset="0"/>
              </a:rPr>
              <a:t>, quadrennium or triennium as appropriate</a:t>
            </a:r>
            <a:r>
              <a:rPr lang="en-US" sz="1100" dirty="0">
                <a:effectLst/>
                <a:latin typeface="Calibri" panose="020F0502020204030204" pitchFamily="34" charset="0"/>
                <a:ea typeface="Calibri" panose="020F0502020204030204" pitchFamily="34" charset="0"/>
                <a:cs typeface="Times New Roman" panose="02020603050405020304" pitchFamily="18" charset="0"/>
              </a:rPr>
              <a:t>. The question should be asked whether it is still necessary, and membership reviewed</a:t>
            </a:r>
            <a:r>
              <a:rPr lang="en-US" sz="1200" dirty="0">
                <a:effectLst/>
                <a:latin typeface="Calibri" panose="020F0502020204030204" pitchFamily="34" charset="0"/>
                <a:ea typeface="Calibri" panose="020F0502020204030204" pitchFamily="34" charset="0"/>
                <a:cs typeface="Calibri" panose="020F0502020204030204" pitchFamily="34"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US" sz="1100" dirty="0" err="1">
                <a:effectLst/>
                <a:latin typeface="Calibri" panose="020F0502020204030204" pitchFamily="34" charset="0"/>
                <a:ea typeface="Calibri" panose="020F0502020204030204" pitchFamily="34" charset="0"/>
                <a:cs typeface="Times New Roman" panose="02020603050405020304" pitchFamily="18" charset="0"/>
              </a:rPr>
              <a:t>AdHoc</a:t>
            </a:r>
            <a:r>
              <a:rPr lang="en-US" sz="1100" dirty="0">
                <a:effectLst/>
                <a:latin typeface="Calibri" panose="020F0502020204030204" pitchFamily="34" charset="0"/>
                <a:ea typeface="Calibri" panose="020F0502020204030204" pitchFamily="34" charset="0"/>
                <a:cs typeface="Times New Roman" panose="02020603050405020304" pitchFamily="18" charset="0"/>
              </a:rPr>
              <a:t> vs Standing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An </a:t>
            </a:r>
            <a:r>
              <a:rPr lang="en-US" sz="1100" dirty="0" err="1">
                <a:effectLst/>
                <a:latin typeface="Calibri" panose="020F0502020204030204" pitchFamily="34" charset="0"/>
                <a:ea typeface="Calibri" panose="020F0502020204030204" pitchFamily="34" charset="0"/>
                <a:cs typeface="Times New Roman" panose="02020603050405020304" pitchFamily="18" charset="0"/>
              </a:rPr>
              <a:t>adhoc</a:t>
            </a:r>
            <a:r>
              <a:rPr lang="en-US" sz="1100" dirty="0">
                <a:effectLst/>
                <a:latin typeface="Calibri" panose="020F0502020204030204" pitchFamily="34" charset="0"/>
                <a:ea typeface="Calibri" panose="020F0502020204030204" pitchFamily="34" charset="0"/>
                <a:cs typeface="Times New Roman" panose="02020603050405020304" pitchFamily="18" charset="0"/>
              </a:rPr>
              <a:t> committee which meets as and when it is needed. A standing committee meets on a regular basis at a regular time.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17</a:t>
            </a:fld>
            <a:endParaRPr lang="en-US"/>
          </a:p>
        </p:txBody>
      </p:sp>
    </p:spTree>
    <p:extLst>
      <p:ext uri="{BB962C8B-B14F-4D97-AF65-F5344CB8AC3E}">
        <p14:creationId xmlns:p14="http://schemas.microsoft.com/office/powerpoint/2010/main" val="3113858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weak link in the chain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success or failure of even the best policy is determined by the degree of trust people have in the organization and in the individuals who lead it.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The quickest way to undermine a leader is to demonstrate that they are untrustworthy, or incompetent. In contrast, a leader who consistently demonstrates integrity and competence will produce trust.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Organizational trust is determined by how closely a person aligns with its mission, vision, and goals. Is the organization consistent in how it relates to issues, treats people, and implements its policies?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things go wrong, it is usually not the “fault” of the policy, rather how it has been applied. For example,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Working Policy</a:t>
            </a:r>
            <a:r>
              <a:rPr lang="en-US" sz="1800" dirty="0">
                <a:effectLst/>
                <a:latin typeface="Calibri" panose="020F0502020204030204" pitchFamily="34" charset="0"/>
                <a:ea typeface="Calibri" panose="020F0502020204030204" pitchFamily="34" charset="0"/>
                <a:cs typeface="Times New Roman" panose="02020603050405020304" pitchFamily="18" charset="0"/>
              </a:rPr>
              <a:t> has provisions to deal with a moral fall or inappropriate activities which come under the umbrella term “for cause”. When the policy is applied consistently, with the same consequences for all, clarity, and trust increase. When outcomes are inconsistent, the result is hurt and confusion for the individual, fear, distrust in leadership, and often a period of paralysis in the organization.</a:t>
            </a:r>
          </a:p>
          <a:p>
            <a:pPr algn="just">
              <a:lnSpc>
                <a:spcPct val="107000"/>
              </a:lnSpc>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Room for improvement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Looking at the comprehensive nature and size of our policies today it is easy to forget that they have developed and matured over many years. They reflect a depth and wealth of experience. They have grown, been amended, and sometimes repealed, in response to the needs of the Church. Change originates from proven best practice, occasionally painful lessons learned from mistakes, or changing circumstances.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the 2014 Annual Council authorized all policies relating to International Service Employees be removed from the main working policy book and delegated the General Conference Mission Board to review and maintain these policies.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Policy is dynamic. It can be amended, but the rationale needs to be built, and processes need to be followed. This way everyone is protected, consistency and sound decision-making are maintained. No one segment of the Church is favored or disadvantaged.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265529-780E-4629-AD8D-5571A3F153D3}" type="slidenum">
              <a:rPr lang="en-US" smtClean="0"/>
              <a:t>18</a:t>
            </a:fld>
            <a:endParaRPr lang="en-US"/>
          </a:p>
        </p:txBody>
      </p:sp>
    </p:spTree>
    <p:extLst>
      <p:ext uri="{BB962C8B-B14F-4D97-AF65-F5344CB8AC3E}">
        <p14:creationId xmlns:p14="http://schemas.microsoft.com/office/powerpoint/2010/main" val="3771901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Because working policy provides direction to the administrative units on the functions and operations of the entities. Because it provides a roadmap for lawyers, we do not circulate it. It is copyrighted by the general conference and permission is not granted to post or distribute other than to church administrative leaders. While it is not readily available to church members, it is available for administrators at all levels of the church.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0265529-780E-4629-AD8D-5571A3F153D3}" type="slidenum">
              <a:rPr lang="en-US" smtClean="0"/>
              <a:t>19</a:t>
            </a:fld>
            <a:endParaRPr lang="en-US"/>
          </a:p>
        </p:txBody>
      </p:sp>
    </p:spTree>
    <p:extLst>
      <p:ext uri="{BB962C8B-B14F-4D97-AF65-F5344CB8AC3E}">
        <p14:creationId xmlns:p14="http://schemas.microsoft.com/office/powerpoint/2010/main" val="3029280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some policy is viewed as a stick: something to metaphorically bludgeon people and entities to make them reluctantly do what they do not necessarily want to do.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2</a:t>
            </a:fld>
            <a:endParaRPr lang="en-US"/>
          </a:p>
        </p:txBody>
      </p:sp>
    </p:spTree>
    <p:extLst>
      <p:ext uri="{BB962C8B-B14F-4D97-AF65-F5344CB8AC3E}">
        <p14:creationId xmlns:p14="http://schemas.microsoft.com/office/powerpoint/2010/main" val="31456111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Policy does not produce cookie-cutter entities. It does not and should not prescribe in the minutest detail what we do, and how to do it</a:t>
            </a:r>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20</a:t>
            </a:fld>
            <a:endParaRPr lang="en-US"/>
          </a:p>
        </p:txBody>
      </p:sp>
    </p:spTree>
    <p:extLst>
      <p:ext uri="{BB962C8B-B14F-4D97-AF65-F5344CB8AC3E}">
        <p14:creationId xmlns:p14="http://schemas.microsoft.com/office/powerpoint/2010/main" val="2909858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Rather, policy provides a unifying framework to enhance the mission of the Church. When implemented consistently and fairly it strengthens the organization, facilitates sound decision-making, and provides for equitable use and distribution of funds.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Policy is not an inflexible taskmaster, rather a servant, which helps the organization to move forward in a coordinated way improving our ability to fulfill the Gospel commission.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21</a:t>
            </a:fld>
            <a:endParaRPr lang="en-US"/>
          </a:p>
        </p:txBody>
      </p:sp>
    </p:spTree>
    <p:extLst>
      <p:ext uri="{BB962C8B-B14F-4D97-AF65-F5344CB8AC3E}">
        <p14:creationId xmlns:p14="http://schemas.microsoft.com/office/powerpoint/2010/main" val="4029154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22</a:t>
            </a:fld>
            <a:endParaRPr lang="en-US"/>
          </a:p>
        </p:txBody>
      </p:sp>
    </p:spTree>
    <p:extLst>
      <p:ext uri="{BB962C8B-B14F-4D97-AF65-F5344CB8AC3E}">
        <p14:creationId xmlns:p14="http://schemas.microsoft.com/office/powerpoint/2010/main" val="1629772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Others view it as an inducement or the proverbial carrot, which is always out of reach but keeps the donkey going in the right direction.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3</a:t>
            </a:fld>
            <a:endParaRPr lang="en-US"/>
          </a:p>
        </p:txBody>
      </p:sp>
    </p:spTree>
    <p:extLst>
      <p:ext uri="{BB962C8B-B14F-4D97-AF65-F5344CB8AC3E}">
        <p14:creationId xmlns:p14="http://schemas.microsoft.com/office/powerpoint/2010/main" val="1307767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Then some regard policy as a boring technicality dreamed up by ecclesiastical bureaucrats. All three suppositions are classic examples of truthiness. Statements that sound as if they are true but are not. The facts and evidence do not support their claims.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https://www.merriam-webster.com/dictionary/truthiness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4</a:t>
            </a:fld>
            <a:endParaRPr lang="en-US"/>
          </a:p>
        </p:txBody>
      </p:sp>
    </p:spTree>
    <p:extLst>
      <p:ext uri="{BB962C8B-B14F-4D97-AF65-F5344CB8AC3E}">
        <p14:creationId xmlns:p14="http://schemas.microsoft.com/office/powerpoint/2010/main" val="304050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Policy is not a stick, an inducement, or a boring technicality. Policy functions like our skeleton. It provides support and protection for the Church and allows us to move forward in a coordinated way</a:t>
            </a:r>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5</a:t>
            </a:fld>
            <a:endParaRPr lang="en-US"/>
          </a:p>
        </p:txBody>
      </p:sp>
    </p:spTree>
    <p:extLst>
      <p:ext uri="{BB962C8B-B14F-4D97-AF65-F5344CB8AC3E}">
        <p14:creationId xmlns:p14="http://schemas.microsoft.com/office/powerpoint/2010/main" val="85194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6</a:t>
            </a:fld>
            <a:endParaRPr lang="en-US"/>
          </a:p>
        </p:txBody>
      </p:sp>
    </p:spTree>
    <p:extLst>
      <p:ext uri="{BB962C8B-B14F-4D97-AF65-F5344CB8AC3E}">
        <p14:creationId xmlns:p14="http://schemas.microsoft.com/office/powerpoint/2010/main" val="731401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are three core documents: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Statement of Fundamental Beliefs – which articulate the Church’s understanding of the Bible and its teachings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Church Manual – </a:t>
            </a:r>
            <a:r>
              <a:rPr lang="en-US" sz="1800" dirty="0">
                <a:effectLst/>
                <a:latin typeface="Calibri" panose="020F0502020204030204" pitchFamily="34" charset="0"/>
                <a:ea typeface="Calibri" panose="020F0502020204030204" pitchFamily="34" charset="0"/>
                <a:cs typeface="Times New Roman" panose="02020603050405020304" pitchFamily="18" charset="0"/>
              </a:rPr>
              <a:t>which from its inception in 1931 was “an endeavor first to preserve all the good actions taken through the years and then to add rules required by the Church’s increasing growth and complexity.”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7</a:t>
            </a:fld>
            <a:endParaRPr lang="en-US"/>
          </a:p>
        </p:txBody>
      </p:sp>
    </p:spTree>
    <p:extLst>
      <p:ext uri="{BB962C8B-B14F-4D97-AF65-F5344CB8AC3E}">
        <p14:creationId xmlns:p14="http://schemas.microsoft.com/office/powerpoint/2010/main" val="3600073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General Conference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Working Policy</a:t>
            </a:r>
            <a:r>
              <a:rPr lang="en-US" sz="1800" dirty="0">
                <a:effectLst/>
                <a:latin typeface="Calibri" panose="020F0502020204030204" pitchFamily="34" charset="0"/>
                <a:ea typeface="Calibri" panose="020F0502020204030204" pitchFamily="34" charset="0"/>
                <a:cs typeface="Times New Roman" panose="02020603050405020304" pitchFamily="18" charset="0"/>
              </a:rPr>
              <a:t>, which is “the authoritative voice of the Church in matters relating to the administration of the work of the Seventh-day Adventist denomination in all parts of the world.”(GC WP Intro) From this comes Division WP, the model constitution and bylaws for the unions, and their constituent entities, and eventually local working policy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These documents are dynamic and may be modified following clearly defined consultative processes.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General Conference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Working Policy</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amended annually at the executive committee’s annual council, again following a period of consultation.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8</a:t>
            </a:fld>
            <a:endParaRPr lang="en-US"/>
          </a:p>
        </p:txBody>
      </p:sp>
    </p:spTree>
    <p:extLst>
      <p:ext uri="{BB962C8B-B14F-4D97-AF65-F5344CB8AC3E}">
        <p14:creationId xmlns:p14="http://schemas.microsoft.com/office/powerpoint/2010/main" val="2903952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lnSpc>
                <a:spcPct val="107000"/>
              </a:lnSpc>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Organizational myth and wisdom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commonly held myth is that changes to all these documents come “from above”, some nebulous committee located in the General Conference building in Silver Spring. Amendments may come from GC committees, but often they start in a conference, or union, where a potential improvement or change is identified. This is passed up through the organizational structure, allowing for input and collective wisdom, to shape and modify the proposal enroute.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An example of a change that impacted working policy was the implementation in Europe of the </a:t>
            </a:r>
            <a:r>
              <a:rPr lang="en-GB" sz="1800" dirty="0">
                <a:effectLst/>
                <a:latin typeface="Calibri" panose="020F0502020204030204" pitchFamily="34" charset="0"/>
                <a:ea typeface="Calibri" panose="020F0502020204030204" pitchFamily="34" charset="0"/>
                <a:cs typeface="Times New Roman" panose="02020603050405020304" pitchFamily="18" charset="0"/>
              </a:rPr>
              <a:t>General Data Protection Regulation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or as it is more commonly known GDPR. This brought in legal restrictions on how personal data could be managed and impacted policy. Although local to Europe, it soon became obvious that other countries would implement similar legislation, and the interlinking of organizations meant that policy needed to be amended.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Changes that are generated at the General Conference are shared in reverse allowing for the same input. The nature of this process means that changes do not happen overnight. At times it may seem frustratingly slow, however, consultation and collective decision-making are key to Church governance.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0265529-780E-4629-AD8D-5571A3F153D3}" type="slidenum">
              <a:rPr lang="en-US" smtClean="0"/>
              <a:t>9</a:t>
            </a:fld>
            <a:endParaRPr lang="en-US"/>
          </a:p>
        </p:txBody>
      </p:sp>
    </p:spTree>
    <p:extLst>
      <p:ext uri="{BB962C8B-B14F-4D97-AF65-F5344CB8AC3E}">
        <p14:creationId xmlns:p14="http://schemas.microsoft.com/office/powerpoint/2010/main" val="137820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3B26-1B52-4043-9F2C-FF9C848CD8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074143C-ACF5-4970-8C1C-C196F95B93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EF3DAD-E858-4EF8-B9E8-06617F0C7387}"/>
              </a:ext>
            </a:extLst>
          </p:cNvPr>
          <p:cNvSpPr>
            <a:spLocks noGrp="1"/>
          </p:cNvSpPr>
          <p:nvPr>
            <p:ph type="dt" sz="half" idx="10"/>
          </p:nvPr>
        </p:nvSpPr>
        <p:spPr>
          <a:xfrm>
            <a:off x="628650" y="6356351"/>
            <a:ext cx="2057400" cy="365125"/>
          </a:xfrm>
          <a:prstGeom prst="rect">
            <a:avLst/>
          </a:prstGeom>
        </p:spPr>
        <p:txBody>
          <a:bodyPr/>
          <a:lstStyle/>
          <a:p>
            <a:fld id="{AE5BB813-8B53-47F4-89FA-8DB83CB8C752}" type="datetimeFigureOut">
              <a:rPr lang="en-GB" smtClean="0"/>
              <a:t>13/03/2024</a:t>
            </a:fld>
            <a:endParaRPr lang="en-GB"/>
          </a:p>
        </p:txBody>
      </p:sp>
      <p:sp>
        <p:nvSpPr>
          <p:cNvPr id="5" name="Footer Placeholder 4">
            <a:extLst>
              <a:ext uri="{FF2B5EF4-FFF2-40B4-BE49-F238E27FC236}">
                <a16:creationId xmlns:a16="http://schemas.microsoft.com/office/drawing/2014/main" id="{FA56CC7C-0C73-4ABC-9BB7-3585B1AF8AEC}"/>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D7EDB050-3745-4796-8DBD-7D7F1D17484D}"/>
              </a:ext>
            </a:extLst>
          </p:cNvPr>
          <p:cNvSpPr>
            <a:spLocks noGrp="1"/>
          </p:cNvSpPr>
          <p:nvPr>
            <p:ph type="sldNum" sz="quarter" idx="12"/>
          </p:nvPr>
        </p:nvSpPr>
        <p:spPr>
          <a:xfrm>
            <a:off x="6457950" y="6356351"/>
            <a:ext cx="2057400" cy="365125"/>
          </a:xfrm>
          <a:prstGeom prst="rect">
            <a:avLst/>
          </a:prstGeom>
        </p:spPr>
        <p:txBody>
          <a:bodyPr/>
          <a:lstStyle/>
          <a:p>
            <a:fld id="{01556FBF-0429-4CFA-9B9C-FC0E0A8BE202}" type="slidenum">
              <a:rPr lang="en-GB" smtClean="0"/>
              <a:t>‹#›</a:t>
            </a:fld>
            <a:endParaRPr lang="en-GB"/>
          </a:p>
        </p:txBody>
      </p:sp>
    </p:spTree>
    <p:extLst>
      <p:ext uri="{BB962C8B-B14F-4D97-AF65-F5344CB8AC3E}">
        <p14:creationId xmlns:p14="http://schemas.microsoft.com/office/powerpoint/2010/main" val="3650321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F4DC-25C6-4478-B456-E3AC4A4E9165}"/>
              </a:ext>
            </a:extLst>
          </p:cNvPr>
          <p:cNvSpPr>
            <a:spLocks noGrp="1"/>
          </p:cNvSpPr>
          <p:nvPr>
            <p:ph type="title"/>
          </p:nvPr>
        </p:nvSpPr>
        <p:spPr>
          <a:xfrm>
            <a:off x="628651" y="365126"/>
            <a:ext cx="6680534"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D1DFA-4AA5-4647-A8FF-410465A1D045}"/>
              </a:ext>
            </a:extLst>
          </p:cNvPr>
          <p:cNvSpPr>
            <a:spLocks noGrp="1"/>
          </p:cNvSpPr>
          <p:nvPr>
            <p:ph idx="1"/>
          </p:nvPr>
        </p:nvSpPr>
        <p:spPr>
          <a:xfrm>
            <a:off x="628651" y="1825625"/>
            <a:ext cx="6680534" cy="4667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72043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79BF-1783-4896-A5D2-CE40DAD29E1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15A9E9-A15D-4636-8182-1E59A016E34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021DD9-174B-411F-9F65-ECC10D92D9B3}"/>
              </a:ext>
            </a:extLst>
          </p:cNvPr>
          <p:cNvSpPr>
            <a:spLocks noGrp="1"/>
          </p:cNvSpPr>
          <p:nvPr>
            <p:ph type="dt" sz="half" idx="10"/>
          </p:nvPr>
        </p:nvSpPr>
        <p:spPr>
          <a:xfrm>
            <a:off x="628650" y="6356351"/>
            <a:ext cx="2057400" cy="365125"/>
          </a:xfrm>
          <a:prstGeom prst="rect">
            <a:avLst/>
          </a:prstGeom>
        </p:spPr>
        <p:txBody>
          <a:bodyPr/>
          <a:lstStyle/>
          <a:p>
            <a:fld id="{AE5BB813-8B53-47F4-89FA-8DB83CB8C752}" type="datetimeFigureOut">
              <a:rPr lang="en-GB" smtClean="0"/>
              <a:t>13/03/2024</a:t>
            </a:fld>
            <a:endParaRPr lang="en-GB"/>
          </a:p>
        </p:txBody>
      </p:sp>
      <p:sp>
        <p:nvSpPr>
          <p:cNvPr id="5" name="Footer Placeholder 4">
            <a:extLst>
              <a:ext uri="{FF2B5EF4-FFF2-40B4-BE49-F238E27FC236}">
                <a16:creationId xmlns:a16="http://schemas.microsoft.com/office/drawing/2014/main" id="{E9777995-8E7B-4D40-84D8-9E3F058AC415}"/>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14185A26-46DE-4EB5-8007-E4F21DA31831}"/>
              </a:ext>
            </a:extLst>
          </p:cNvPr>
          <p:cNvSpPr>
            <a:spLocks noGrp="1"/>
          </p:cNvSpPr>
          <p:nvPr>
            <p:ph type="sldNum" sz="quarter" idx="12"/>
          </p:nvPr>
        </p:nvSpPr>
        <p:spPr>
          <a:xfrm>
            <a:off x="6457950" y="6356351"/>
            <a:ext cx="2057400" cy="365125"/>
          </a:xfrm>
          <a:prstGeom prst="rect">
            <a:avLst/>
          </a:prstGeom>
        </p:spPr>
        <p:txBody>
          <a:bodyPr/>
          <a:lstStyle/>
          <a:p>
            <a:fld id="{8E85D6F2-6D22-6D4C-BD48-B7C2F628CFE0}" type="slidenum">
              <a:rPr lang="en-US" smtClean="0"/>
              <a:t>‹#›</a:t>
            </a:fld>
            <a:endParaRPr lang="en-US"/>
          </a:p>
        </p:txBody>
      </p:sp>
    </p:spTree>
    <p:extLst>
      <p:ext uri="{BB962C8B-B14F-4D97-AF65-F5344CB8AC3E}">
        <p14:creationId xmlns:p14="http://schemas.microsoft.com/office/powerpoint/2010/main" val="333098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FB039-4FF1-48E6-91C2-17D8B677DEC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7F1CBF-3F8A-485D-9627-1F57D11B2A8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DA279F2-2666-4401-B345-370F10598932}"/>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CAD69A-11C7-42E4-B86F-E5F4E374C249}"/>
              </a:ext>
            </a:extLst>
          </p:cNvPr>
          <p:cNvSpPr>
            <a:spLocks noGrp="1"/>
          </p:cNvSpPr>
          <p:nvPr>
            <p:ph type="dt" sz="half" idx="10"/>
          </p:nvPr>
        </p:nvSpPr>
        <p:spPr>
          <a:xfrm>
            <a:off x="628650" y="6356351"/>
            <a:ext cx="2057400" cy="365125"/>
          </a:xfrm>
          <a:prstGeom prst="rect">
            <a:avLst/>
          </a:prstGeom>
        </p:spPr>
        <p:txBody>
          <a:bodyPr/>
          <a:lstStyle/>
          <a:p>
            <a:fld id="{AE5BB813-8B53-47F4-89FA-8DB83CB8C752}" type="datetimeFigureOut">
              <a:rPr lang="en-GB" smtClean="0"/>
              <a:t>13/03/2024</a:t>
            </a:fld>
            <a:endParaRPr lang="en-GB"/>
          </a:p>
        </p:txBody>
      </p:sp>
      <p:sp>
        <p:nvSpPr>
          <p:cNvPr id="6" name="Footer Placeholder 5">
            <a:extLst>
              <a:ext uri="{FF2B5EF4-FFF2-40B4-BE49-F238E27FC236}">
                <a16:creationId xmlns:a16="http://schemas.microsoft.com/office/drawing/2014/main" id="{3D0D60F5-D69B-4B55-B246-4364DD93C8F8}"/>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F2A81054-B7B4-4E5D-BCC3-935F0CF5ED82}"/>
              </a:ext>
            </a:extLst>
          </p:cNvPr>
          <p:cNvSpPr>
            <a:spLocks noGrp="1"/>
          </p:cNvSpPr>
          <p:nvPr>
            <p:ph type="sldNum" sz="quarter" idx="12"/>
          </p:nvPr>
        </p:nvSpPr>
        <p:spPr>
          <a:xfrm>
            <a:off x="6457950" y="6356351"/>
            <a:ext cx="2057400" cy="365125"/>
          </a:xfrm>
          <a:prstGeom prst="rect">
            <a:avLst/>
          </a:prstGeom>
        </p:spPr>
        <p:txBody>
          <a:bodyPr/>
          <a:lstStyle/>
          <a:p>
            <a:fld id="{01556FBF-0429-4CFA-9B9C-FC0E0A8BE202}" type="slidenum">
              <a:rPr lang="en-GB" smtClean="0"/>
              <a:t>‹#›</a:t>
            </a:fld>
            <a:endParaRPr lang="en-GB"/>
          </a:p>
        </p:txBody>
      </p:sp>
    </p:spTree>
    <p:extLst>
      <p:ext uri="{BB962C8B-B14F-4D97-AF65-F5344CB8AC3E}">
        <p14:creationId xmlns:p14="http://schemas.microsoft.com/office/powerpoint/2010/main" val="276956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C1E07-9C14-496D-83C8-21CA352CF1BB}"/>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47994FA-29F9-4A84-995F-0748600C284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CB12353-3309-494D-877E-E87B089195A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D015319-595B-4947-86ED-670778E7CEEC}"/>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B89E239-F3A7-4E22-99B6-E29D8FB7D62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99DAB1-4C93-4163-8B5D-FFC4D7219314}"/>
              </a:ext>
            </a:extLst>
          </p:cNvPr>
          <p:cNvSpPr>
            <a:spLocks noGrp="1"/>
          </p:cNvSpPr>
          <p:nvPr>
            <p:ph type="dt" sz="half" idx="10"/>
          </p:nvPr>
        </p:nvSpPr>
        <p:spPr>
          <a:xfrm>
            <a:off x="628650" y="6356351"/>
            <a:ext cx="2057400" cy="365125"/>
          </a:xfrm>
          <a:prstGeom prst="rect">
            <a:avLst/>
          </a:prstGeom>
        </p:spPr>
        <p:txBody>
          <a:bodyPr/>
          <a:lstStyle/>
          <a:p>
            <a:fld id="{AE5BB813-8B53-47F4-89FA-8DB83CB8C752}" type="datetimeFigureOut">
              <a:rPr lang="en-GB" smtClean="0"/>
              <a:t>13/03/2024</a:t>
            </a:fld>
            <a:endParaRPr lang="en-GB"/>
          </a:p>
        </p:txBody>
      </p:sp>
      <p:sp>
        <p:nvSpPr>
          <p:cNvPr id="8" name="Footer Placeholder 7">
            <a:extLst>
              <a:ext uri="{FF2B5EF4-FFF2-40B4-BE49-F238E27FC236}">
                <a16:creationId xmlns:a16="http://schemas.microsoft.com/office/drawing/2014/main" id="{3AA5BEFE-FADD-4FFE-80A6-2EB8409BAFF3}"/>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2B0AE2F8-DBC0-4BB2-B549-239F866F2218}"/>
              </a:ext>
            </a:extLst>
          </p:cNvPr>
          <p:cNvSpPr>
            <a:spLocks noGrp="1"/>
          </p:cNvSpPr>
          <p:nvPr>
            <p:ph type="sldNum" sz="quarter" idx="12"/>
          </p:nvPr>
        </p:nvSpPr>
        <p:spPr>
          <a:xfrm>
            <a:off x="6457950" y="6356351"/>
            <a:ext cx="2057400" cy="365125"/>
          </a:xfrm>
          <a:prstGeom prst="rect">
            <a:avLst/>
          </a:prstGeom>
        </p:spPr>
        <p:txBody>
          <a:bodyPr/>
          <a:lstStyle/>
          <a:p>
            <a:fld id="{01556FBF-0429-4CFA-9B9C-FC0E0A8BE202}" type="slidenum">
              <a:rPr lang="en-GB" smtClean="0"/>
              <a:t>‹#›</a:t>
            </a:fld>
            <a:endParaRPr lang="en-GB"/>
          </a:p>
        </p:txBody>
      </p:sp>
    </p:spTree>
    <p:extLst>
      <p:ext uri="{BB962C8B-B14F-4D97-AF65-F5344CB8AC3E}">
        <p14:creationId xmlns:p14="http://schemas.microsoft.com/office/powerpoint/2010/main" val="259212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2866A-75E7-4B5F-B832-2DAA28B861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63366D-FF35-43A2-8BDD-FAC1C73FC084}"/>
              </a:ext>
            </a:extLst>
          </p:cNvPr>
          <p:cNvSpPr>
            <a:spLocks noGrp="1"/>
          </p:cNvSpPr>
          <p:nvPr>
            <p:ph type="dt" sz="half" idx="10"/>
          </p:nvPr>
        </p:nvSpPr>
        <p:spPr>
          <a:xfrm>
            <a:off x="628650" y="6356351"/>
            <a:ext cx="2057400" cy="365125"/>
          </a:xfrm>
          <a:prstGeom prst="rect">
            <a:avLst/>
          </a:prstGeom>
        </p:spPr>
        <p:txBody>
          <a:bodyPr/>
          <a:lstStyle/>
          <a:p>
            <a:fld id="{AE5BB813-8B53-47F4-89FA-8DB83CB8C752}" type="datetimeFigureOut">
              <a:rPr lang="en-GB" smtClean="0"/>
              <a:t>13/03/2024</a:t>
            </a:fld>
            <a:endParaRPr lang="en-GB"/>
          </a:p>
        </p:txBody>
      </p:sp>
      <p:sp>
        <p:nvSpPr>
          <p:cNvPr id="4" name="Footer Placeholder 3">
            <a:extLst>
              <a:ext uri="{FF2B5EF4-FFF2-40B4-BE49-F238E27FC236}">
                <a16:creationId xmlns:a16="http://schemas.microsoft.com/office/drawing/2014/main" id="{252ED52D-0FEC-4DC0-A250-141D326A7DEB}"/>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92B36D54-10FC-444A-AA0B-897931EF31E7}"/>
              </a:ext>
            </a:extLst>
          </p:cNvPr>
          <p:cNvSpPr>
            <a:spLocks noGrp="1"/>
          </p:cNvSpPr>
          <p:nvPr>
            <p:ph type="sldNum" sz="quarter" idx="12"/>
          </p:nvPr>
        </p:nvSpPr>
        <p:spPr>
          <a:xfrm>
            <a:off x="6457950" y="6356351"/>
            <a:ext cx="2057400" cy="365125"/>
          </a:xfrm>
          <a:prstGeom prst="rect">
            <a:avLst/>
          </a:prstGeom>
        </p:spPr>
        <p:txBody>
          <a:bodyPr/>
          <a:lstStyle/>
          <a:p>
            <a:fld id="{01556FBF-0429-4CFA-9B9C-FC0E0A8BE202}" type="slidenum">
              <a:rPr lang="en-GB" smtClean="0"/>
              <a:t>‹#›</a:t>
            </a:fld>
            <a:endParaRPr lang="en-GB"/>
          </a:p>
        </p:txBody>
      </p:sp>
    </p:spTree>
    <p:extLst>
      <p:ext uri="{BB962C8B-B14F-4D97-AF65-F5344CB8AC3E}">
        <p14:creationId xmlns:p14="http://schemas.microsoft.com/office/powerpoint/2010/main" val="378629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a:t>click to…</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AD3C31-2517-4650-BCD2-2657C9765F11}"/>
              </a:ext>
            </a:extLst>
          </p:cNvPr>
          <p:cNvSpPr txBox="1"/>
          <p:nvPr/>
        </p:nvSpPr>
        <p:spPr>
          <a:xfrm>
            <a:off x="1" y="6273226"/>
            <a:ext cx="7822406" cy="461665"/>
          </a:xfrm>
          <a:prstGeom prst="rect">
            <a:avLst/>
          </a:prstGeom>
          <a:noFill/>
          <a:ln>
            <a:noFill/>
          </a:ln>
        </p:spPr>
        <p:txBody>
          <a:bodyPr wrap="square" rtlCol="0">
            <a:spAutoFit/>
          </a:bodyPr>
          <a:lstStyle/>
          <a:p>
            <a:pPr algn="ctr"/>
            <a:r>
              <a:rPr lang="en-GB" sz="2400" dirty="0">
                <a:solidFill>
                  <a:schemeClr val="bg1"/>
                </a:solidFill>
                <a:latin typeface="Rage Italic" panose="03070502040507070304" pitchFamily="66" charset="0"/>
              </a:rPr>
              <a:t>Connect · Inspire · Change</a:t>
            </a:r>
          </a:p>
        </p:txBody>
      </p:sp>
    </p:spTree>
    <p:extLst>
      <p:ext uri="{BB962C8B-B14F-4D97-AF65-F5344CB8AC3E}">
        <p14:creationId xmlns:p14="http://schemas.microsoft.com/office/powerpoint/2010/main" val="367169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E372-5CBF-4946-B4DA-F32929E8E0B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D2C83AC-0AA2-4EBF-A0F8-63C57B3A1FB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3DAEC7-DEB5-465B-A7AE-2857D31E5EA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D77162F-AE65-4B60-9D8F-8F7EACE53D42}"/>
              </a:ext>
            </a:extLst>
          </p:cNvPr>
          <p:cNvSpPr>
            <a:spLocks noGrp="1"/>
          </p:cNvSpPr>
          <p:nvPr>
            <p:ph type="dt" sz="half" idx="10"/>
          </p:nvPr>
        </p:nvSpPr>
        <p:spPr>
          <a:xfrm>
            <a:off x="628650" y="6356351"/>
            <a:ext cx="2057400" cy="365125"/>
          </a:xfrm>
          <a:prstGeom prst="rect">
            <a:avLst/>
          </a:prstGeom>
        </p:spPr>
        <p:txBody>
          <a:bodyPr/>
          <a:lstStyle/>
          <a:p>
            <a:fld id="{AE5BB813-8B53-47F4-89FA-8DB83CB8C752}" type="datetimeFigureOut">
              <a:rPr lang="en-GB" smtClean="0"/>
              <a:t>13/03/2024</a:t>
            </a:fld>
            <a:endParaRPr lang="en-GB"/>
          </a:p>
        </p:txBody>
      </p:sp>
      <p:sp>
        <p:nvSpPr>
          <p:cNvPr id="6" name="Footer Placeholder 5">
            <a:extLst>
              <a:ext uri="{FF2B5EF4-FFF2-40B4-BE49-F238E27FC236}">
                <a16:creationId xmlns:a16="http://schemas.microsoft.com/office/drawing/2014/main" id="{AE0094C4-573D-420B-AA84-2C4EEA7C6AF4}"/>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4E291ED-133D-44D1-B9DD-9FCB0DDEFA84}"/>
              </a:ext>
            </a:extLst>
          </p:cNvPr>
          <p:cNvSpPr>
            <a:spLocks noGrp="1"/>
          </p:cNvSpPr>
          <p:nvPr>
            <p:ph type="sldNum" sz="quarter" idx="12"/>
          </p:nvPr>
        </p:nvSpPr>
        <p:spPr>
          <a:xfrm>
            <a:off x="6457950" y="6356351"/>
            <a:ext cx="2057400" cy="365125"/>
          </a:xfrm>
          <a:prstGeom prst="rect">
            <a:avLst/>
          </a:prstGeom>
        </p:spPr>
        <p:txBody>
          <a:bodyPr/>
          <a:lstStyle/>
          <a:p>
            <a:fld id="{8E85D6F2-6D22-6D4C-BD48-B7C2F628CFE0}" type="slidenum">
              <a:rPr lang="en-US" smtClean="0"/>
              <a:t>‹#›</a:t>
            </a:fld>
            <a:endParaRPr lang="en-US"/>
          </a:p>
        </p:txBody>
      </p:sp>
    </p:spTree>
    <p:extLst>
      <p:ext uri="{BB962C8B-B14F-4D97-AF65-F5344CB8AC3E}">
        <p14:creationId xmlns:p14="http://schemas.microsoft.com/office/powerpoint/2010/main" val="239298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A9FB6-FABB-468F-8DFA-FC4EE7173C6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DF2C1A4-6781-4241-88F0-82851B87EB7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a:extLst>
              <a:ext uri="{FF2B5EF4-FFF2-40B4-BE49-F238E27FC236}">
                <a16:creationId xmlns:a16="http://schemas.microsoft.com/office/drawing/2014/main" id="{7F526CF9-95F7-46E7-912D-D7DEFB42A2E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938E031-8899-4533-B68A-B3398BF622AA}"/>
              </a:ext>
            </a:extLst>
          </p:cNvPr>
          <p:cNvSpPr>
            <a:spLocks noGrp="1"/>
          </p:cNvSpPr>
          <p:nvPr>
            <p:ph type="dt" sz="half" idx="10"/>
          </p:nvPr>
        </p:nvSpPr>
        <p:spPr>
          <a:xfrm>
            <a:off x="628650" y="6356351"/>
            <a:ext cx="2057400" cy="365125"/>
          </a:xfrm>
          <a:prstGeom prst="rect">
            <a:avLst/>
          </a:prstGeom>
        </p:spPr>
        <p:txBody>
          <a:bodyPr/>
          <a:lstStyle/>
          <a:p>
            <a:fld id="{AE5BB813-8B53-47F4-89FA-8DB83CB8C752}" type="datetimeFigureOut">
              <a:rPr lang="en-GB" smtClean="0"/>
              <a:t>13/03/2024</a:t>
            </a:fld>
            <a:endParaRPr lang="en-GB"/>
          </a:p>
        </p:txBody>
      </p:sp>
      <p:sp>
        <p:nvSpPr>
          <p:cNvPr id="6" name="Footer Placeholder 5">
            <a:extLst>
              <a:ext uri="{FF2B5EF4-FFF2-40B4-BE49-F238E27FC236}">
                <a16:creationId xmlns:a16="http://schemas.microsoft.com/office/drawing/2014/main" id="{74A7CF69-2B2A-4185-9A1F-62189302EFF1}"/>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867A41C-EC43-470C-A36C-0C73454714E8}"/>
              </a:ext>
            </a:extLst>
          </p:cNvPr>
          <p:cNvSpPr>
            <a:spLocks noGrp="1"/>
          </p:cNvSpPr>
          <p:nvPr>
            <p:ph type="sldNum" sz="quarter" idx="12"/>
          </p:nvPr>
        </p:nvSpPr>
        <p:spPr>
          <a:xfrm>
            <a:off x="6457950" y="6356351"/>
            <a:ext cx="2057400" cy="365125"/>
          </a:xfrm>
          <a:prstGeom prst="rect">
            <a:avLst/>
          </a:prstGeom>
        </p:spPr>
        <p:txBody>
          <a:bodyPr/>
          <a:lstStyle/>
          <a:p>
            <a:fld id="{8E85D6F2-6D22-6D4C-BD48-B7C2F628CFE0}" type="slidenum">
              <a:rPr lang="en-US" smtClean="0"/>
              <a:t>‹#›</a:t>
            </a:fld>
            <a:endParaRPr lang="en-US"/>
          </a:p>
        </p:txBody>
      </p:sp>
    </p:spTree>
    <p:extLst>
      <p:ext uri="{BB962C8B-B14F-4D97-AF65-F5344CB8AC3E}">
        <p14:creationId xmlns:p14="http://schemas.microsoft.com/office/powerpoint/2010/main" val="378128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BBC61-4CBF-457B-BE84-50AF40EB744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8444E1-BEAE-418B-A0E2-B32A6A0979B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8090F8-D090-4E5B-B4D9-8B68B5C93BCA}"/>
              </a:ext>
            </a:extLst>
          </p:cNvPr>
          <p:cNvSpPr>
            <a:spLocks noGrp="1"/>
          </p:cNvSpPr>
          <p:nvPr>
            <p:ph type="dt" sz="half" idx="10"/>
          </p:nvPr>
        </p:nvSpPr>
        <p:spPr>
          <a:xfrm>
            <a:off x="628650" y="6356351"/>
            <a:ext cx="2057400" cy="365125"/>
          </a:xfrm>
          <a:prstGeom prst="rect">
            <a:avLst/>
          </a:prstGeom>
        </p:spPr>
        <p:txBody>
          <a:bodyPr/>
          <a:lstStyle/>
          <a:p>
            <a:fld id="{AE5BB813-8B53-47F4-89FA-8DB83CB8C752}" type="datetimeFigureOut">
              <a:rPr lang="en-GB" smtClean="0"/>
              <a:t>13/03/2024</a:t>
            </a:fld>
            <a:endParaRPr lang="en-GB"/>
          </a:p>
        </p:txBody>
      </p:sp>
      <p:sp>
        <p:nvSpPr>
          <p:cNvPr id="5" name="Footer Placeholder 4">
            <a:extLst>
              <a:ext uri="{FF2B5EF4-FFF2-40B4-BE49-F238E27FC236}">
                <a16:creationId xmlns:a16="http://schemas.microsoft.com/office/drawing/2014/main" id="{0E3229F2-F97F-4189-9D10-9DDCA9CCBFFF}"/>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F722881-F093-47C0-9D77-0025EEAFC6F3}"/>
              </a:ext>
            </a:extLst>
          </p:cNvPr>
          <p:cNvSpPr>
            <a:spLocks noGrp="1"/>
          </p:cNvSpPr>
          <p:nvPr>
            <p:ph type="sldNum" sz="quarter" idx="12"/>
          </p:nvPr>
        </p:nvSpPr>
        <p:spPr>
          <a:xfrm>
            <a:off x="6457950" y="6356351"/>
            <a:ext cx="2057400" cy="365125"/>
          </a:xfrm>
          <a:prstGeom prst="rect">
            <a:avLst/>
          </a:prstGeom>
        </p:spPr>
        <p:txBody>
          <a:bodyPr/>
          <a:lstStyle/>
          <a:p>
            <a:fld id="{8E85D6F2-6D22-6D4C-BD48-B7C2F628CFE0}" type="slidenum">
              <a:rPr lang="en-US" smtClean="0"/>
              <a:t>‹#›</a:t>
            </a:fld>
            <a:endParaRPr lang="en-US"/>
          </a:p>
        </p:txBody>
      </p:sp>
    </p:spTree>
    <p:extLst>
      <p:ext uri="{BB962C8B-B14F-4D97-AF65-F5344CB8AC3E}">
        <p14:creationId xmlns:p14="http://schemas.microsoft.com/office/powerpoint/2010/main" val="2226546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E0FDE5-B647-484C-A2CE-F79E7350443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B7D7DD-FE80-439B-BBE3-E7F5AD6F8B9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97E176-1F43-46E3-923E-3605B7ECA085}"/>
              </a:ext>
            </a:extLst>
          </p:cNvPr>
          <p:cNvSpPr>
            <a:spLocks noGrp="1"/>
          </p:cNvSpPr>
          <p:nvPr>
            <p:ph type="dt" sz="half" idx="10"/>
          </p:nvPr>
        </p:nvSpPr>
        <p:spPr>
          <a:xfrm>
            <a:off x="628650" y="6356351"/>
            <a:ext cx="2057400" cy="365125"/>
          </a:xfrm>
          <a:prstGeom prst="rect">
            <a:avLst/>
          </a:prstGeom>
        </p:spPr>
        <p:txBody>
          <a:bodyPr/>
          <a:lstStyle/>
          <a:p>
            <a:fld id="{AE5BB813-8B53-47F4-89FA-8DB83CB8C752}" type="datetimeFigureOut">
              <a:rPr lang="en-GB" smtClean="0"/>
              <a:t>13/03/2024</a:t>
            </a:fld>
            <a:endParaRPr lang="en-GB"/>
          </a:p>
        </p:txBody>
      </p:sp>
      <p:sp>
        <p:nvSpPr>
          <p:cNvPr id="5" name="Footer Placeholder 4">
            <a:extLst>
              <a:ext uri="{FF2B5EF4-FFF2-40B4-BE49-F238E27FC236}">
                <a16:creationId xmlns:a16="http://schemas.microsoft.com/office/drawing/2014/main" id="{41A8989D-3C38-4454-8DB0-53AAF48E80D7}"/>
              </a:ext>
            </a:extLst>
          </p:cNvPr>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A0FA76D-8F45-4C5E-8547-0C6AD90DB4CF}"/>
              </a:ext>
            </a:extLst>
          </p:cNvPr>
          <p:cNvSpPr>
            <a:spLocks noGrp="1"/>
          </p:cNvSpPr>
          <p:nvPr>
            <p:ph type="sldNum" sz="quarter" idx="12"/>
          </p:nvPr>
        </p:nvSpPr>
        <p:spPr>
          <a:xfrm>
            <a:off x="6457950" y="6356351"/>
            <a:ext cx="2057400" cy="365125"/>
          </a:xfrm>
          <a:prstGeom prst="rect">
            <a:avLst/>
          </a:prstGeom>
        </p:spPr>
        <p:txBody>
          <a:bodyPr/>
          <a:lstStyle/>
          <a:p>
            <a:fld id="{8E85D6F2-6D22-6D4C-BD48-B7C2F628CFE0}" type="slidenum">
              <a:rPr lang="en-US" smtClean="0"/>
              <a:t>‹#›</a:t>
            </a:fld>
            <a:endParaRPr lang="en-US"/>
          </a:p>
        </p:txBody>
      </p:sp>
    </p:spTree>
    <p:extLst>
      <p:ext uri="{BB962C8B-B14F-4D97-AF65-F5344CB8AC3E}">
        <p14:creationId xmlns:p14="http://schemas.microsoft.com/office/powerpoint/2010/main" val="257430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B3B26-1B52-4043-9F2C-FF9C848CD86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2074143C-ACF5-4970-8C1C-C196F95B93F0}"/>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8EF3DAD-E858-4EF8-B9E8-06617F0C7387}"/>
              </a:ext>
            </a:extLst>
          </p:cNvPr>
          <p:cNvSpPr>
            <a:spLocks noGrp="1"/>
          </p:cNvSpPr>
          <p:nvPr>
            <p:ph type="dt" sz="half" idx="10"/>
          </p:nvPr>
        </p:nvSpPr>
        <p:spPr>
          <a:xfrm>
            <a:off x="628650" y="6356351"/>
            <a:ext cx="2057400" cy="365125"/>
          </a:xfrm>
          <a:prstGeom prst="rect">
            <a:avLst/>
          </a:prstGeom>
        </p:spPr>
        <p:txBody>
          <a:bodyPr/>
          <a:lstStyle/>
          <a:p>
            <a:fld id="{AE5BB813-8B53-47F4-89FA-8DB83CB8C752}" type="datetimeFigureOut">
              <a:rPr lang="en-GB" smtClean="0"/>
              <a:t>13/03/2024</a:t>
            </a:fld>
            <a:endParaRPr lang="en-GB" dirty="0"/>
          </a:p>
        </p:txBody>
      </p:sp>
      <p:sp>
        <p:nvSpPr>
          <p:cNvPr id="5" name="Footer Placeholder 4">
            <a:extLst>
              <a:ext uri="{FF2B5EF4-FFF2-40B4-BE49-F238E27FC236}">
                <a16:creationId xmlns:a16="http://schemas.microsoft.com/office/drawing/2014/main" id="{FA56CC7C-0C73-4ABC-9BB7-3585B1AF8AEC}"/>
              </a:ext>
            </a:extLst>
          </p:cNvPr>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D7EDB050-3745-4796-8DBD-7D7F1D17484D}"/>
              </a:ext>
            </a:extLst>
          </p:cNvPr>
          <p:cNvSpPr>
            <a:spLocks noGrp="1"/>
          </p:cNvSpPr>
          <p:nvPr>
            <p:ph type="sldNum" sz="quarter" idx="12"/>
          </p:nvPr>
        </p:nvSpPr>
        <p:spPr>
          <a:xfrm>
            <a:off x="6457950" y="6356351"/>
            <a:ext cx="2057400" cy="365125"/>
          </a:xfrm>
          <a:prstGeom prst="rect">
            <a:avLst/>
          </a:prstGeom>
        </p:spPr>
        <p:txBody>
          <a:bodyPr/>
          <a:lstStyle/>
          <a:p>
            <a:fld id="{01556FBF-0429-4CFA-9B9C-FC0E0A8BE202}" type="slidenum">
              <a:rPr lang="en-GB" smtClean="0"/>
              <a:t>‹#›</a:t>
            </a:fld>
            <a:endParaRPr lang="en-GB" dirty="0"/>
          </a:p>
        </p:txBody>
      </p:sp>
    </p:spTree>
    <p:extLst>
      <p:ext uri="{BB962C8B-B14F-4D97-AF65-F5344CB8AC3E}">
        <p14:creationId xmlns:p14="http://schemas.microsoft.com/office/powerpoint/2010/main" val="2850761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8F4DC-25C6-4478-B456-E3AC4A4E9165}"/>
              </a:ext>
            </a:extLst>
          </p:cNvPr>
          <p:cNvSpPr>
            <a:spLocks noGrp="1"/>
          </p:cNvSpPr>
          <p:nvPr>
            <p:ph type="title"/>
          </p:nvPr>
        </p:nvSpPr>
        <p:spPr>
          <a:xfrm>
            <a:off x="628651" y="365126"/>
            <a:ext cx="6680534"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BD1DFA-4AA5-4647-A8FF-410465A1D045}"/>
              </a:ext>
            </a:extLst>
          </p:cNvPr>
          <p:cNvSpPr>
            <a:spLocks noGrp="1"/>
          </p:cNvSpPr>
          <p:nvPr>
            <p:ph idx="1"/>
          </p:nvPr>
        </p:nvSpPr>
        <p:spPr>
          <a:xfrm>
            <a:off x="628651" y="1825625"/>
            <a:ext cx="6680534" cy="4667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81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179BF-1783-4896-A5D2-CE40DAD29E1F}"/>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115A9E9-A15D-4636-8182-1E59A016E34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021DD9-174B-411F-9F65-ECC10D92D9B3}"/>
              </a:ext>
            </a:extLst>
          </p:cNvPr>
          <p:cNvSpPr>
            <a:spLocks noGrp="1"/>
          </p:cNvSpPr>
          <p:nvPr>
            <p:ph type="dt" sz="half" idx="10"/>
          </p:nvPr>
        </p:nvSpPr>
        <p:spPr>
          <a:xfrm>
            <a:off x="628650" y="6356351"/>
            <a:ext cx="2057400" cy="365125"/>
          </a:xfrm>
          <a:prstGeom prst="rect">
            <a:avLst/>
          </a:prstGeom>
        </p:spPr>
        <p:txBody>
          <a:bodyPr/>
          <a:lstStyle/>
          <a:p>
            <a:fld id="{AE5BB813-8B53-47F4-89FA-8DB83CB8C752}" type="datetimeFigureOut">
              <a:rPr lang="en-GB" smtClean="0"/>
              <a:t>13/03/2024</a:t>
            </a:fld>
            <a:endParaRPr lang="en-GB" dirty="0"/>
          </a:p>
        </p:txBody>
      </p:sp>
      <p:sp>
        <p:nvSpPr>
          <p:cNvPr id="5" name="Footer Placeholder 4">
            <a:extLst>
              <a:ext uri="{FF2B5EF4-FFF2-40B4-BE49-F238E27FC236}">
                <a16:creationId xmlns:a16="http://schemas.microsoft.com/office/drawing/2014/main" id="{E9777995-8E7B-4D40-84D8-9E3F058AC415}"/>
              </a:ext>
            </a:extLst>
          </p:cNvPr>
          <p:cNvSpPr>
            <a:spLocks noGrp="1"/>
          </p:cNvSpPr>
          <p:nvPr>
            <p:ph type="ftr" sz="quarter" idx="11"/>
          </p:nvPr>
        </p:nvSpPr>
        <p:spPr>
          <a:xfrm>
            <a:off x="3028950" y="6356351"/>
            <a:ext cx="3086100" cy="365125"/>
          </a:xfrm>
          <a:prstGeom prst="rect">
            <a:avLst/>
          </a:prstGeom>
        </p:spPr>
        <p:txBody>
          <a:bodyPr/>
          <a:lstStyle/>
          <a:p>
            <a:endParaRPr lang="en-GB" dirty="0"/>
          </a:p>
        </p:txBody>
      </p:sp>
      <p:sp>
        <p:nvSpPr>
          <p:cNvPr id="6" name="Slide Number Placeholder 5">
            <a:extLst>
              <a:ext uri="{FF2B5EF4-FFF2-40B4-BE49-F238E27FC236}">
                <a16:creationId xmlns:a16="http://schemas.microsoft.com/office/drawing/2014/main" id="{14185A26-46DE-4EB5-8007-E4F21DA31831}"/>
              </a:ext>
            </a:extLst>
          </p:cNvPr>
          <p:cNvSpPr>
            <a:spLocks noGrp="1"/>
          </p:cNvSpPr>
          <p:nvPr>
            <p:ph type="sldNum" sz="quarter" idx="12"/>
          </p:nvPr>
        </p:nvSpPr>
        <p:spPr>
          <a:xfrm>
            <a:off x="6457950" y="6356351"/>
            <a:ext cx="2057400" cy="365125"/>
          </a:xfrm>
          <a:prstGeom prst="rect">
            <a:avLst/>
          </a:prstGeom>
        </p:spPr>
        <p:txBody>
          <a:bodyPr/>
          <a:lstStyle/>
          <a:p>
            <a:fld id="{01556FBF-0429-4CFA-9B9C-FC0E0A8BE202}" type="slidenum">
              <a:rPr lang="en-GB" smtClean="0"/>
              <a:t>‹#›</a:t>
            </a:fld>
            <a:endParaRPr lang="en-GB" dirty="0"/>
          </a:p>
        </p:txBody>
      </p:sp>
    </p:spTree>
    <p:extLst>
      <p:ext uri="{BB962C8B-B14F-4D97-AF65-F5344CB8AC3E}">
        <p14:creationId xmlns:p14="http://schemas.microsoft.com/office/powerpoint/2010/main" val="393822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5.jp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image" Target="../media/image5.jp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82296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457200" y="1508760"/>
            <a:ext cx="8229600" cy="2139696"/>
          </a:xfrm>
          <a:prstGeom prst="rect">
            <a:avLst/>
          </a:prstGeom>
        </p:spPr>
        <p:txBody>
          <a:bodyPr vert="horz"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5D6F2-6D22-6D4C-BD48-B7C2F628CFE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89"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91"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extLst>
              <a:ext uri="{28A0092B-C50C-407E-A947-70E740481C1C}">
                <a14:useLocalDpi xmlns:a14="http://schemas.microsoft.com/office/drawing/2010/main"/>
              </a:ext>
            </a:extLst>
          </a:blip>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a:t>Click to edit Master title style</a:t>
            </a:r>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87867-BD53-4B0B-B4B7-E5B8E08B82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473358-BD7C-4F98-8640-11E057AF394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AFE2BD9A-C371-49E1-AA89-2887ED7A2EC5}"/>
              </a:ext>
            </a:extLst>
          </p:cNvPr>
          <p:cNvPicPr>
            <a:picLocks noChangeAspect="1"/>
          </p:cNvPicPr>
          <p:nvPr/>
        </p:nvPicPr>
        <p:blipFill rotWithShape="1">
          <a:blip r:embed="rId13"/>
          <a:srcRect l="85460"/>
          <a:stretch/>
        </p:blipFill>
        <p:spPr>
          <a:xfrm>
            <a:off x="7814510" y="0"/>
            <a:ext cx="1329490" cy="6858000"/>
          </a:xfrm>
          <a:prstGeom prst="rect">
            <a:avLst/>
          </a:prstGeom>
        </p:spPr>
      </p:pic>
    </p:spTree>
    <p:extLst>
      <p:ext uri="{BB962C8B-B14F-4D97-AF65-F5344CB8AC3E}">
        <p14:creationId xmlns:p14="http://schemas.microsoft.com/office/powerpoint/2010/main" val="231572547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187867-BD53-4B0B-B4B7-E5B8E08B82D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C473358-BD7C-4F98-8640-11E057AF394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a:extLst>
              <a:ext uri="{FF2B5EF4-FFF2-40B4-BE49-F238E27FC236}">
                <a16:creationId xmlns:a16="http://schemas.microsoft.com/office/drawing/2014/main" id="{AFE2BD9A-C371-49E1-AA89-2887ED7A2EC5}"/>
              </a:ext>
            </a:extLst>
          </p:cNvPr>
          <p:cNvPicPr>
            <a:picLocks noChangeAspect="1"/>
          </p:cNvPicPr>
          <p:nvPr userDrawn="1"/>
        </p:nvPicPr>
        <p:blipFill rotWithShape="1">
          <a:blip r:embed="rId5"/>
          <a:srcRect l="85460"/>
          <a:stretch/>
        </p:blipFill>
        <p:spPr>
          <a:xfrm>
            <a:off x="7814510" y="0"/>
            <a:ext cx="1329490" cy="6858000"/>
          </a:xfrm>
          <a:prstGeom prst="rect">
            <a:avLst/>
          </a:prstGeom>
        </p:spPr>
      </p:pic>
    </p:spTree>
    <p:extLst>
      <p:ext uri="{BB962C8B-B14F-4D97-AF65-F5344CB8AC3E}">
        <p14:creationId xmlns:p14="http://schemas.microsoft.com/office/powerpoint/2010/main" val="10548317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hyperlink" Target="https://unsplash.com/photos/6y5iySR_UXc?utm_source=unsplash&amp;utm_medium=referral&amp;utm_content=creditCopyText" TargetMode="External"/><Relationship Id="rId4" Type="http://schemas.openxmlformats.org/officeDocument/2006/relationships/hyperlink" Target="https://unsplash.com/@aidamarie_photography?utm_source=unsplash&amp;utm_medium=referral&amp;utm_content=creditCopyText"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5.xml"/><Relationship Id="rId5" Type="http://schemas.openxmlformats.org/officeDocument/2006/relationships/hyperlink" Target="https://unsplash.com/photos/6y5iySR_UXc?utm_source=unsplash&amp;utm_medium=referral&amp;utm_content=creditCopyText" TargetMode="External"/><Relationship Id="rId4" Type="http://schemas.openxmlformats.org/officeDocument/2006/relationships/hyperlink" Target="https://unsplash.com/@aidamarie_photography?utm_source=unsplash&amp;utm_medium=referral&amp;utm_content=creditCopyText"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5.xml"/><Relationship Id="rId5" Type="http://schemas.openxmlformats.org/officeDocument/2006/relationships/hyperlink" Target="https://unsplash.com/photos/DH4dJW3cw74?utm_source=unsplash&amp;utm_medium=referral&amp;utm_content=creditCopyText" TargetMode="External"/><Relationship Id="rId4" Type="http://schemas.openxmlformats.org/officeDocument/2006/relationships/hyperlink" Target="https://unsplash.com/@briantagalog?utm_source=unsplash&amp;utm_medium=referral&amp;utm_content=creditCopyTex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hyperlink" Target="about:blank" TargetMode="External"/><Relationship Id="rId4" Type="http://schemas.openxmlformats.org/officeDocument/2006/relationships/hyperlink" Target="about:blan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0.jpeg"/><Relationship Id="rId4" Type="http://schemas.openxmlformats.org/officeDocument/2006/relationships/hyperlink" Target="about:blank"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A60F8-BC5D-A14B-1041-47B94225FFCB}"/>
              </a:ext>
            </a:extLst>
          </p:cNvPr>
          <p:cNvSpPr>
            <a:spLocks noGrp="1"/>
          </p:cNvSpPr>
          <p:nvPr>
            <p:ph type="ctrTitle"/>
          </p:nvPr>
        </p:nvSpPr>
        <p:spPr>
          <a:xfrm>
            <a:off x="228600" y="457200"/>
            <a:ext cx="7391400" cy="3122577"/>
          </a:xfrm>
        </p:spPr>
        <p:txBody>
          <a:bodyPr>
            <a:normAutofit/>
          </a:bodyPr>
          <a:lstStyle/>
          <a:p>
            <a:pPr>
              <a:lnSpc>
                <a:spcPct val="107000"/>
              </a:lnSpc>
              <a:spcAft>
                <a:spcPts val="800"/>
              </a:spcAft>
            </a:pPr>
            <a:r>
              <a:rPr lang="en-US" sz="7200" b="1" dirty="0">
                <a:solidFill>
                  <a:schemeClr val="accent1"/>
                </a:solidFill>
                <a:effectLst/>
                <a:latin typeface="+mn-lt"/>
                <a:ea typeface="Calibri" panose="020F0502020204030204" pitchFamily="34" charset="0"/>
                <a:cs typeface="Calibri" panose="020F0502020204030204" pitchFamily="34" charset="0"/>
              </a:rPr>
              <a:t>How does the Church work? </a:t>
            </a:r>
            <a:endParaRPr lang="en-GB" sz="7200" dirty="0">
              <a:solidFill>
                <a:schemeClr val="accent1"/>
              </a:solidFill>
              <a:effectLst/>
              <a:latin typeface="+mn-lt"/>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DAE11E7-D8C1-43DA-3DA8-4E9E4666C0C8}"/>
              </a:ext>
            </a:extLst>
          </p:cNvPr>
          <p:cNvSpPr>
            <a:spLocks noGrp="1"/>
          </p:cNvSpPr>
          <p:nvPr>
            <p:ph type="subTitle" idx="1"/>
          </p:nvPr>
        </p:nvSpPr>
        <p:spPr>
          <a:xfrm>
            <a:off x="685800" y="4267199"/>
            <a:ext cx="6858000" cy="1828801"/>
          </a:xfrm>
        </p:spPr>
        <p:txBody>
          <a:bodyPr>
            <a:noAutofit/>
          </a:bodyPr>
          <a:lstStyle/>
          <a:p>
            <a:r>
              <a:rPr lang="en-US" sz="3600" b="1" dirty="0">
                <a:solidFill>
                  <a:schemeClr val="accent1"/>
                </a:solidFill>
                <a:effectLst/>
                <a:ea typeface="Calibri" panose="020F0502020204030204" pitchFamily="34" charset="0"/>
                <a:cs typeface="Calibri" panose="020F0502020204030204" pitchFamily="34" charset="0"/>
              </a:rPr>
              <a:t>The Role of Working Policy </a:t>
            </a:r>
          </a:p>
          <a:p>
            <a:r>
              <a:rPr lang="en-US" sz="3600" b="1" dirty="0">
                <a:solidFill>
                  <a:schemeClr val="accent1"/>
                </a:solidFill>
                <a:effectLst/>
                <a:ea typeface="Calibri" panose="020F0502020204030204" pitchFamily="34" charset="0"/>
                <a:cs typeface="Calibri" panose="020F0502020204030204" pitchFamily="34" charset="0"/>
              </a:rPr>
              <a:t>and </a:t>
            </a:r>
          </a:p>
          <a:p>
            <a:r>
              <a:rPr lang="en-US" sz="3600" b="1" dirty="0">
                <a:solidFill>
                  <a:schemeClr val="accent1"/>
                </a:solidFill>
                <a:effectLst/>
                <a:ea typeface="Calibri" panose="020F0502020204030204" pitchFamily="34" charset="0"/>
                <a:cs typeface="Calibri" panose="020F0502020204030204" pitchFamily="34" charset="0"/>
              </a:rPr>
              <a:t>Committees</a:t>
            </a:r>
            <a:endParaRPr lang="en-GB" sz="3600" dirty="0">
              <a:solidFill>
                <a:schemeClr val="accent1"/>
              </a:solidFill>
            </a:endParaRPr>
          </a:p>
        </p:txBody>
      </p:sp>
    </p:spTree>
    <p:extLst>
      <p:ext uri="{BB962C8B-B14F-4D97-AF65-F5344CB8AC3E}">
        <p14:creationId xmlns:p14="http://schemas.microsoft.com/office/powerpoint/2010/main" val="2895558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F5D8-E280-E7FC-CE55-BCA99EB3BB19}"/>
              </a:ext>
            </a:extLst>
          </p:cNvPr>
          <p:cNvSpPr>
            <a:spLocks noGrp="1"/>
          </p:cNvSpPr>
          <p:nvPr>
            <p:ph type="title"/>
          </p:nvPr>
        </p:nvSpPr>
        <p:spPr/>
        <p:txBody>
          <a:bodyPr>
            <a:noAutofit/>
          </a:bodyPr>
          <a:lstStyle/>
          <a:p>
            <a:pPr>
              <a:lnSpc>
                <a:spcPct val="107000"/>
              </a:lnSpc>
              <a:spcAft>
                <a:spcPts val="800"/>
              </a:spcAft>
            </a:pPr>
            <a:r>
              <a:rPr lang="en-US" sz="4000" b="1" dirty="0">
                <a:solidFill>
                  <a:schemeClr val="accent1"/>
                </a:solidFill>
                <a:latin typeface="+mn-lt"/>
                <a:ea typeface="Calibri" panose="020F0502020204030204" pitchFamily="34" charset="0"/>
                <a:cs typeface="Times New Roman" panose="02020603050405020304" pitchFamily="18" charset="0"/>
              </a:rPr>
              <a:t>Interrelated D</a:t>
            </a:r>
            <a:r>
              <a:rPr lang="en-US" sz="4000" b="1" dirty="0">
                <a:solidFill>
                  <a:schemeClr val="accent1"/>
                </a:solidFill>
                <a:effectLst/>
                <a:latin typeface="+mn-lt"/>
                <a:ea typeface="Calibri" panose="020F0502020204030204" pitchFamily="34" charset="0"/>
                <a:cs typeface="Times New Roman" panose="02020603050405020304" pitchFamily="18" charset="0"/>
              </a:rPr>
              <a:t>ocuments</a:t>
            </a:r>
            <a:endParaRPr lang="en-GB" sz="4000" dirty="0">
              <a:solidFill>
                <a:schemeClr val="accent1"/>
              </a:solidFill>
              <a:effectLst/>
              <a:latin typeface="+mn-lt"/>
              <a:ea typeface="Calibri" panose="020F0502020204030204" pitchFamily="34"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A9CC3E69-B837-AAC8-95BE-E5512ED29383}"/>
              </a:ext>
            </a:extLst>
          </p:cNvPr>
          <p:cNvGraphicFramePr>
            <a:graphicFrameLocks noGrp="1"/>
          </p:cNvGraphicFramePr>
          <p:nvPr>
            <p:ph idx="1"/>
            <p:extLst>
              <p:ext uri="{D42A27DB-BD31-4B8C-83A1-F6EECF244321}">
                <p14:modId xmlns:p14="http://schemas.microsoft.com/office/powerpoint/2010/main" val="645479279"/>
              </p:ext>
            </p:extLst>
          </p:nvPr>
        </p:nvGraphicFramePr>
        <p:xfrm>
          <a:off x="628649" y="1524000"/>
          <a:ext cx="6915151" cy="4968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6641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3" name="Picture 2" descr="A picture containing close&#10;&#10;Description automatically generated">
            <a:extLst>
              <a:ext uri="{FF2B5EF4-FFF2-40B4-BE49-F238E27FC236}">
                <a16:creationId xmlns:a16="http://schemas.microsoft.com/office/drawing/2014/main" id="{932EB173-9211-A3FB-3B25-0D2CBDBCA283}"/>
              </a:ext>
            </a:extLst>
          </p:cNvPr>
          <p:cNvPicPr>
            <a:picLocks noChangeAspect="1"/>
          </p:cNvPicPr>
          <p:nvPr/>
        </p:nvPicPr>
        <p:blipFill>
          <a:blip r:embed="rId3" cstate="print">
            <a:alphaModFix amt="17000"/>
            <a:extLst>
              <a:ext uri="{28A0092B-C50C-407E-A947-70E740481C1C}">
                <a14:useLocalDpi xmlns:a14="http://schemas.microsoft.com/office/drawing/2010/main" val="0"/>
              </a:ext>
            </a:extLst>
          </a:blip>
          <a:stretch>
            <a:fillRect/>
          </a:stretch>
        </p:blipFill>
        <p:spPr>
          <a:xfrm>
            <a:off x="0" y="-10297"/>
            <a:ext cx="7848599" cy="6858000"/>
          </a:xfrm>
          <a:prstGeom prst="rect">
            <a:avLst/>
          </a:prstGeom>
        </p:spPr>
      </p:pic>
      <p:sp>
        <p:nvSpPr>
          <p:cNvPr id="5" name="Title 4"/>
          <p:cNvSpPr>
            <a:spLocks noGrp="1"/>
          </p:cNvSpPr>
          <p:nvPr>
            <p:ph type="title"/>
          </p:nvPr>
        </p:nvSpPr>
        <p:spPr>
          <a:xfrm>
            <a:off x="457200" y="685800"/>
            <a:ext cx="8229600" cy="677108"/>
          </a:xfrm>
        </p:spPr>
        <p:txBody>
          <a:bodyPr>
            <a:normAutofit/>
          </a:bodyPr>
          <a:lstStyle/>
          <a:p>
            <a:r>
              <a:rPr lang="en-US" sz="4000" b="1" dirty="0">
                <a:solidFill>
                  <a:schemeClr val="accent1"/>
                </a:solidFill>
                <a:latin typeface="+mn-lt"/>
              </a:rPr>
              <a:t>Purpose of Policy</a:t>
            </a:r>
          </a:p>
        </p:txBody>
      </p:sp>
      <p:sp>
        <p:nvSpPr>
          <p:cNvPr id="6" name="Content Placeholder 5"/>
          <p:cNvSpPr>
            <a:spLocks noGrp="1"/>
          </p:cNvSpPr>
          <p:nvPr>
            <p:ph idx="1"/>
          </p:nvPr>
        </p:nvSpPr>
        <p:spPr>
          <a:xfrm>
            <a:off x="533400" y="1523999"/>
            <a:ext cx="8382000" cy="4954371"/>
          </a:xfrm>
        </p:spPr>
        <p:txBody>
          <a:bodyPr>
            <a:normAutofit lnSpcReduction="10000"/>
          </a:bodyPr>
          <a:lstStyle/>
          <a:p>
            <a:pPr marL="0" indent="0">
              <a:buNone/>
            </a:pPr>
            <a:r>
              <a:rPr lang="en-US" sz="3600" dirty="0"/>
              <a:t>Provides a decision-making framework </a:t>
            </a:r>
          </a:p>
          <a:p>
            <a:pPr marL="0" indent="0">
              <a:buNone/>
            </a:pPr>
            <a:r>
              <a:rPr lang="en-US" sz="3600" dirty="0"/>
              <a:t>that ensures:</a:t>
            </a:r>
          </a:p>
          <a:p>
            <a:pPr lvl="0"/>
            <a:r>
              <a:rPr lang="en-US" sz="3600" dirty="0"/>
              <a:t>consistent administration</a:t>
            </a:r>
            <a:endParaRPr lang="en-GB" sz="3600" dirty="0"/>
          </a:p>
          <a:p>
            <a:pPr lvl="0"/>
            <a:r>
              <a:rPr lang="en-US" sz="3600" dirty="0"/>
              <a:t>everyone who works for the Church is treated fairly </a:t>
            </a:r>
            <a:endParaRPr lang="en-GB" sz="3600" dirty="0"/>
          </a:p>
          <a:p>
            <a:pPr lvl="0"/>
            <a:r>
              <a:rPr lang="en-US" sz="3600" dirty="0"/>
              <a:t>protection from erratic and autocratic leadership</a:t>
            </a:r>
            <a:endParaRPr lang="en-GB" sz="3600" dirty="0"/>
          </a:p>
          <a:p>
            <a:pPr lvl="0"/>
            <a:r>
              <a:rPr lang="en-US" sz="3600" dirty="0"/>
              <a:t>It avoids widely differing patterns of </a:t>
            </a:r>
          </a:p>
          <a:p>
            <a:pPr marL="0" lvl="0" indent="0">
              <a:buNone/>
            </a:pPr>
            <a:r>
              <a:rPr lang="en-US" sz="3600" dirty="0"/>
              <a:t>  action</a:t>
            </a:r>
            <a:endParaRPr lang="en-GB" sz="3600" dirty="0"/>
          </a:p>
        </p:txBody>
      </p:sp>
      <p:sp>
        <p:nvSpPr>
          <p:cNvPr id="7" name="TextBox 6">
            <a:extLst>
              <a:ext uri="{FF2B5EF4-FFF2-40B4-BE49-F238E27FC236}">
                <a16:creationId xmlns:a16="http://schemas.microsoft.com/office/drawing/2014/main" id="{C2CA1A68-7927-94B9-1474-202C84C6C050}"/>
              </a:ext>
            </a:extLst>
          </p:cNvPr>
          <p:cNvSpPr txBox="1"/>
          <p:nvPr/>
        </p:nvSpPr>
        <p:spPr>
          <a:xfrm>
            <a:off x="20595" y="6478371"/>
            <a:ext cx="4572000" cy="369332"/>
          </a:xfrm>
          <a:prstGeom prst="rect">
            <a:avLst/>
          </a:prstGeom>
          <a:noFill/>
        </p:spPr>
        <p:txBody>
          <a:bodyPr wrap="square">
            <a:spAutoFit/>
          </a:bodyPr>
          <a:lstStyle/>
          <a:p>
            <a:r>
              <a:rPr lang="en-US" dirty="0"/>
              <a:t>Photo by </a:t>
            </a:r>
            <a:r>
              <a:rPr lang="en-US" dirty="0">
                <a:hlinkClick r:id="rId4"/>
              </a:rPr>
              <a:t>Brian Patrick Tagalog</a:t>
            </a:r>
            <a:r>
              <a:rPr lang="en-US" dirty="0"/>
              <a:t> on </a:t>
            </a:r>
            <a:r>
              <a:rPr lang="en-US" dirty="0" err="1">
                <a:hlinkClick r:id="rId5"/>
              </a:rPr>
              <a:t>Unsplash</a:t>
            </a:r>
            <a:r>
              <a:rPr lang="en-US" dirty="0"/>
              <a:t> </a:t>
            </a:r>
            <a:endParaRPr lang="en-GB" dirty="0"/>
          </a:p>
        </p:txBody>
      </p:sp>
    </p:spTree>
    <p:extLst>
      <p:ext uri="{BB962C8B-B14F-4D97-AF65-F5344CB8AC3E}">
        <p14:creationId xmlns:p14="http://schemas.microsoft.com/office/powerpoint/2010/main" val="2111685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5638800" cy="838200"/>
          </a:xfrm>
        </p:spPr>
        <p:txBody>
          <a:bodyPr>
            <a:noAutofit/>
          </a:bodyPr>
          <a:lstStyle/>
          <a:p>
            <a:r>
              <a:rPr lang="en-US" sz="4800" b="1" dirty="0">
                <a:solidFill>
                  <a:schemeClr val="accent1"/>
                </a:solidFill>
                <a:latin typeface="+mn-lt"/>
              </a:rPr>
              <a:t>Interdependence</a:t>
            </a:r>
          </a:p>
        </p:txBody>
      </p:sp>
      <p:pic>
        <p:nvPicPr>
          <p:cNvPr id="11" name="Content Placeholder 10" descr="A picture containing metalware, chain&#10;&#10;Description automatically generated">
            <a:extLst>
              <a:ext uri="{FF2B5EF4-FFF2-40B4-BE49-F238E27FC236}">
                <a16:creationId xmlns:a16="http://schemas.microsoft.com/office/drawing/2014/main" id="{762A4856-D56A-9C78-A8AE-BD70331618F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6217" t="-808" r="28422"/>
          <a:stretch/>
        </p:blipFill>
        <p:spPr>
          <a:xfrm>
            <a:off x="5496698" y="1329957"/>
            <a:ext cx="2362200" cy="4472674"/>
          </a:xfrm>
        </p:spPr>
      </p:pic>
      <p:sp>
        <p:nvSpPr>
          <p:cNvPr id="9" name="TextBox 8">
            <a:extLst>
              <a:ext uri="{FF2B5EF4-FFF2-40B4-BE49-F238E27FC236}">
                <a16:creationId xmlns:a16="http://schemas.microsoft.com/office/drawing/2014/main" id="{72C71A2B-50DE-80F4-618A-F31DA3E3D39A}"/>
              </a:ext>
            </a:extLst>
          </p:cNvPr>
          <p:cNvSpPr txBox="1"/>
          <p:nvPr/>
        </p:nvSpPr>
        <p:spPr>
          <a:xfrm>
            <a:off x="8238" y="6507291"/>
            <a:ext cx="4572000" cy="369332"/>
          </a:xfrm>
          <a:prstGeom prst="rect">
            <a:avLst/>
          </a:prstGeom>
          <a:noFill/>
        </p:spPr>
        <p:txBody>
          <a:bodyPr wrap="square">
            <a:spAutoFit/>
          </a:bodyPr>
          <a:lstStyle/>
          <a:p>
            <a:r>
              <a:rPr lang="en-US" dirty="0"/>
              <a:t>Photo by </a:t>
            </a:r>
            <a:r>
              <a:rPr lang="en-US" dirty="0">
                <a:hlinkClick r:id="rId4"/>
              </a:rPr>
              <a:t>Aida L</a:t>
            </a:r>
            <a:r>
              <a:rPr lang="en-US" dirty="0"/>
              <a:t> on </a:t>
            </a:r>
            <a:r>
              <a:rPr lang="en-US" dirty="0" err="1">
                <a:hlinkClick r:id="rId5"/>
              </a:rPr>
              <a:t>Unsplash</a:t>
            </a:r>
            <a:r>
              <a:rPr lang="en-US" dirty="0"/>
              <a:t> </a:t>
            </a:r>
            <a:endParaRPr lang="en-GB" dirty="0"/>
          </a:p>
        </p:txBody>
      </p:sp>
      <p:sp>
        <p:nvSpPr>
          <p:cNvPr id="13" name="TextBox 12">
            <a:extLst>
              <a:ext uri="{FF2B5EF4-FFF2-40B4-BE49-F238E27FC236}">
                <a16:creationId xmlns:a16="http://schemas.microsoft.com/office/drawing/2014/main" id="{93AED3DC-42E8-EC30-5956-A7CD2CD767E3}"/>
              </a:ext>
            </a:extLst>
          </p:cNvPr>
          <p:cNvSpPr txBox="1"/>
          <p:nvPr/>
        </p:nvSpPr>
        <p:spPr>
          <a:xfrm>
            <a:off x="304801" y="2226939"/>
            <a:ext cx="5181600" cy="2862322"/>
          </a:xfrm>
          <a:prstGeom prst="rect">
            <a:avLst/>
          </a:prstGeom>
          <a:noFill/>
        </p:spPr>
        <p:txBody>
          <a:bodyPr wrap="square">
            <a:spAutoFit/>
          </a:bodyPr>
          <a:lstStyle/>
          <a:p>
            <a:pPr marL="571500" indent="-571500">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Each level depends on the other </a:t>
            </a:r>
          </a:p>
          <a:p>
            <a:pPr marL="571500" indent="-571500">
              <a:buFont typeface="Arial" panose="020B0604020202020204" pitchFamily="34" charset="0"/>
              <a:buChar char="•"/>
            </a:pPr>
            <a:r>
              <a:rPr lang="en-US" sz="3600" dirty="0">
                <a:latin typeface="Calibri" panose="020F0502020204030204" pitchFamily="34" charset="0"/>
                <a:ea typeface="Calibri" panose="020F0502020204030204" pitchFamily="34" charset="0"/>
                <a:cs typeface="Times New Roman" panose="02020603050405020304" pitchFamily="18" charset="0"/>
              </a:rPr>
              <a:t>Delegated authority</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All levels are dependent on God</a:t>
            </a:r>
            <a:endParaRPr lang="en-GB" sz="3600" dirty="0"/>
          </a:p>
        </p:txBody>
      </p:sp>
    </p:spTree>
    <p:extLst>
      <p:ext uri="{BB962C8B-B14F-4D97-AF65-F5344CB8AC3E}">
        <p14:creationId xmlns:p14="http://schemas.microsoft.com/office/powerpoint/2010/main" val="2138870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677108"/>
          </a:xfrm>
        </p:spPr>
        <p:txBody>
          <a:bodyPr>
            <a:noAutofit/>
          </a:bodyPr>
          <a:lstStyle/>
          <a:p>
            <a:r>
              <a:rPr lang="en-US" sz="4800" b="1" dirty="0">
                <a:solidFill>
                  <a:schemeClr val="accent1"/>
                </a:solidFill>
                <a:latin typeface="+mn-lt"/>
              </a:rPr>
              <a:t>Interdependence</a:t>
            </a:r>
          </a:p>
        </p:txBody>
      </p:sp>
      <p:pic>
        <p:nvPicPr>
          <p:cNvPr id="11" name="Content Placeholder 10" descr="A picture containing metalware, chain&#10;&#10;Description automatically generated">
            <a:extLst>
              <a:ext uri="{FF2B5EF4-FFF2-40B4-BE49-F238E27FC236}">
                <a16:creationId xmlns:a16="http://schemas.microsoft.com/office/drawing/2014/main" id="{762A4856-D56A-9C78-A8AE-BD70331618F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6217" t="-808" r="28422"/>
          <a:stretch/>
        </p:blipFill>
        <p:spPr>
          <a:xfrm>
            <a:off x="5455508" y="1097844"/>
            <a:ext cx="2362200" cy="4472674"/>
          </a:xfrm>
        </p:spPr>
      </p:pic>
      <p:sp>
        <p:nvSpPr>
          <p:cNvPr id="9" name="TextBox 8">
            <a:extLst>
              <a:ext uri="{FF2B5EF4-FFF2-40B4-BE49-F238E27FC236}">
                <a16:creationId xmlns:a16="http://schemas.microsoft.com/office/drawing/2014/main" id="{72C71A2B-50DE-80F4-618A-F31DA3E3D39A}"/>
              </a:ext>
            </a:extLst>
          </p:cNvPr>
          <p:cNvSpPr txBox="1"/>
          <p:nvPr/>
        </p:nvSpPr>
        <p:spPr>
          <a:xfrm>
            <a:off x="8238" y="6507291"/>
            <a:ext cx="4572000" cy="369332"/>
          </a:xfrm>
          <a:prstGeom prst="rect">
            <a:avLst/>
          </a:prstGeom>
          <a:noFill/>
        </p:spPr>
        <p:txBody>
          <a:bodyPr wrap="square">
            <a:spAutoFit/>
          </a:bodyPr>
          <a:lstStyle/>
          <a:p>
            <a:r>
              <a:rPr lang="en-US" dirty="0"/>
              <a:t>Photo by </a:t>
            </a:r>
            <a:r>
              <a:rPr lang="en-US" dirty="0">
                <a:hlinkClick r:id="rId4"/>
              </a:rPr>
              <a:t>Aida L</a:t>
            </a:r>
            <a:r>
              <a:rPr lang="en-US" dirty="0"/>
              <a:t> on </a:t>
            </a:r>
            <a:r>
              <a:rPr lang="en-US" dirty="0" err="1">
                <a:hlinkClick r:id="rId5"/>
              </a:rPr>
              <a:t>Unsplash</a:t>
            </a:r>
            <a:r>
              <a:rPr lang="en-US" dirty="0"/>
              <a:t> </a:t>
            </a:r>
            <a:endParaRPr lang="en-GB" dirty="0"/>
          </a:p>
        </p:txBody>
      </p:sp>
      <p:sp>
        <p:nvSpPr>
          <p:cNvPr id="13" name="TextBox 12">
            <a:extLst>
              <a:ext uri="{FF2B5EF4-FFF2-40B4-BE49-F238E27FC236}">
                <a16:creationId xmlns:a16="http://schemas.microsoft.com/office/drawing/2014/main" id="{93AED3DC-42E8-EC30-5956-A7CD2CD767E3}"/>
              </a:ext>
            </a:extLst>
          </p:cNvPr>
          <p:cNvSpPr txBox="1"/>
          <p:nvPr/>
        </p:nvSpPr>
        <p:spPr>
          <a:xfrm>
            <a:off x="420858" y="1626021"/>
            <a:ext cx="4800601" cy="3416320"/>
          </a:xfrm>
          <a:prstGeom prst="rect">
            <a:avLst/>
          </a:prstGeom>
          <a:noFill/>
        </p:spPr>
        <p:txBody>
          <a:bodyPr wrap="square">
            <a:spAutoFit/>
          </a:bodyPr>
          <a:lstStyle/>
          <a:p>
            <a:endParaRPr lang="en-US" sz="3600" dirty="0">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Representation</a:t>
            </a:r>
          </a:p>
          <a:p>
            <a:pPr marL="571500" indent="-571500">
              <a:buFont typeface="Arial" panose="020B0604020202020204" pitchFamily="34" charset="0"/>
              <a:buChar char="•"/>
            </a:pPr>
            <a:r>
              <a:rPr lang="en-US" sz="3600" dirty="0">
                <a:latin typeface="Calibri" panose="020F0502020204030204" pitchFamily="34" charset="0"/>
                <a:cs typeface="Times New Roman" panose="02020603050405020304" pitchFamily="18" charset="0"/>
              </a:rPr>
              <a:t>Shared responsibility</a:t>
            </a:r>
          </a:p>
          <a:p>
            <a:pPr marL="571500" indent="-571500">
              <a:buFont typeface="Arial" panose="020B0604020202020204" pitchFamily="34" charset="0"/>
              <a:buChar char="•"/>
            </a:pPr>
            <a:r>
              <a:rPr lang="en-US" sz="3600" dirty="0">
                <a:latin typeface="Calibri" panose="020F0502020204030204" pitchFamily="34" charset="0"/>
                <a:cs typeface="Times New Roman" panose="02020603050405020304" pitchFamily="18" charset="0"/>
              </a:rPr>
              <a:t>Integrity of each entity</a:t>
            </a:r>
          </a:p>
          <a:p>
            <a:pPr marL="571500" indent="-571500">
              <a:buFont typeface="Arial" panose="020B0604020202020204" pitchFamily="34" charset="0"/>
              <a:buChar char="•"/>
            </a:pPr>
            <a:endParaRPr lang="en-GB" sz="3600" dirty="0"/>
          </a:p>
        </p:txBody>
      </p:sp>
    </p:spTree>
    <p:extLst>
      <p:ext uri="{BB962C8B-B14F-4D97-AF65-F5344CB8AC3E}">
        <p14:creationId xmlns:p14="http://schemas.microsoft.com/office/powerpoint/2010/main" val="3003833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3" name="Picture 2" descr="A picture containing close&#10;&#10;Description automatically generated">
            <a:extLst>
              <a:ext uri="{FF2B5EF4-FFF2-40B4-BE49-F238E27FC236}">
                <a16:creationId xmlns:a16="http://schemas.microsoft.com/office/drawing/2014/main" id="{932EB173-9211-A3FB-3B25-0D2CBDBCA283}"/>
              </a:ext>
            </a:extLst>
          </p:cNvPr>
          <p:cNvPicPr>
            <a:picLocks noChangeAspect="1"/>
          </p:cNvPicPr>
          <p:nvPr/>
        </p:nvPicPr>
        <p:blipFill>
          <a:blip r:embed="rId3">
            <a:alphaModFix amt="17000"/>
            <a:extLst>
              <a:ext uri="{28A0092B-C50C-407E-A947-70E740481C1C}">
                <a14:useLocalDpi xmlns:a14="http://schemas.microsoft.com/office/drawing/2010/main" val="0"/>
              </a:ext>
            </a:extLst>
          </a:blip>
          <a:stretch>
            <a:fillRect/>
          </a:stretch>
        </p:blipFill>
        <p:spPr>
          <a:xfrm>
            <a:off x="0" y="-10297"/>
            <a:ext cx="7848599" cy="6858000"/>
          </a:xfrm>
          <a:prstGeom prst="rect">
            <a:avLst/>
          </a:prstGeom>
        </p:spPr>
      </p:pic>
      <p:sp>
        <p:nvSpPr>
          <p:cNvPr id="5" name="Title 4"/>
          <p:cNvSpPr>
            <a:spLocks noGrp="1"/>
          </p:cNvSpPr>
          <p:nvPr>
            <p:ph type="title"/>
          </p:nvPr>
        </p:nvSpPr>
        <p:spPr>
          <a:xfrm>
            <a:off x="457200" y="685800"/>
            <a:ext cx="6934200" cy="677108"/>
          </a:xfrm>
        </p:spPr>
        <p:txBody>
          <a:bodyPr>
            <a:normAutofit/>
          </a:bodyPr>
          <a:lstStyle/>
          <a:p>
            <a:r>
              <a:rPr lang="en-US" sz="4000" b="1" dirty="0">
                <a:solidFill>
                  <a:schemeClr val="accent1"/>
                </a:solidFill>
                <a:latin typeface="+mn-lt"/>
              </a:rPr>
              <a:t>Multiple Layers</a:t>
            </a:r>
          </a:p>
        </p:txBody>
      </p:sp>
      <p:sp>
        <p:nvSpPr>
          <p:cNvPr id="6" name="Content Placeholder 5"/>
          <p:cNvSpPr>
            <a:spLocks noGrp="1"/>
          </p:cNvSpPr>
          <p:nvPr>
            <p:ph idx="1"/>
          </p:nvPr>
        </p:nvSpPr>
        <p:spPr>
          <a:xfrm>
            <a:off x="533400" y="1523999"/>
            <a:ext cx="8382000" cy="4954371"/>
          </a:xfrm>
        </p:spPr>
        <p:txBody>
          <a:bodyPr>
            <a:normAutofit/>
          </a:bodyPr>
          <a:lstStyle/>
          <a:p>
            <a:r>
              <a:rPr lang="en-US" sz="3600" dirty="0"/>
              <a:t>Working Policy provides a basic </a:t>
            </a:r>
          </a:p>
          <a:p>
            <a:pPr marL="0" indent="0">
              <a:buNone/>
            </a:pPr>
            <a:r>
              <a:rPr lang="en-US" sz="3600" dirty="0"/>
              <a:t>	framework </a:t>
            </a:r>
          </a:p>
          <a:p>
            <a:r>
              <a:rPr lang="en-US" sz="3600" dirty="0"/>
              <a:t>Some things apply at all levels</a:t>
            </a:r>
          </a:p>
          <a:p>
            <a:r>
              <a:rPr lang="en-US" sz="3600" dirty="0"/>
              <a:t>Some provisions apply globally but</a:t>
            </a:r>
          </a:p>
          <a:p>
            <a:pPr marL="342900" lvl="1" indent="0">
              <a:buNone/>
            </a:pPr>
            <a:r>
              <a:rPr lang="en-US" sz="3600" dirty="0"/>
              <a:t>may be adjusted by divisions and </a:t>
            </a:r>
          </a:p>
          <a:p>
            <a:pPr marL="342900" lvl="1" indent="0">
              <a:buNone/>
            </a:pPr>
            <a:r>
              <a:rPr lang="en-US" sz="3600" dirty="0"/>
              <a:t>unions</a:t>
            </a:r>
          </a:p>
          <a:p>
            <a:r>
              <a:rPr lang="en-US" sz="3600" dirty="0"/>
              <a:t>Policies should always be in harmony </a:t>
            </a:r>
          </a:p>
          <a:p>
            <a:pPr marL="0" indent="0">
              <a:buNone/>
            </a:pPr>
            <a:r>
              <a:rPr lang="en-US" sz="3600" dirty="0"/>
              <a:t>	with the higher organizations</a:t>
            </a:r>
            <a:endParaRPr lang="en-GB" sz="3600" dirty="0"/>
          </a:p>
        </p:txBody>
      </p:sp>
      <p:sp>
        <p:nvSpPr>
          <p:cNvPr id="7" name="TextBox 6">
            <a:extLst>
              <a:ext uri="{FF2B5EF4-FFF2-40B4-BE49-F238E27FC236}">
                <a16:creationId xmlns:a16="http://schemas.microsoft.com/office/drawing/2014/main" id="{C2CA1A68-7927-94B9-1474-202C84C6C050}"/>
              </a:ext>
            </a:extLst>
          </p:cNvPr>
          <p:cNvSpPr txBox="1"/>
          <p:nvPr/>
        </p:nvSpPr>
        <p:spPr>
          <a:xfrm>
            <a:off x="20595" y="6478371"/>
            <a:ext cx="4572000" cy="369332"/>
          </a:xfrm>
          <a:prstGeom prst="rect">
            <a:avLst/>
          </a:prstGeom>
          <a:noFill/>
        </p:spPr>
        <p:txBody>
          <a:bodyPr wrap="square">
            <a:spAutoFit/>
          </a:bodyPr>
          <a:lstStyle/>
          <a:p>
            <a:r>
              <a:rPr lang="en-US" dirty="0"/>
              <a:t>Photo by </a:t>
            </a:r>
            <a:r>
              <a:rPr lang="en-US" dirty="0">
                <a:hlinkClick r:id="rId4"/>
              </a:rPr>
              <a:t>Brian Patrick Tagalog</a:t>
            </a:r>
            <a:r>
              <a:rPr lang="en-US" dirty="0"/>
              <a:t> on </a:t>
            </a:r>
            <a:r>
              <a:rPr lang="en-US" dirty="0" err="1">
                <a:hlinkClick r:id="rId5"/>
              </a:rPr>
              <a:t>Unsplash</a:t>
            </a:r>
            <a:r>
              <a:rPr lang="en-US" dirty="0"/>
              <a:t> </a:t>
            </a:r>
            <a:endParaRPr lang="en-GB" dirty="0"/>
          </a:p>
        </p:txBody>
      </p:sp>
    </p:spTree>
    <p:extLst>
      <p:ext uri="{BB962C8B-B14F-4D97-AF65-F5344CB8AC3E}">
        <p14:creationId xmlns:p14="http://schemas.microsoft.com/office/powerpoint/2010/main" val="1101396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7391400" cy="677108"/>
          </a:xfrm>
        </p:spPr>
        <p:txBody>
          <a:bodyPr>
            <a:noAutofit/>
          </a:bodyPr>
          <a:lstStyle/>
          <a:p>
            <a:r>
              <a:rPr lang="en-US" sz="4800" dirty="0">
                <a:solidFill>
                  <a:schemeClr val="accent1"/>
                </a:solidFill>
                <a:latin typeface="+mn-lt"/>
              </a:rPr>
              <a:t>Ecclesiastical vs Institutional</a:t>
            </a:r>
          </a:p>
        </p:txBody>
      </p:sp>
      <p:pic>
        <p:nvPicPr>
          <p:cNvPr id="4" name="Picture 3" descr="Diagram&#10;&#10;Description automatically generated">
            <a:extLst>
              <a:ext uri="{FF2B5EF4-FFF2-40B4-BE49-F238E27FC236}">
                <a16:creationId xmlns:a16="http://schemas.microsoft.com/office/drawing/2014/main" id="{175D3FD3-FA43-C4DE-451E-C8E5B706B2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52722">
            <a:off x="6462469" y="2141184"/>
            <a:ext cx="2286000" cy="3354012"/>
          </a:xfrm>
          <a:prstGeom prst="rect">
            <a:avLst/>
          </a:prstGeom>
        </p:spPr>
      </p:pic>
      <p:sp>
        <p:nvSpPr>
          <p:cNvPr id="9" name="TextBox 8">
            <a:extLst>
              <a:ext uri="{FF2B5EF4-FFF2-40B4-BE49-F238E27FC236}">
                <a16:creationId xmlns:a16="http://schemas.microsoft.com/office/drawing/2014/main" id="{C37854E7-D1D8-F671-4D84-087134903D2F}"/>
              </a:ext>
            </a:extLst>
          </p:cNvPr>
          <p:cNvSpPr txBox="1"/>
          <p:nvPr/>
        </p:nvSpPr>
        <p:spPr>
          <a:xfrm>
            <a:off x="381000" y="2286000"/>
            <a:ext cx="6096000" cy="2862322"/>
          </a:xfrm>
          <a:prstGeom prst="rect">
            <a:avLst/>
          </a:prstGeom>
          <a:noFill/>
        </p:spPr>
        <p:txBody>
          <a:bodyPr wrap="square">
            <a:spAutoFit/>
          </a:bodyPr>
          <a:lstStyle/>
          <a:p>
            <a:r>
              <a:rPr lang="en-US" sz="3600" dirty="0">
                <a:effectLst/>
                <a:latin typeface="Calibri" panose="020F0502020204030204" pitchFamily="34" charset="0"/>
                <a:ea typeface="Calibri" panose="020F0502020204030204" pitchFamily="34" charset="0"/>
                <a:cs typeface="Times New Roman" panose="02020603050405020304" pitchFamily="18" charset="0"/>
              </a:rPr>
              <a:t>Working policy provides guidance as to how the ecclesiastical and institutional needs of the church can </a:t>
            </a:r>
          </a:p>
          <a:p>
            <a:r>
              <a:rPr lang="en-US" sz="3600" dirty="0">
                <a:latin typeface="Calibri" panose="020F0502020204030204" pitchFamily="34" charset="0"/>
                <a:cs typeface="Times New Roman" panose="02020603050405020304" pitchFamily="18" charset="0"/>
              </a:rPr>
              <a:t>co-exist</a:t>
            </a:r>
            <a:endParaRPr lang="en-GB" sz="3600" dirty="0"/>
          </a:p>
        </p:txBody>
      </p:sp>
    </p:spTree>
    <p:extLst>
      <p:ext uri="{BB962C8B-B14F-4D97-AF65-F5344CB8AC3E}">
        <p14:creationId xmlns:p14="http://schemas.microsoft.com/office/powerpoint/2010/main" val="118403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57200" y="685800"/>
            <a:ext cx="8229600" cy="677108"/>
          </a:xfrm>
        </p:spPr>
        <p:txBody>
          <a:bodyPr>
            <a:noAutofit/>
          </a:bodyPr>
          <a:lstStyle/>
          <a:p>
            <a:pPr eaLnBrk="1" hangingPunct="1"/>
            <a:r>
              <a:rPr lang="en-US" sz="4800" b="1" dirty="0">
                <a:solidFill>
                  <a:schemeClr val="accent1"/>
                </a:solidFill>
                <a:latin typeface="+mn-lt"/>
              </a:rPr>
              <a:t>Committees</a:t>
            </a:r>
          </a:p>
        </p:txBody>
      </p:sp>
      <p:sp>
        <p:nvSpPr>
          <p:cNvPr id="3" name="Content Placeholder 2"/>
          <p:cNvSpPr>
            <a:spLocks noGrp="1"/>
          </p:cNvSpPr>
          <p:nvPr>
            <p:ph idx="1"/>
          </p:nvPr>
        </p:nvSpPr>
        <p:spPr>
          <a:xfrm>
            <a:off x="381000" y="1828800"/>
            <a:ext cx="7086600" cy="3841750"/>
          </a:xfrm>
        </p:spPr>
        <p:txBody>
          <a:bodyPr rtlCol="0">
            <a:noAutofit/>
          </a:bodyPr>
          <a:lstStyle/>
          <a:p>
            <a:pPr lvl="0"/>
            <a:r>
              <a:rPr lang="en-US" sz="3600" dirty="0"/>
              <a:t> What is the purpose of the committee?</a:t>
            </a:r>
            <a:endParaRPr lang="en-GB" sz="3600" dirty="0"/>
          </a:p>
          <a:p>
            <a:pPr lvl="0"/>
            <a:r>
              <a:rPr lang="en-US" sz="3600" dirty="0"/>
              <a:t> What is its authority/responsibility?</a:t>
            </a:r>
            <a:endParaRPr lang="en-GB" sz="3600" dirty="0"/>
          </a:p>
          <a:p>
            <a:pPr lvl="0"/>
            <a:r>
              <a:rPr lang="en-US" sz="3600" dirty="0"/>
              <a:t> Membership?</a:t>
            </a:r>
            <a:endParaRPr lang="en-GB" sz="3600" dirty="0"/>
          </a:p>
          <a:p>
            <a:pPr lvl="0"/>
            <a:r>
              <a:rPr lang="en-US" sz="3600" dirty="0"/>
              <a:t> Is it an ‘Adhoc’ or ‘Standing’ committee?</a:t>
            </a:r>
            <a:endParaRPr lang="en-GB" sz="3600" dirty="0"/>
          </a:p>
          <a:p>
            <a:pPr marL="0" indent="0" eaLnBrk="1" fontAlgn="auto" hangingPunct="1">
              <a:spcBef>
                <a:spcPct val="0"/>
              </a:spcBef>
              <a:buNone/>
              <a:defRPr/>
            </a:pPr>
            <a:endParaRPr lang="en-US" sz="2800" dirty="0">
              <a:ea typeface="Arial Unicode MS" pitchFamily="34" charset="-128"/>
              <a:cs typeface="Arial Unicode MS" pitchFamily="34" charset="-128"/>
            </a:endParaRPr>
          </a:p>
        </p:txBody>
      </p:sp>
      <p:sp>
        <p:nvSpPr>
          <p:cNvPr id="4" name="Slide Number Placeholder 3"/>
          <p:cNvSpPr>
            <a:spLocks noGrp="1"/>
          </p:cNvSpPr>
          <p:nvPr>
            <p:ph type="sldNum" sz="quarter" idx="4294967295"/>
          </p:nvPr>
        </p:nvSpPr>
        <p:spPr>
          <a:xfrm>
            <a:off x="8686800" y="6416675"/>
            <a:ext cx="457200" cy="365125"/>
          </a:xfrm>
          <a:prstGeom prst="rect">
            <a:avLst/>
          </a:prstGeom>
        </p:spPr>
        <p:txBody>
          <a:bodyPr/>
          <a:lstStyle/>
          <a:p>
            <a:pPr>
              <a:defRPr/>
            </a:pPr>
            <a:fld id="{71313479-566C-4BE5-B5AF-FF5A3BF48A1A}" type="slidenum">
              <a:rPr lang="en-US" smtClean="0"/>
              <a:pPr>
                <a:defRPr/>
              </a:pPr>
              <a:t>16</a:t>
            </a:fld>
            <a:endParaRPr lang="en-US" dirty="0"/>
          </a:p>
        </p:txBody>
      </p:sp>
    </p:spTree>
    <p:extLst>
      <p:ext uri="{BB962C8B-B14F-4D97-AF65-F5344CB8AC3E}">
        <p14:creationId xmlns:p14="http://schemas.microsoft.com/office/powerpoint/2010/main" val="2229027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449268" y="540584"/>
            <a:ext cx="6553200" cy="677108"/>
          </a:xfrm>
        </p:spPr>
        <p:txBody>
          <a:bodyPr>
            <a:noAutofit/>
          </a:bodyPr>
          <a:lstStyle/>
          <a:p>
            <a:pPr eaLnBrk="1" hangingPunct="1"/>
            <a:r>
              <a:rPr lang="en-US" sz="4800" b="1" dirty="0">
                <a:solidFill>
                  <a:schemeClr val="accent1"/>
                </a:solidFill>
                <a:latin typeface="+mn-lt"/>
              </a:rPr>
              <a:t>Committees</a:t>
            </a:r>
          </a:p>
        </p:txBody>
      </p:sp>
      <p:sp>
        <p:nvSpPr>
          <p:cNvPr id="4" name="Slide Number Placeholder 3"/>
          <p:cNvSpPr>
            <a:spLocks noGrp="1"/>
          </p:cNvSpPr>
          <p:nvPr>
            <p:ph type="sldNum" sz="quarter" idx="4294967295"/>
          </p:nvPr>
        </p:nvSpPr>
        <p:spPr>
          <a:xfrm>
            <a:off x="8686800" y="6416675"/>
            <a:ext cx="457200" cy="365125"/>
          </a:xfrm>
          <a:prstGeom prst="rect">
            <a:avLst/>
          </a:prstGeom>
        </p:spPr>
        <p:txBody>
          <a:bodyPr/>
          <a:lstStyle/>
          <a:p>
            <a:pPr>
              <a:defRPr/>
            </a:pPr>
            <a:fld id="{71313479-566C-4BE5-B5AF-FF5A3BF48A1A}" type="slidenum">
              <a:rPr lang="en-US" smtClean="0"/>
              <a:pPr>
                <a:defRPr/>
              </a:pPr>
              <a:t>17</a:t>
            </a:fld>
            <a:endParaRPr lang="en-US" dirty="0"/>
          </a:p>
        </p:txBody>
      </p:sp>
      <p:pic>
        <p:nvPicPr>
          <p:cNvPr id="12" name="Picture 11">
            <a:extLst>
              <a:ext uri="{FF2B5EF4-FFF2-40B4-BE49-F238E27FC236}">
                <a16:creationId xmlns:a16="http://schemas.microsoft.com/office/drawing/2014/main" id="{E83489D0-F9FC-0246-41B0-BD809FF16D45}"/>
              </a:ext>
            </a:extLst>
          </p:cNvPr>
          <p:cNvPicPr>
            <a:picLocks noChangeAspect="1"/>
          </p:cNvPicPr>
          <p:nvPr/>
        </p:nvPicPr>
        <p:blipFill>
          <a:blip r:embed="rId3"/>
          <a:stretch>
            <a:fillRect/>
          </a:stretch>
        </p:blipFill>
        <p:spPr>
          <a:xfrm>
            <a:off x="436373" y="1217692"/>
            <a:ext cx="6802627" cy="5198983"/>
          </a:xfrm>
          <a:prstGeom prst="rect">
            <a:avLst/>
          </a:prstGeom>
        </p:spPr>
      </p:pic>
    </p:spTree>
    <p:extLst>
      <p:ext uri="{BB962C8B-B14F-4D97-AF65-F5344CB8AC3E}">
        <p14:creationId xmlns:p14="http://schemas.microsoft.com/office/powerpoint/2010/main" val="37783430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677108"/>
          </a:xfrm>
        </p:spPr>
        <p:txBody>
          <a:bodyPr>
            <a:noAutofit/>
          </a:bodyPr>
          <a:lstStyle/>
          <a:p>
            <a:r>
              <a:rPr lang="en-US" sz="4800" b="1" dirty="0">
                <a:solidFill>
                  <a:schemeClr val="accent1"/>
                </a:solidFill>
                <a:latin typeface="+mn-lt"/>
              </a:rPr>
              <a:t>Weakest Link</a:t>
            </a:r>
          </a:p>
        </p:txBody>
      </p:sp>
      <p:pic>
        <p:nvPicPr>
          <p:cNvPr id="11" name="Content Placeholder 10" descr="A picture containing metalware, chain&#10;&#10;Description automatically generated">
            <a:extLst>
              <a:ext uri="{FF2B5EF4-FFF2-40B4-BE49-F238E27FC236}">
                <a16:creationId xmlns:a16="http://schemas.microsoft.com/office/drawing/2014/main" id="{762A4856-D56A-9C78-A8AE-BD70331618FC}"/>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6217" t="-808" r="28422"/>
          <a:stretch/>
        </p:blipFill>
        <p:spPr>
          <a:xfrm>
            <a:off x="5496698" y="1329957"/>
            <a:ext cx="2362200" cy="4472674"/>
          </a:xfrm>
        </p:spPr>
      </p:pic>
      <p:sp>
        <p:nvSpPr>
          <p:cNvPr id="9" name="TextBox 8">
            <a:extLst>
              <a:ext uri="{FF2B5EF4-FFF2-40B4-BE49-F238E27FC236}">
                <a16:creationId xmlns:a16="http://schemas.microsoft.com/office/drawing/2014/main" id="{72C71A2B-50DE-80F4-618A-F31DA3E3D39A}"/>
              </a:ext>
            </a:extLst>
          </p:cNvPr>
          <p:cNvSpPr txBox="1"/>
          <p:nvPr/>
        </p:nvSpPr>
        <p:spPr>
          <a:xfrm>
            <a:off x="8238" y="6507291"/>
            <a:ext cx="4572000" cy="369332"/>
          </a:xfrm>
          <a:prstGeom prst="rect">
            <a:avLst/>
          </a:prstGeom>
          <a:noFill/>
        </p:spPr>
        <p:txBody>
          <a:bodyPr wrap="square">
            <a:spAutoFit/>
          </a:bodyPr>
          <a:lstStyle/>
          <a:p>
            <a:r>
              <a:rPr lang="en-US" dirty="0"/>
              <a:t>Photo by </a:t>
            </a:r>
            <a:r>
              <a:rPr lang="en-US" dirty="0">
                <a:hlinkClick r:id="rId4"/>
              </a:rPr>
              <a:t>Aida L</a:t>
            </a:r>
            <a:r>
              <a:rPr lang="en-US" dirty="0"/>
              <a:t> on </a:t>
            </a:r>
            <a:r>
              <a:rPr lang="en-US" dirty="0" err="1">
                <a:hlinkClick r:id="rId5"/>
              </a:rPr>
              <a:t>Unsplash</a:t>
            </a:r>
            <a:r>
              <a:rPr lang="en-US" dirty="0"/>
              <a:t> </a:t>
            </a:r>
            <a:endParaRPr lang="en-GB" dirty="0"/>
          </a:p>
        </p:txBody>
      </p:sp>
      <p:sp>
        <p:nvSpPr>
          <p:cNvPr id="13" name="TextBox 12">
            <a:extLst>
              <a:ext uri="{FF2B5EF4-FFF2-40B4-BE49-F238E27FC236}">
                <a16:creationId xmlns:a16="http://schemas.microsoft.com/office/drawing/2014/main" id="{93AED3DC-42E8-EC30-5956-A7CD2CD767E3}"/>
              </a:ext>
            </a:extLst>
          </p:cNvPr>
          <p:cNvSpPr txBox="1"/>
          <p:nvPr/>
        </p:nvSpPr>
        <p:spPr>
          <a:xfrm>
            <a:off x="304801" y="2226939"/>
            <a:ext cx="5181600" cy="3416320"/>
          </a:xfrm>
          <a:prstGeom prst="rect">
            <a:avLst/>
          </a:prstGeom>
          <a:noFill/>
        </p:spPr>
        <p:txBody>
          <a:bodyPr wrap="square">
            <a:spAutoFit/>
          </a:bodyPr>
          <a:lstStyle/>
          <a:p>
            <a:pPr marL="571500" indent="-571500">
              <a:buFont typeface="Arial" panose="020B0604020202020204" pitchFamily="34" charset="0"/>
              <a:buChar char="•"/>
            </a:pPr>
            <a:r>
              <a:rPr lang="en-US" sz="3600" dirty="0">
                <a:effectLst/>
                <a:latin typeface="Calibri" panose="020F0502020204030204" pitchFamily="34" charset="0"/>
                <a:ea typeface="Calibri" panose="020F0502020204030204" pitchFamily="34" charset="0"/>
                <a:cs typeface="Times New Roman" panose="02020603050405020304" pitchFamily="18" charset="0"/>
              </a:rPr>
              <a:t>Consistent application increases trust</a:t>
            </a:r>
          </a:p>
          <a:p>
            <a:pPr marL="571500" indent="-571500">
              <a:buFont typeface="Arial" panose="020B0604020202020204" pitchFamily="34" charset="0"/>
              <a:buChar char="•"/>
            </a:pPr>
            <a:r>
              <a:rPr lang="en-US" sz="3600" dirty="0">
                <a:latin typeface="Calibri" panose="020F0502020204030204" pitchFamily="34" charset="0"/>
                <a:cs typeface="Times New Roman" panose="02020603050405020304" pitchFamily="18" charset="0"/>
              </a:rPr>
              <a:t>Inconsistent application brings </a:t>
            </a:r>
            <a:r>
              <a:rPr lang="en-US" sz="3600" dirty="0">
                <a:effectLst/>
                <a:latin typeface="Calibri" panose="020F0502020204030204" pitchFamily="34" charset="0"/>
                <a:ea typeface="Calibri" panose="020F0502020204030204" pitchFamily="34" charset="0"/>
                <a:cs typeface="Times New Roman" panose="02020603050405020304" pitchFamily="18" charset="0"/>
              </a:rPr>
              <a:t>hurt and confusion for the individual, fear</a:t>
            </a:r>
            <a:endParaRPr lang="en-GB" sz="3600" dirty="0"/>
          </a:p>
        </p:txBody>
      </p:sp>
    </p:spTree>
    <p:extLst>
      <p:ext uri="{BB962C8B-B14F-4D97-AF65-F5344CB8AC3E}">
        <p14:creationId xmlns:p14="http://schemas.microsoft.com/office/powerpoint/2010/main" val="3392449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677108"/>
          </a:xfrm>
        </p:spPr>
        <p:txBody>
          <a:bodyPr>
            <a:noAutofit/>
          </a:bodyPr>
          <a:lstStyle/>
          <a:p>
            <a:r>
              <a:rPr lang="en-US" sz="4800" b="1" dirty="0">
                <a:solidFill>
                  <a:schemeClr val="accent1"/>
                </a:solidFill>
                <a:latin typeface="+mn-lt"/>
              </a:rPr>
              <a:t>Availability </a:t>
            </a:r>
          </a:p>
        </p:txBody>
      </p:sp>
      <p:sp>
        <p:nvSpPr>
          <p:cNvPr id="3" name="Content Placeholder 2">
            <a:extLst>
              <a:ext uri="{FF2B5EF4-FFF2-40B4-BE49-F238E27FC236}">
                <a16:creationId xmlns:a16="http://schemas.microsoft.com/office/drawing/2014/main" id="{D3B250DC-DCB8-7D0F-9A6E-620EA00632BB}"/>
              </a:ext>
            </a:extLst>
          </p:cNvPr>
          <p:cNvSpPr>
            <a:spLocks noGrp="1"/>
          </p:cNvSpPr>
          <p:nvPr>
            <p:ph idx="1"/>
          </p:nvPr>
        </p:nvSpPr>
        <p:spPr/>
        <p:txBody>
          <a:bodyPr>
            <a:normAutofit/>
          </a:bodyPr>
          <a:lstStyle/>
          <a:p>
            <a:pPr marL="0" indent="0">
              <a:buNone/>
            </a:pPr>
            <a:r>
              <a:rPr lang="en-GB" sz="3600" dirty="0">
                <a:solidFill>
                  <a:schemeClr val="accent1"/>
                </a:solidFill>
              </a:rPr>
              <a:t>True or false</a:t>
            </a:r>
          </a:p>
          <a:p>
            <a:r>
              <a:rPr lang="en-GB" sz="3600" dirty="0"/>
              <a:t>Working policy may be posted on the internet?</a:t>
            </a:r>
          </a:p>
          <a:p>
            <a:r>
              <a:rPr lang="en-GB" sz="3600" dirty="0"/>
              <a:t>Working policy is freely available to church members</a:t>
            </a:r>
          </a:p>
          <a:p>
            <a:r>
              <a:rPr lang="en-GB" sz="3600" dirty="0"/>
              <a:t>Working policy is available for administrators at all levels of the church</a:t>
            </a:r>
          </a:p>
          <a:p>
            <a:pPr marL="0" indent="0">
              <a:buNone/>
            </a:pPr>
            <a:endParaRPr lang="en-GB" sz="3600" dirty="0"/>
          </a:p>
        </p:txBody>
      </p:sp>
    </p:spTree>
    <p:extLst>
      <p:ext uri="{BB962C8B-B14F-4D97-AF65-F5344CB8AC3E}">
        <p14:creationId xmlns:p14="http://schemas.microsoft.com/office/powerpoint/2010/main" val="2191280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F5D8-E280-E7FC-CE55-BCA99EB3BB19}"/>
              </a:ext>
            </a:extLst>
          </p:cNvPr>
          <p:cNvSpPr>
            <a:spLocks noGrp="1"/>
          </p:cNvSpPr>
          <p:nvPr>
            <p:ph type="title"/>
          </p:nvPr>
        </p:nvSpPr>
        <p:spPr>
          <a:xfrm>
            <a:off x="629841" y="365126"/>
            <a:ext cx="7886700" cy="1325563"/>
          </a:xfrm>
        </p:spPr>
        <p:txBody>
          <a:bodyPr anchor="ctr">
            <a:normAutofit/>
          </a:bodyPr>
          <a:lstStyle/>
          <a:p>
            <a:r>
              <a:rPr lang="en-GB" b="1" dirty="0"/>
              <a:t>Policy myths</a:t>
            </a:r>
          </a:p>
        </p:txBody>
      </p:sp>
      <p:sp>
        <p:nvSpPr>
          <p:cNvPr id="12" name="Text Placeholder 2">
            <a:extLst>
              <a:ext uri="{FF2B5EF4-FFF2-40B4-BE49-F238E27FC236}">
                <a16:creationId xmlns:a16="http://schemas.microsoft.com/office/drawing/2014/main" id="{EC846DA2-2770-A6B6-CCE1-422F6F6F4161}"/>
              </a:ext>
            </a:extLst>
          </p:cNvPr>
          <p:cNvSpPr>
            <a:spLocks noGrp="1"/>
          </p:cNvSpPr>
          <p:nvPr>
            <p:ph type="body" idx="1"/>
          </p:nvPr>
        </p:nvSpPr>
        <p:spPr>
          <a:xfrm>
            <a:off x="629842" y="365126"/>
            <a:ext cx="4627958" cy="1493839"/>
          </a:xfrm>
        </p:spPr>
        <p:txBody>
          <a:bodyPr>
            <a:normAutofit/>
          </a:bodyPr>
          <a:lstStyle/>
          <a:p>
            <a:pPr algn="ctr"/>
            <a:r>
              <a:rPr lang="en-US" sz="4800" dirty="0">
                <a:solidFill>
                  <a:schemeClr val="bg1"/>
                </a:solidFill>
              </a:rPr>
              <a:t>Policy Myths</a:t>
            </a:r>
          </a:p>
        </p:txBody>
      </p:sp>
      <p:pic>
        <p:nvPicPr>
          <p:cNvPr id="4" name="Picture 3">
            <a:extLst>
              <a:ext uri="{FF2B5EF4-FFF2-40B4-BE49-F238E27FC236}">
                <a16:creationId xmlns:a16="http://schemas.microsoft.com/office/drawing/2014/main" id="{816A0288-B3EC-CF35-E3CE-259EF20B327B}"/>
              </a:ext>
            </a:extLst>
          </p:cNvPr>
          <p:cNvPicPr>
            <a:picLocks noChangeAspect="1"/>
          </p:cNvPicPr>
          <p:nvPr/>
        </p:nvPicPr>
        <p:blipFill rotWithShape="1">
          <a:blip r:embed="rId3"/>
          <a:srcRect l="12998" r="18160" b="-1"/>
          <a:stretch/>
        </p:blipFill>
        <p:spPr>
          <a:xfrm>
            <a:off x="1143000" y="2438400"/>
            <a:ext cx="5029200" cy="3684588"/>
          </a:xfrm>
          <a:prstGeom prst="rect">
            <a:avLst/>
          </a:prstGeom>
          <a:noFill/>
        </p:spPr>
      </p:pic>
      <p:sp>
        <p:nvSpPr>
          <p:cNvPr id="13" name="Slide Number Placeholder 6">
            <a:extLst>
              <a:ext uri="{FF2B5EF4-FFF2-40B4-BE49-F238E27FC236}">
                <a16:creationId xmlns:a16="http://schemas.microsoft.com/office/drawing/2014/main" id="{2276795C-5363-9D8F-B553-C554C7235547}"/>
              </a:ext>
            </a:extLst>
          </p:cNvPr>
          <p:cNvSpPr>
            <a:spLocks noGrp="1"/>
          </p:cNvSpPr>
          <p:nvPr>
            <p:ph type="sldNum" sz="quarter" idx="12"/>
          </p:nvPr>
        </p:nvSpPr>
        <p:spPr>
          <a:xfrm>
            <a:off x="6457950" y="6356351"/>
            <a:ext cx="2057400" cy="365125"/>
          </a:xfrm>
        </p:spPr>
        <p:txBody>
          <a:bodyPr/>
          <a:lstStyle/>
          <a:p>
            <a:pPr>
              <a:spcAft>
                <a:spcPts val="600"/>
              </a:spcAft>
            </a:pPr>
            <a:fld id="{01556FBF-0429-4CFA-9B9C-FC0E0A8BE202}" type="slidenum">
              <a:rPr lang="en-GB" smtClean="0"/>
              <a:pPr>
                <a:spcAft>
                  <a:spcPts val="600"/>
                </a:spcAft>
              </a:pPr>
              <a:t>2</a:t>
            </a:fld>
            <a:endParaRPr lang="en-GB"/>
          </a:p>
        </p:txBody>
      </p:sp>
    </p:spTree>
    <p:extLst>
      <p:ext uri="{BB962C8B-B14F-4D97-AF65-F5344CB8AC3E}">
        <p14:creationId xmlns:p14="http://schemas.microsoft.com/office/powerpoint/2010/main" val="4095257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686800" y="6416675"/>
            <a:ext cx="457200" cy="365125"/>
          </a:xfrm>
          <a:prstGeom prst="rect">
            <a:avLst/>
          </a:prstGeom>
        </p:spPr>
        <p:txBody>
          <a:bodyPr/>
          <a:lstStyle/>
          <a:p>
            <a:pPr>
              <a:defRPr/>
            </a:pPr>
            <a:fld id="{71313479-566C-4BE5-B5AF-FF5A3BF48A1A}" type="slidenum">
              <a:rPr lang="en-US" smtClean="0"/>
              <a:pPr>
                <a:defRPr/>
              </a:pPr>
              <a:t>20</a:t>
            </a:fld>
            <a:endParaRPr lang="en-US" dirty="0"/>
          </a:p>
        </p:txBody>
      </p:sp>
      <p:sp>
        <p:nvSpPr>
          <p:cNvPr id="9" name="TextBox 8">
            <a:extLst>
              <a:ext uri="{FF2B5EF4-FFF2-40B4-BE49-F238E27FC236}">
                <a16:creationId xmlns:a16="http://schemas.microsoft.com/office/drawing/2014/main" id="{64AA09B7-5F70-3DA6-B338-251FA8D6A8ED}"/>
              </a:ext>
            </a:extLst>
          </p:cNvPr>
          <p:cNvSpPr txBox="1"/>
          <p:nvPr/>
        </p:nvSpPr>
        <p:spPr>
          <a:xfrm>
            <a:off x="762000" y="577665"/>
            <a:ext cx="2590800" cy="4524315"/>
          </a:xfrm>
          <a:prstGeom prst="rect">
            <a:avLst/>
          </a:prstGeom>
          <a:noFill/>
        </p:spPr>
        <p:txBody>
          <a:bodyPr wrap="square">
            <a:spAutoFit/>
          </a:bodyPr>
          <a:lstStyle/>
          <a:p>
            <a:r>
              <a:rPr lang="en-US" sz="4800" b="1" dirty="0">
                <a:solidFill>
                  <a:schemeClr val="accent1"/>
                </a:solidFill>
                <a:effectLst/>
                <a:ea typeface="Calibri" panose="020F0502020204030204" pitchFamily="34" charset="0"/>
                <a:cs typeface="Times New Roman" panose="02020603050405020304" pitchFamily="18" charset="0"/>
              </a:rPr>
              <a:t>Policy does not produce cookie-cutter entities</a:t>
            </a:r>
            <a:endParaRPr lang="en-GB" sz="4800" b="1" dirty="0">
              <a:solidFill>
                <a:schemeClr val="accent1"/>
              </a:solidFill>
            </a:endParaRPr>
          </a:p>
        </p:txBody>
      </p:sp>
      <p:pic>
        <p:nvPicPr>
          <p:cNvPr id="6" name="Content Placeholder 5">
            <a:extLst>
              <a:ext uri="{FF2B5EF4-FFF2-40B4-BE49-F238E27FC236}">
                <a16:creationId xmlns:a16="http://schemas.microsoft.com/office/drawing/2014/main" id="{644501F9-E844-64F6-4CD6-C2581F268277}"/>
              </a:ext>
            </a:extLst>
          </p:cNvPr>
          <p:cNvPicPr>
            <a:picLocks noGrp="1" noChangeAspect="1"/>
          </p:cNvPicPr>
          <p:nvPr>
            <p:ph idx="1"/>
          </p:nvPr>
        </p:nvPicPr>
        <p:blipFill>
          <a:blip r:embed="rId3"/>
          <a:stretch>
            <a:fillRect/>
          </a:stretch>
        </p:blipFill>
        <p:spPr>
          <a:xfrm>
            <a:off x="3687019" y="1143001"/>
            <a:ext cx="4970366" cy="3942788"/>
          </a:xfrm>
          <a:prstGeom prst="rect">
            <a:avLst/>
          </a:prstGeom>
        </p:spPr>
      </p:pic>
    </p:spTree>
    <p:extLst>
      <p:ext uri="{BB962C8B-B14F-4D97-AF65-F5344CB8AC3E}">
        <p14:creationId xmlns:p14="http://schemas.microsoft.com/office/powerpoint/2010/main" val="28656616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B50529-6D21-47D2-ACE3-3B626BFD766F}"/>
              </a:ext>
            </a:extLst>
          </p:cNvPr>
          <p:cNvPicPr>
            <a:picLocks noChangeAspect="1"/>
          </p:cNvPicPr>
          <p:nvPr/>
        </p:nvPicPr>
        <p:blipFill>
          <a:blip r:embed="rId3"/>
          <a:stretch>
            <a:fillRect/>
          </a:stretch>
        </p:blipFill>
        <p:spPr>
          <a:xfrm>
            <a:off x="4406411" y="392758"/>
            <a:ext cx="4076701" cy="4724401"/>
          </a:xfrm>
          <a:prstGeom prst="rect">
            <a:avLst/>
          </a:prstGeom>
        </p:spPr>
      </p:pic>
      <p:sp>
        <p:nvSpPr>
          <p:cNvPr id="4" name="Slide Number Placeholder 3"/>
          <p:cNvSpPr>
            <a:spLocks noGrp="1"/>
          </p:cNvSpPr>
          <p:nvPr>
            <p:ph type="sldNum" sz="quarter" idx="4294967295"/>
          </p:nvPr>
        </p:nvSpPr>
        <p:spPr>
          <a:xfrm>
            <a:off x="8686800" y="6416675"/>
            <a:ext cx="457200" cy="365125"/>
          </a:xfrm>
          <a:prstGeom prst="rect">
            <a:avLst/>
          </a:prstGeom>
        </p:spPr>
        <p:txBody>
          <a:bodyPr/>
          <a:lstStyle/>
          <a:p>
            <a:pPr>
              <a:defRPr/>
            </a:pPr>
            <a:fld id="{71313479-566C-4BE5-B5AF-FF5A3BF48A1A}" type="slidenum">
              <a:rPr lang="en-US" smtClean="0"/>
              <a:pPr>
                <a:defRPr/>
              </a:pPr>
              <a:t>21</a:t>
            </a:fld>
            <a:endParaRPr lang="en-US" dirty="0"/>
          </a:p>
        </p:txBody>
      </p:sp>
      <p:sp>
        <p:nvSpPr>
          <p:cNvPr id="15" name="TextBox 14">
            <a:extLst>
              <a:ext uri="{FF2B5EF4-FFF2-40B4-BE49-F238E27FC236}">
                <a16:creationId xmlns:a16="http://schemas.microsoft.com/office/drawing/2014/main" id="{9DBFCEB5-EF4D-B948-2B5D-F069224F991D}"/>
              </a:ext>
            </a:extLst>
          </p:cNvPr>
          <p:cNvSpPr txBox="1"/>
          <p:nvPr/>
        </p:nvSpPr>
        <p:spPr>
          <a:xfrm>
            <a:off x="914400" y="415032"/>
            <a:ext cx="3276600" cy="6001643"/>
          </a:xfrm>
          <a:prstGeom prst="rect">
            <a:avLst/>
          </a:prstGeom>
          <a:noFill/>
        </p:spPr>
        <p:txBody>
          <a:bodyPr wrap="square">
            <a:spAutoFit/>
          </a:bodyPr>
          <a:lstStyle/>
          <a:p>
            <a:r>
              <a:rPr lang="en-US" sz="4800" dirty="0">
                <a:solidFill>
                  <a:schemeClr val="accent1"/>
                </a:solidFill>
                <a:effectLst/>
                <a:ea typeface="Calibri" panose="020F0502020204030204" pitchFamily="34" charset="0"/>
                <a:cs typeface="Times New Roman" panose="02020603050405020304" pitchFamily="18" charset="0"/>
              </a:rPr>
              <a:t>Policy provides a unifying framework to enhance the mission of the Church</a:t>
            </a:r>
            <a:endParaRPr lang="en-GB" sz="4800" dirty="0">
              <a:solidFill>
                <a:schemeClr val="accent1"/>
              </a:solidFill>
            </a:endParaRPr>
          </a:p>
        </p:txBody>
      </p:sp>
    </p:spTree>
    <p:extLst>
      <p:ext uri="{BB962C8B-B14F-4D97-AF65-F5344CB8AC3E}">
        <p14:creationId xmlns:p14="http://schemas.microsoft.com/office/powerpoint/2010/main" val="2290455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a:xfrm>
            <a:off x="639566" y="762000"/>
            <a:ext cx="6447034" cy="677108"/>
          </a:xfrm>
        </p:spPr>
        <p:txBody>
          <a:bodyPr>
            <a:noAutofit/>
          </a:bodyPr>
          <a:lstStyle/>
          <a:p>
            <a:pPr eaLnBrk="1" hangingPunct="1"/>
            <a:r>
              <a:rPr lang="en-US" sz="4800" dirty="0">
                <a:solidFill>
                  <a:schemeClr val="accent1"/>
                </a:solidFill>
                <a:latin typeface="+mn-lt"/>
              </a:rPr>
              <a:t>Acknowledgements</a:t>
            </a:r>
          </a:p>
        </p:txBody>
      </p:sp>
      <p:sp>
        <p:nvSpPr>
          <p:cNvPr id="3" name="Content Placeholder 2"/>
          <p:cNvSpPr>
            <a:spLocks noGrp="1"/>
          </p:cNvSpPr>
          <p:nvPr>
            <p:ph idx="1"/>
          </p:nvPr>
        </p:nvSpPr>
        <p:spPr>
          <a:xfrm>
            <a:off x="457200" y="2057399"/>
            <a:ext cx="7086600" cy="4359275"/>
          </a:xfrm>
        </p:spPr>
        <p:txBody>
          <a:bodyPr rtlCol="0">
            <a:noAutofit/>
          </a:bodyPr>
          <a:lstStyle/>
          <a:p>
            <a:r>
              <a:rPr lang="en-GB" sz="2400" dirty="0">
                <a:effectLst/>
                <a:latin typeface="Calibri" panose="020F0502020204030204" pitchFamily="34" charset="0"/>
                <a:ea typeface="Calibri" panose="020F0502020204030204" pitchFamily="34" charset="0"/>
                <a:cs typeface="Times New Roman" panose="02020603050405020304" pitchFamily="18" charset="0"/>
              </a:rPr>
              <a:t>In the preparation of this presentation, I am indebted to concepts and materials provided at the first Lead Conference in 2012, particularly the presentation Design for Mission by Lowell Cooper,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is reproduced in the LEAD booklet and may be accessed at</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hlinkClick r:id="rId3"/>
              </a:rPr>
              <a:t>https://leadership.gc.adventist.org/leadership/Secretariat/LEAD%20Conference/2012%20LEAD%20Conference%20Materials/LEAD%20Booklet.pdf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400" dirty="0">
                <a:effectLst/>
                <a:latin typeface="Calibri" panose="020F0502020204030204" pitchFamily="34" charset="0"/>
                <a:ea typeface="Calibri" panose="020F0502020204030204" pitchFamily="34" charset="0"/>
                <a:cs typeface="Times New Roman" panose="02020603050405020304" pitchFamily="18" charset="0"/>
              </a:rPr>
              <a:t>Also, to presentations made by Hensley Moorooven at the GC Secretariat Advisory in 2016 </a:t>
            </a:r>
          </a:p>
          <a:p>
            <a:pPr marL="0" indent="0" eaLnBrk="1" fontAlgn="auto" hangingPunct="1">
              <a:spcBef>
                <a:spcPct val="0"/>
              </a:spcBef>
              <a:buNone/>
              <a:defRPr/>
            </a:pPr>
            <a:endParaRPr lang="en-US" sz="2800" dirty="0">
              <a:ea typeface="Arial Unicode MS" pitchFamily="34" charset="-128"/>
              <a:cs typeface="Arial Unicode MS" pitchFamily="34" charset="-128"/>
            </a:endParaRPr>
          </a:p>
        </p:txBody>
      </p:sp>
      <p:sp>
        <p:nvSpPr>
          <p:cNvPr id="4" name="Slide Number Placeholder 3"/>
          <p:cNvSpPr>
            <a:spLocks noGrp="1"/>
          </p:cNvSpPr>
          <p:nvPr>
            <p:ph type="sldNum" sz="quarter" idx="4294967295"/>
          </p:nvPr>
        </p:nvSpPr>
        <p:spPr>
          <a:xfrm>
            <a:off x="8686800" y="6416675"/>
            <a:ext cx="457200" cy="365125"/>
          </a:xfrm>
          <a:prstGeom prst="rect">
            <a:avLst/>
          </a:prstGeom>
        </p:spPr>
        <p:txBody>
          <a:bodyPr/>
          <a:lstStyle/>
          <a:p>
            <a:pPr>
              <a:defRPr/>
            </a:pPr>
            <a:fld id="{71313479-566C-4BE5-B5AF-FF5A3BF48A1A}" type="slidenum">
              <a:rPr lang="en-US" smtClean="0"/>
              <a:pPr>
                <a:defRPr/>
              </a:pPr>
              <a:t>22</a:t>
            </a:fld>
            <a:endParaRPr lang="en-US" dirty="0"/>
          </a:p>
        </p:txBody>
      </p:sp>
    </p:spTree>
    <p:extLst>
      <p:ext uri="{BB962C8B-B14F-4D97-AF65-F5344CB8AC3E}">
        <p14:creationId xmlns:p14="http://schemas.microsoft.com/office/powerpoint/2010/main" val="59740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F5D8-E280-E7FC-CE55-BCA99EB3BB19}"/>
              </a:ext>
            </a:extLst>
          </p:cNvPr>
          <p:cNvSpPr>
            <a:spLocks noGrp="1"/>
          </p:cNvSpPr>
          <p:nvPr>
            <p:ph type="title"/>
          </p:nvPr>
        </p:nvSpPr>
        <p:spPr>
          <a:xfrm>
            <a:off x="304800" y="974726"/>
            <a:ext cx="4038600" cy="2454274"/>
          </a:xfrm>
        </p:spPr>
        <p:txBody>
          <a:bodyPr>
            <a:normAutofit/>
          </a:bodyPr>
          <a:lstStyle/>
          <a:p>
            <a:r>
              <a:rPr lang="en-GB" sz="4800" b="1" dirty="0">
                <a:solidFill>
                  <a:schemeClr val="accent1"/>
                </a:solidFill>
                <a:latin typeface="+mn-lt"/>
              </a:rPr>
              <a:t>Policy Myths</a:t>
            </a:r>
          </a:p>
        </p:txBody>
      </p:sp>
      <p:pic>
        <p:nvPicPr>
          <p:cNvPr id="7" name="Picture 6">
            <a:extLst>
              <a:ext uri="{FF2B5EF4-FFF2-40B4-BE49-F238E27FC236}">
                <a16:creationId xmlns:a16="http://schemas.microsoft.com/office/drawing/2014/main" id="{12F9A2BE-C652-CE5A-CF21-C6D533D13F25}"/>
              </a:ext>
            </a:extLst>
          </p:cNvPr>
          <p:cNvPicPr>
            <a:picLocks noChangeAspect="1"/>
          </p:cNvPicPr>
          <p:nvPr/>
        </p:nvPicPr>
        <p:blipFill>
          <a:blip r:embed="rId3"/>
          <a:stretch>
            <a:fillRect/>
          </a:stretch>
        </p:blipFill>
        <p:spPr>
          <a:xfrm>
            <a:off x="3657600" y="109539"/>
            <a:ext cx="3958760" cy="3624262"/>
          </a:xfrm>
          <a:prstGeom prst="rect">
            <a:avLst/>
          </a:prstGeom>
        </p:spPr>
      </p:pic>
      <p:sp>
        <p:nvSpPr>
          <p:cNvPr id="3" name="Content Placeholder 2">
            <a:extLst>
              <a:ext uri="{FF2B5EF4-FFF2-40B4-BE49-F238E27FC236}">
                <a16:creationId xmlns:a16="http://schemas.microsoft.com/office/drawing/2014/main" id="{64CE8B71-ABAE-0849-6016-08BBB81A3EAD}"/>
              </a:ext>
            </a:extLst>
          </p:cNvPr>
          <p:cNvSpPr>
            <a:spLocks noGrp="1"/>
          </p:cNvSpPr>
          <p:nvPr>
            <p:ph idx="1"/>
          </p:nvPr>
        </p:nvSpPr>
        <p:spPr>
          <a:xfrm>
            <a:off x="613240" y="4038601"/>
            <a:ext cx="3958760" cy="3444874"/>
          </a:xfrm>
        </p:spPr>
        <p:txBody>
          <a:bodyPr>
            <a:normAutofit/>
          </a:bodyPr>
          <a:lstStyle/>
          <a:p>
            <a:pPr marL="0" indent="0">
              <a:buNone/>
            </a:pPr>
            <a:r>
              <a:rPr lang="en-GB" sz="4400" dirty="0"/>
              <a:t>Policy is an </a:t>
            </a:r>
          </a:p>
          <a:p>
            <a:pPr marL="0" indent="0">
              <a:buNone/>
            </a:pPr>
            <a:r>
              <a:rPr lang="en-GB" sz="4400" dirty="0"/>
              <a:t>Inducement </a:t>
            </a:r>
          </a:p>
          <a:p>
            <a:pPr marL="0" indent="0">
              <a:buNone/>
            </a:pPr>
            <a:endParaRPr lang="en-GB" sz="3600" dirty="0"/>
          </a:p>
        </p:txBody>
      </p:sp>
    </p:spTree>
    <p:extLst>
      <p:ext uri="{BB962C8B-B14F-4D97-AF65-F5344CB8AC3E}">
        <p14:creationId xmlns:p14="http://schemas.microsoft.com/office/powerpoint/2010/main" val="37388584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F5D8-E280-E7FC-CE55-BCA99EB3BB19}"/>
              </a:ext>
            </a:extLst>
          </p:cNvPr>
          <p:cNvSpPr>
            <a:spLocks noGrp="1"/>
          </p:cNvSpPr>
          <p:nvPr>
            <p:ph type="title"/>
          </p:nvPr>
        </p:nvSpPr>
        <p:spPr>
          <a:xfrm>
            <a:off x="628650" y="365126"/>
            <a:ext cx="2415732" cy="1991528"/>
          </a:xfrm>
        </p:spPr>
        <p:txBody>
          <a:bodyPr anchor="ctr">
            <a:normAutofit/>
          </a:bodyPr>
          <a:lstStyle/>
          <a:p>
            <a:r>
              <a:rPr lang="en-GB" sz="4800" b="1" dirty="0">
                <a:solidFill>
                  <a:schemeClr val="accent1"/>
                </a:solidFill>
                <a:latin typeface="+mn-lt"/>
              </a:rPr>
              <a:t>Policy Myths</a:t>
            </a:r>
          </a:p>
        </p:txBody>
      </p:sp>
      <p:sp>
        <p:nvSpPr>
          <p:cNvPr id="3" name="Content Placeholder 2">
            <a:extLst>
              <a:ext uri="{FF2B5EF4-FFF2-40B4-BE49-F238E27FC236}">
                <a16:creationId xmlns:a16="http://schemas.microsoft.com/office/drawing/2014/main" id="{64CE8B71-ABAE-0849-6016-08BBB81A3EAD}"/>
              </a:ext>
            </a:extLst>
          </p:cNvPr>
          <p:cNvSpPr>
            <a:spLocks noGrp="1"/>
          </p:cNvSpPr>
          <p:nvPr>
            <p:ph sz="half" idx="2"/>
          </p:nvPr>
        </p:nvSpPr>
        <p:spPr>
          <a:xfrm>
            <a:off x="228600" y="3276600"/>
            <a:ext cx="7239000" cy="2590800"/>
          </a:xfrm>
        </p:spPr>
        <p:txBody>
          <a:bodyPr>
            <a:normAutofit fontScale="32500" lnSpcReduction="20000"/>
          </a:bodyPr>
          <a:lstStyle/>
          <a:p>
            <a:pPr marL="0" indent="0">
              <a:buNone/>
            </a:pPr>
            <a:endParaRPr lang="en-GB" sz="3600" dirty="0"/>
          </a:p>
          <a:p>
            <a:pPr marL="0" indent="0">
              <a:buNone/>
            </a:pPr>
            <a:endParaRPr lang="en-GB" sz="3600" dirty="0"/>
          </a:p>
          <a:p>
            <a:pPr marL="0" indent="0">
              <a:buNone/>
            </a:pPr>
            <a:endParaRPr lang="en-GB" sz="3600" dirty="0"/>
          </a:p>
          <a:p>
            <a:pPr marL="0" indent="0">
              <a:buNone/>
            </a:pPr>
            <a:endParaRPr lang="en-GB" sz="3600" dirty="0"/>
          </a:p>
          <a:p>
            <a:pPr marL="0" indent="0">
              <a:buNone/>
            </a:pPr>
            <a:endParaRPr lang="en-GB" sz="3600" dirty="0"/>
          </a:p>
          <a:p>
            <a:pPr marL="0" indent="0">
              <a:buNone/>
            </a:pPr>
            <a:endParaRPr lang="en-GB" sz="3600" dirty="0"/>
          </a:p>
          <a:p>
            <a:pPr marL="0" indent="0">
              <a:buNone/>
            </a:pPr>
            <a:r>
              <a:rPr lang="en-GB" sz="13500" dirty="0"/>
              <a:t>Policy is a boring technicality</a:t>
            </a:r>
          </a:p>
          <a:p>
            <a:pPr marL="0" indent="0">
              <a:buNone/>
            </a:pPr>
            <a:endParaRPr lang="en-GB" dirty="0"/>
          </a:p>
        </p:txBody>
      </p:sp>
      <p:sp>
        <p:nvSpPr>
          <p:cNvPr id="10" name="Slide Number Placeholder 4">
            <a:extLst>
              <a:ext uri="{FF2B5EF4-FFF2-40B4-BE49-F238E27FC236}">
                <a16:creationId xmlns:a16="http://schemas.microsoft.com/office/drawing/2014/main" id="{E8484990-B2A8-CC26-6BF8-0EB1C9BF0DB0}"/>
              </a:ext>
            </a:extLst>
          </p:cNvPr>
          <p:cNvSpPr>
            <a:spLocks noGrp="1"/>
          </p:cNvSpPr>
          <p:nvPr>
            <p:ph type="sldNum" sz="quarter" idx="12"/>
          </p:nvPr>
        </p:nvSpPr>
        <p:spPr>
          <a:xfrm>
            <a:off x="6457950" y="6356351"/>
            <a:ext cx="2057400" cy="365125"/>
          </a:xfrm>
        </p:spPr>
        <p:txBody>
          <a:bodyPr/>
          <a:lstStyle/>
          <a:p>
            <a:pPr>
              <a:spcAft>
                <a:spcPts val="600"/>
              </a:spcAft>
            </a:pPr>
            <a:fld id="{01556FBF-0429-4CFA-9B9C-FC0E0A8BE202}" type="slidenum">
              <a:rPr lang="en-GB" smtClean="0"/>
              <a:pPr>
                <a:spcAft>
                  <a:spcPts val="600"/>
                </a:spcAft>
              </a:pPr>
              <a:t>4</a:t>
            </a:fld>
            <a:endParaRPr lang="en-GB"/>
          </a:p>
        </p:txBody>
      </p:sp>
      <p:pic>
        <p:nvPicPr>
          <p:cNvPr id="12" name="Picture 11" descr="A person with his hand on his face&#10;&#10;Description automatically generated with medium confidence">
            <a:extLst>
              <a:ext uri="{FF2B5EF4-FFF2-40B4-BE49-F238E27FC236}">
                <a16:creationId xmlns:a16="http://schemas.microsoft.com/office/drawing/2014/main" id="{3F0144AB-7C21-7363-EA4F-103E15BCD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985911"/>
            <a:ext cx="4686300" cy="3124200"/>
          </a:xfrm>
          <a:prstGeom prst="ellipse">
            <a:avLst/>
          </a:prstGeom>
          <a:ln>
            <a:noFill/>
          </a:ln>
          <a:effectLst>
            <a:softEdge rad="112500"/>
          </a:effectLst>
        </p:spPr>
      </p:pic>
      <p:sp>
        <p:nvSpPr>
          <p:cNvPr id="14" name="TextBox 13">
            <a:extLst>
              <a:ext uri="{FF2B5EF4-FFF2-40B4-BE49-F238E27FC236}">
                <a16:creationId xmlns:a16="http://schemas.microsoft.com/office/drawing/2014/main" id="{D4671070-E50B-6ECF-ED2E-309B020654C2}"/>
              </a:ext>
            </a:extLst>
          </p:cNvPr>
          <p:cNvSpPr txBox="1"/>
          <p:nvPr/>
        </p:nvSpPr>
        <p:spPr>
          <a:xfrm>
            <a:off x="0" y="6558746"/>
            <a:ext cx="4572000" cy="369332"/>
          </a:xfrm>
          <a:prstGeom prst="rect">
            <a:avLst/>
          </a:prstGeom>
          <a:noFill/>
        </p:spPr>
        <p:txBody>
          <a:bodyPr wrap="square">
            <a:spAutoFit/>
          </a:bodyPr>
          <a:lstStyle/>
          <a:p>
            <a:r>
              <a:rPr lang="en-US" dirty="0"/>
              <a:t>Photo by </a:t>
            </a:r>
            <a:r>
              <a:rPr lang="en-US" dirty="0">
                <a:hlinkClick r:id="rId4"/>
              </a:rPr>
              <a:t>Sander Sammy</a:t>
            </a:r>
            <a:r>
              <a:rPr lang="en-US" dirty="0"/>
              <a:t> on </a:t>
            </a:r>
            <a:r>
              <a:rPr lang="en-US" dirty="0" err="1">
                <a:hlinkClick r:id="rId5"/>
              </a:rPr>
              <a:t>Unsplash</a:t>
            </a:r>
            <a:r>
              <a:rPr lang="en-US" dirty="0"/>
              <a:t> </a:t>
            </a:r>
            <a:endParaRPr lang="en-GB" dirty="0"/>
          </a:p>
        </p:txBody>
      </p:sp>
    </p:spTree>
    <p:extLst>
      <p:ext uri="{BB962C8B-B14F-4D97-AF65-F5344CB8AC3E}">
        <p14:creationId xmlns:p14="http://schemas.microsoft.com/office/powerpoint/2010/main" val="4188040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F5D8-E280-E7FC-CE55-BCA99EB3BB19}"/>
              </a:ext>
            </a:extLst>
          </p:cNvPr>
          <p:cNvSpPr>
            <a:spLocks noGrp="1"/>
          </p:cNvSpPr>
          <p:nvPr>
            <p:ph type="title"/>
          </p:nvPr>
        </p:nvSpPr>
        <p:spPr>
          <a:xfrm>
            <a:off x="629840" y="457200"/>
            <a:ext cx="4246960" cy="914400"/>
          </a:xfrm>
        </p:spPr>
        <p:txBody>
          <a:bodyPr anchor="b">
            <a:noAutofit/>
          </a:bodyPr>
          <a:lstStyle/>
          <a:p>
            <a:r>
              <a:rPr lang="en-GB" sz="4800" b="1" dirty="0">
                <a:solidFill>
                  <a:schemeClr val="accent1"/>
                </a:solidFill>
                <a:latin typeface="+mn-lt"/>
              </a:rPr>
              <a:t>Policy Reality </a:t>
            </a:r>
          </a:p>
        </p:txBody>
      </p:sp>
      <p:pic>
        <p:nvPicPr>
          <p:cNvPr id="5" name="Picture 4" descr="A skeleton holding a baseball bat&#10;&#10;Description automatically generated with low confidence">
            <a:extLst>
              <a:ext uri="{FF2B5EF4-FFF2-40B4-BE49-F238E27FC236}">
                <a16:creationId xmlns:a16="http://schemas.microsoft.com/office/drawing/2014/main" id="{1A80172B-8C4F-D545-4ED1-4E141EE95F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769" r="2" b="21958"/>
          <a:stretch/>
        </p:blipFill>
        <p:spPr>
          <a:xfrm>
            <a:off x="4191000" y="446903"/>
            <a:ext cx="4400550" cy="4873625"/>
          </a:xfrm>
          <a:prstGeom prst="rect">
            <a:avLst/>
          </a:prstGeom>
          <a:noFill/>
        </p:spPr>
      </p:pic>
      <p:sp>
        <p:nvSpPr>
          <p:cNvPr id="3" name="Content Placeholder 2">
            <a:extLst>
              <a:ext uri="{FF2B5EF4-FFF2-40B4-BE49-F238E27FC236}">
                <a16:creationId xmlns:a16="http://schemas.microsoft.com/office/drawing/2014/main" id="{64CE8B71-ABAE-0849-6016-08BBB81A3EAD}"/>
              </a:ext>
            </a:extLst>
          </p:cNvPr>
          <p:cNvSpPr>
            <a:spLocks noGrp="1"/>
          </p:cNvSpPr>
          <p:nvPr>
            <p:ph type="body" sz="half" idx="2"/>
          </p:nvPr>
        </p:nvSpPr>
        <p:spPr>
          <a:xfrm>
            <a:off x="611397" y="1692275"/>
            <a:ext cx="3332559" cy="4664076"/>
          </a:xfrm>
        </p:spPr>
        <p:txBody>
          <a:bodyPr>
            <a:normAutofit lnSpcReduction="10000"/>
          </a:bodyPr>
          <a:lstStyle/>
          <a:p>
            <a:endParaRPr lang="en-GB" dirty="0"/>
          </a:p>
          <a:p>
            <a:pPr marL="0" indent="0">
              <a:buNone/>
            </a:pPr>
            <a:r>
              <a:rPr lang="en-US" sz="3600" dirty="0">
                <a:effectLst/>
              </a:rPr>
              <a:t>Policy is like a  skeleton that provides support and protection for the Church and allows us to move forward in a coordinated way</a:t>
            </a:r>
            <a:endParaRPr lang="en-GB" sz="3600" dirty="0"/>
          </a:p>
          <a:p>
            <a:endParaRPr lang="en-GB" dirty="0"/>
          </a:p>
        </p:txBody>
      </p:sp>
      <p:sp>
        <p:nvSpPr>
          <p:cNvPr id="10" name="Slide Number Placeholder 4">
            <a:extLst>
              <a:ext uri="{FF2B5EF4-FFF2-40B4-BE49-F238E27FC236}">
                <a16:creationId xmlns:a16="http://schemas.microsoft.com/office/drawing/2014/main" id="{F50023F2-DB4B-0BCF-1FF9-B52E4EDA06D4}"/>
              </a:ext>
            </a:extLst>
          </p:cNvPr>
          <p:cNvSpPr>
            <a:spLocks noGrp="1"/>
          </p:cNvSpPr>
          <p:nvPr>
            <p:ph type="sldNum" sz="quarter" idx="12"/>
          </p:nvPr>
        </p:nvSpPr>
        <p:spPr>
          <a:xfrm>
            <a:off x="6457950" y="6356351"/>
            <a:ext cx="2057400" cy="365125"/>
          </a:xfrm>
        </p:spPr>
        <p:txBody>
          <a:bodyPr/>
          <a:lstStyle/>
          <a:p>
            <a:pPr>
              <a:spcAft>
                <a:spcPts val="600"/>
              </a:spcAft>
            </a:pPr>
            <a:fld id="{8E85D6F2-6D22-6D4C-BD48-B7C2F628CFE0}" type="slidenum">
              <a:rPr lang="en-US" smtClean="0"/>
              <a:pPr>
                <a:spcAft>
                  <a:spcPts val="600"/>
                </a:spcAft>
              </a:pPr>
              <a:t>5</a:t>
            </a:fld>
            <a:endParaRPr lang="en-US"/>
          </a:p>
        </p:txBody>
      </p:sp>
    </p:spTree>
    <p:extLst>
      <p:ext uri="{BB962C8B-B14F-4D97-AF65-F5344CB8AC3E}">
        <p14:creationId xmlns:p14="http://schemas.microsoft.com/office/powerpoint/2010/main" val="169295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F5D8-E280-E7FC-CE55-BCA99EB3BB19}"/>
              </a:ext>
            </a:extLst>
          </p:cNvPr>
          <p:cNvSpPr>
            <a:spLocks noGrp="1"/>
          </p:cNvSpPr>
          <p:nvPr>
            <p:ph type="title"/>
          </p:nvPr>
        </p:nvSpPr>
        <p:spPr>
          <a:xfrm>
            <a:off x="629840" y="457200"/>
            <a:ext cx="6837759" cy="1066800"/>
          </a:xfrm>
        </p:spPr>
        <p:txBody>
          <a:bodyPr anchor="b">
            <a:normAutofit/>
          </a:bodyPr>
          <a:lstStyle/>
          <a:p>
            <a:r>
              <a:rPr lang="en-GB" sz="4000" b="1" dirty="0">
                <a:solidFill>
                  <a:schemeClr val="accent1"/>
                </a:solidFill>
                <a:latin typeface="+mn-lt"/>
              </a:rPr>
              <a:t>30 Second Challenge</a:t>
            </a:r>
          </a:p>
        </p:txBody>
      </p:sp>
      <p:sp>
        <p:nvSpPr>
          <p:cNvPr id="3" name="Content Placeholder 2">
            <a:extLst>
              <a:ext uri="{FF2B5EF4-FFF2-40B4-BE49-F238E27FC236}">
                <a16:creationId xmlns:a16="http://schemas.microsoft.com/office/drawing/2014/main" id="{64CE8B71-ABAE-0849-6016-08BBB81A3EAD}"/>
              </a:ext>
            </a:extLst>
          </p:cNvPr>
          <p:cNvSpPr>
            <a:spLocks noGrp="1"/>
          </p:cNvSpPr>
          <p:nvPr>
            <p:ph type="body" sz="half" idx="2"/>
          </p:nvPr>
        </p:nvSpPr>
        <p:spPr>
          <a:xfrm>
            <a:off x="629840" y="2057400"/>
            <a:ext cx="6837759" cy="3048000"/>
          </a:xfrm>
        </p:spPr>
        <p:txBody>
          <a:bodyPr>
            <a:normAutofit/>
          </a:bodyPr>
          <a:lstStyle/>
          <a:p>
            <a:endParaRPr lang="en-GB" dirty="0"/>
          </a:p>
          <a:p>
            <a:r>
              <a:rPr lang="en-GB" sz="3600" dirty="0"/>
              <a:t>What are the core governance documents of the Seventh-day Adventist Church?</a:t>
            </a:r>
          </a:p>
        </p:txBody>
      </p:sp>
      <p:sp>
        <p:nvSpPr>
          <p:cNvPr id="6" name="TextBox 5">
            <a:extLst>
              <a:ext uri="{FF2B5EF4-FFF2-40B4-BE49-F238E27FC236}">
                <a16:creationId xmlns:a16="http://schemas.microsoft.com/office/drawing/2014/main" id="{892FEE8B-CE50-E1C2-1ECF-1FDC27528495}"/>
              </a:ext>
            </a:extLst>
          </p:cNvPr>
          <p:cNvSpPr txBox="1"/>
          <p:nvPr/>
        </p:nvSpPr>
        <p:spPr>
          <a:xfrm>
            <a:off x="0" y="6488668"/>
            <a:ext cx="4572000" cy="369332"/>
          </a:xfrm>
          <a:prstGeom prst="rect">
            <a:avLst/>
          </a:prstGeom>
          <a:noFill/>
        </p:spPr>
        <p:txBody>
          <a:bodyPr wrap="square">
            <a:spAutoFit/>
          </a:bodyPr>
          <a:lstStyle/>
          <a:p>
            <a:r>
              <a:rPr lang="en-US" dirty="0"/>
              <a:t>Photo by </a:t>
            </a:r>
            <a:r>
              <a:rPr lang="en-US" dirty="0" err="1">
                <a:hlinkClick r:id="rId3"/>
              </a:rPr>
              <a:t>Agê</a:t>
            </a:r>
            <a:r>
              <a:rPr lang="en-US" dirty="0">
                <a:hlinkClick r:id="rId3"/>
              </a:rPr>
              <a:t> Barros</a:t>
            </a:r>
            <a:r>
              <a:rPr lang="en-US" dirty="0"/>
              <a:t> on </a:t>
            </a:r>
            <a:r>
              <a:rPr lang="en-US" dirty="0" err="1">
                <a:hlinkClick r:id="rId4"/>
              </a:rPr>
              <a:t>Unsplash</a:t>
            </a:r>
            <a:r>
              <a:rPr lang="en-US" dirty="0"/>
              <a:t> </a:t>
            </a:r>
            <a:endParaRPr lang="en-GB" dirty="0"/>
          </a:p>
        </p:txBody>
      </p:sp>
      <p:pic>
        <p:nvPicPr>
          <p:cNvPr id="8" name="Picture 7" descr="A close-up of a clock&#10;&#10;Description automatically generated with medium confidence">
            <a:extLst>
              <a:ext uri="{FF2B5EF4-FFF2-40B4-BE49-F238E27FC236}">
                <a16:creationId xmlns:a16="http://schemas.microsoft.com/office/drawing/2014/main" id="{36A975AC-1AD5-BD44-3031-42B881ED90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1400" y="4027098"/>
            <a:ext cx="4245093" cy="2830902"/>
          </a:xfrm>
          <a:prstGeom prst="rect">
            <a:avLst/>
          </a:prstGeom>
        </p:spPr>
      </p:pic>
    </p:spTree>
    <p:extLst>
      <p:ext uri="{BB962C8B-B14F-4D97-AF65-F5344CB8AC3E}">
        <p14:creationId xmlns:p14="http://schemas.microsoft.com/office/powerpoint/2010/main" val="4277655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F5D8-E280-E7FC-CE55-BCA99EB3BB19}"/>
              </a:ext>
            </a:extLst>
          </p:cNvPr>
          <p:cNvSpPr>
            <a:spLocks noGrp="1"/>
          </p:cNvSpPr>
          <p:nvPr>
            <p:ph type="title"/>
          </p:nvPr>
        </p:nvSpPr>
        <p:spPr>
          <a:xfrm>
            <a:off x="381000" y="365126"/>
            <a:ext cx="7467599" cy="1325563"/>
          </a:xfrm>
        </p:spPr>
        <p:txBody>
          <a:bodyPr>
            <a:noAutofit/>
          </a:bodyPr>
          <a:lstStyle/>
          <a:p>
            <a:pPr>
              <a:lnSpc>
                <a:spcPct val="107000"/>
              </a:lnSpc>
              <a:spcAft>
                <a:spcPts val="800"/>
              </a:spcAft>
            </a:pPr>
            <a:r>
              <a:rPr lang="en-US" sz="4400" b="1" dirty="0">
                <a:solidFill>
                  <a:schemeClr val="accent1"/>
                </a:solidFill>
                <a:effectLst/>
                <a:latin typeface="+mn-lt"/>
                <a:ea typeface="Calibri" panose="020F0502020204030204" pitchFamily="34" charset="0"/>
                <a:cs typeface="Times New Roman" panose="02020603050405020304" pitchFamily="18" charset="0"/>
              </a:rPr>
              <a:t>Core Governance </a:t>
            </a:r>
            <a:r>
              <a:rPr lang="en-US" sz="4400" b="1" dirty="0">
                <a:solidFill>
                  <a:schemeClr val="accent1"/>
                </a:solidFill>
                <a:latin typeface="+mn-lt"/>
                <a:ea typeface="Calibri" panose="020F0502020204030204" pitchFamily="34" charset="0"/>
                <a:cs typeface="Times New Roman" panose="02020603050405020304" pitchFamily="18" charset="0"/>
              </a:rPr>
              <a:t>D</a:t>
            </a:r>
            <a:r>
              <a:rPr lang="en-US" sz="4400" b="1" dirty="0">
                <a:solidFill>
                  <a:schemeClr val="accent1"/>
                </a:solidFill>
                <a:effectLst/>
                <a:latin typeface="+mn-lt"/>
                <a:ea typeface="Calibri" panose="020F0502020204030204" pitchFamily="34" charset="0"/>
                <a:cs typeface="Times New Roman" panose="02020603050405020304" pitchFamily="18" charset="0"/>
              </a:rPr>
              <a:t>ocuments</a:t>
            </a:r>
            <a:endParaRPr lang="en-GB" sz="4400" dirty="0">
              <a:solidFill>
                <a:schemeClr val="accent1"/>
              </a:solidFill>
              <a:effectLst/>
              <a:latin typeface="+mn-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CE8B71-ABAE-0849-6016-08BBB81A3EAD}"/>
              </a:ext>
            </a:extLst>
          </p:cNvPr>
          <p:cNvSpPr>
            <a:spLocks noGrp="1"/>
          </p:cNvSpPr>
          <p:nvPr>
            <p:ph idx="1"/>
          </p:nvPr>
        </p:nvSpPr>
        <p:spPr>
          <a:xfrm>
            <a:off x="613240" y="1825624"/>
            <a:ext cx="6680534" cy="4667250"/>
          </a:xfrm>
        </p:spPr>
        <p:txBody>
          <a:bodyPr>
            <a:normAutofit/>
          </a:bodyPr>
          <a:lstStyle/>
          <a:p>
            <a:pPr marL="0" indent="0">
              <a:buNone/>
            </a:pPr>
            <a:r>
              <a:rPr lang="en-US" sz="3600" dirty="0">
                <a:latin typeface="Calibri" panose="020F0502020204030204" pitchFamily="34" charset="0"/>
                <a:ea typeface="Calibri" panose="020F0502020204030204" pitchFamily="34" charset="0"/>
                <a:cs typeface="Times New Roman" panose="02020603050405020304" pitchFamily="18" charset="0"/>
              </a:rPr>
              <a:t>Statement of Fundamental Beliefs</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Articulate the Church’s understanding of the Bible and its teachings</a:t>
            </a:r>
          </a:p>
          <a:p>
            <a:pPr marL="0" indent="0">
              <a:buNone/>
            </a:pPr>
            <a:r>
              <a:rPr lang="en-US" sz="3600" i="1" dirty="0">
                <a:effectLst/>
                <a:latin typeface="Calibri" panose="020F0502020204030204" pitchFamily="34" charset="0"/>
                <a:ea typeface="Calibri" panose="020F0502020204030204" pitchFamily="34" charset="0"/>
                <a:cs typeface="Times New Roman" panose="02020603050405020304" pitchFamily="18" charset="0"/>
              </a:rPr>
              <a:t>Church Manual </a:t>
            </a:r>
            <a:endParaRPr lang="en-US" sz="36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400" dirty="0">
                <a:latin typeface="Calibri" panose="020F0502020204030204" pitchFamily="34" charset="0"/>
                <a:ea typeface="Calibri" panose="020F0502020204030204" pitchFamily="34" charset="0"/>
                <a:cs typeface="Times New Roman" panose="02020603050405020304" pitchFamily="18" charset="0"/>
              </a:rPr>
              <a:t>F</a:t>
            </a:r>
            <a:r>
              <a:rPr lang="en-US" sz="2400" dirty="0">
                <a:effectLst/>
                <a:latin typeface="Calibri" panose="020F0502020204030204" pitchFamily="34" charset="0"/>
                <a:ea typeface="Calibri" panose="020F0502020204030204" pitchFamily="34" charset="0"/>
                <a:cs typeface="Times New Roman" panose="02020603050405020304" pitchFamily="18" charset="0"/>
              </a:rPr>
              <a:t>rom its inception in 1931 was “an endeavor first to preserve all the good actions taken through the years and then to add rules required by the Church’s increasing growth and complexity.”</a:t>
            </a:r>
          </a:p>
        </p:txBody>
      </p:sp>
      <p:pic>
        <p:nvPicPr>
          <p:cNvPr id="5" name="Picture 4" descr="Graphical user interface, website&#10;&#10;Description automatically generated">
            <a:extLst>
              <a:ext uri="{FF2B5EF4-FFF2-40B4-BE49-F238E27FC236}">
                <a16:creationId xmlns:a16="http://schemas.microsoft.com/office/drawing/2014/main" id="{9D56CA05-069A-4F50-26F7-EB5ECB540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310709">
            <a:off x="5658672" y="4989001"/>
            <a:ext cx="943960" cy="1517674"/>
          </a:xfrm>
          <a:prstGeom prst="rect">
            <a:avLst/>
          </a:prstGeom>
        </p:spPr>
      </p:pic>
    </p:spTree>
    <p:extLst>
      <p:ext uri="{BB962C8B-B14F-4D97-AF65-F5344CB8AC3E}">
        <p14:creationId xmlns:p14="http://schemas.microsoft.com/office/powerpoint/2010/main" val="38240587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8F5D8-E280-E7FC-CE55-BCA99EB3BB19}"/>
              </a:ext>
            </a:extLst>
          </p:cNvPr>
          <p:cNvSpPr>
            <a:spLocks noGrp="1"/>
          </p:cNvSpPr>
          <p:nvPr>
            <p:ph type="title"/>
          </p:nvPr>
        </p:nvSpPr>
        <p:spPr>
          <a:xfrm>
            <a:off x="628650" y="365126"/>
            <a:ext cx="7067549" cy="1325563"/>
          </a:xfrm>
        </p:spPr>
        <p:txBody>
          <a:bodyPr>
            <a:noAutofit/>
          </a:bodyPr>
          <a:lstStyle/>
          <a:p>
            <a:pPr>
              <a:lnSpc>
                <a:spcPct val="107000"/>
              </a:lnSpc>
              <a:spcAft>
                <a:spcPts val="800"/>
              </a:spcAft>
            </a:pPr>
            <a:r>
              <a:rPr lang="en-US" sz="4400" b="1" dirty="0">
                <a:solidFill>
                  <a:schemeClr val="accent1"/>
                </a:solidFill>
                <a:effectLst/>
                <a:latin typeface="+mn-lt"/>
                <a:ea typeface="Calibri" panose="020F0502020204030204" pitchFamily="34" charset="0"/>
                <a:cs typeface="Times New Roman" panose="02020603050405020304" pitchFamily="18" charset="0"/>
              </a:rPr>
              <a:t>Core Governance </a:t>
            </a:r>
            <a:r>
              <a:rPr lang="en-US" sz="4400" b="1" dirty="0">
                <a:solidFill>
                  <a:schemeClr val="accent1"/>
                </a:solidFill>
                <a:latin typeface="+mn-lt"/>
                <a:ea typeface="Calibri" panose="020F0502020204030204" pitchFamily="34" charset="0"/>
                <a:cs typeface="Times New Roman" panose="02020603050405020304" pitchFamily="18" charset="0"/>
              </a:rPr>
              <a:t>D</a:t>
            </a:r>
            <a:r>
              <a:rPr lang="en-US" sz="4400" b="1" dirty="0">
                <a:solidFill>
                  <a:schemeClr val="accent1"/>
                </a:solidFill>
                <a:effectLst/>
                <a:latin typeface="+mn-lt"/>
                <a:ea typeface="Calibri" panose="020F0502020204030204" pitchFamily="34" charset="0"/>
                <a:cs typeface="Times New Roman" panose="02020603050405020304" pitchFamily="18" charset="0"/>
              </a:rPr>
              <a:t>ocuments</a:t>
            </a:r>
            <a:endParaRPr lang="en-GB" sz="4400" dirty="0">
              <a:solidFill>
                <a:schemeClr val="accent1"/>
              </a:solidFill>
              <a:effectLst/>
              <a:latin typeface="+mn-lt"/>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CE8B71-ABAE-0849-6016-08BBB81A3EAD}"/>
              </a:ext>
            </a:extLst>
          </p:cNvPr>
          <p:cNvSpPr>
            <a:spLocks noGrp="1"/>
          </p:cNvSpPr>
          <p:nvPr>
            <p:ph idx="1"/>
          </p:nvPr>
        </p:nvSpPr>
        <p:spPr>
          <a:xfrm>
            <a:off x="613240" y="1825624"/>
            <a:ext cx="6680534" cy="4667250"/>
          </a:xfrm>
        </p:spPr>
        <p:txBody>
          <a:bodyPr>
            <a:normAutofit/>
          </a:bodyPr>
          <a:lstStyle/>
          <a:p>
            <a:pPr marL="0" indent="0">
              <a:buNone/>
            </a:pPr>
            <a:r>
              <a:rPr lang="en-US" sz="3600" dirty="0">
                <a:effectLst/>
                <a:latin typeface="Calibri" panose="020F0502020204030204" pitchFamily="34" charset="0"/>
                <a:ea typeface="Calibri" panose="020F0502020204030204" pitchFamily="34" charset="0"/>
                <a:cs typeface="Times New Roman" panose="02020603050405020304" pitchFamily="18" charset="0"/>
              </a:rPr>
              <a:t>General Conference </a:t>
            </a:r>
            <a:r>
              <a:rPr lang="en-US" sz="3600" i="1" dirty="0">
                <a:effectLst/>
                <a:latin typeface="Calibri" panose="020F0502020204030204" pitchFamily="34" charset="0"/>
                <a:ea typeface="Calibri" panose="020F0502020204030204" pitchFamily="34" charset="0"/>
                <a:cs typeface="Times New Roman" panose="02020603050405020304" pitchFamily="18" charset="0"/>
              </a:rPr>
              <a:t>Working Policy</a:t>
            </a:r>
          </a:p>
          <a:p>
            <a:pPr marL="0" indent="0">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…is “the authoritative voice of the Church in matters relating to the administration of the work of the Seventh-day Adventist denomination in all parts of the world” </a:t>
            </a:r>
          </a:p>
          <a:p>
            <a:pPr marL="0" indent="0" algn="r">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(GCWP – Introduction)</a:t>
            </a:r>
            <a:endParaRPr lang="en-GB" sz="3600" dirty="0"/>
          </a:p>
        </p:txBody>
      </p:sp>
      <p:pic>
        <p:nvPicPr>
          <p:cNvPr id="5" name="Picture 4" descr="Diagram&#10;&#10;Description automatically generated">
            <a:extLst>
              <a:ext uri="{FF2B5EF4-FFF2-40B4-BE49-F238E27FC236}">
                <a16:creationId xmlns:a16="http://schemas.microsoft.com/office/drawing/2014/main" id="{06928ED0-EF16-E1D9-B536-7C2302AEF9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672472">
            <a:off x="2640878" y="4133578"/>
            <a:ext cx="1570466" cy="2304182"/>
          </a:xfrm>
          <a:prstGeom prst="rect">
            <a:avLst/>
          </a:prstGeom>
        </p:spPr>
      </p:pic>
    </p:spTree>
    <p:extLst>
      <p:ext uri="{BB962C8B-B14F-4D97-AF65-F5344CB8AC3E}">
        <p14:creationId xmlns:p14="http://schemas.microsoft.com/office/powerpoint/2010/main" val="2539182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90044900"/>
              </p:ext>
            </p:extLst>
          </p:nvPr>
        </p:nvGraphicFramePr>
        <p:xfrm>
          <a:off x="-304800" y="1676400"/>
          <a:ext cx="6629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4"/>
          <p:cNvSpPr txBox="1">
            <a:spLocks/>
          </p:cNvSpPr>
          <p:nvPr/>
        </p:nvSpPr>
        <p:spPr>
          <a:xfrm>
            <a:off x="457200" y="594360"/>
            <a:ext cx="7315200" cy="677108"/>
          </a:xfrm>
          <a:prstGeom prst="rect">
            <a:avLst/>
          </a:prstGeom>
        </p:spPr>
        <p:txBody>
          <a:bodyPr/>
          <a:lst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a:lstStyle>
          <a:p>
            <a:r>
              <a:rPr lang="en-US" dirty="0">
                <a:solidFill>
                  <a:schemeClr val="accent1"/>
                </a:solidFill>
                <a:effectLst/>
                <a:latin typeface="+mn-lt"/>
              </a:rPr>
              <a:t>Organizational Wisdom</a:t>
            </a:r>
          </a:p>
        </p:txBody>
      </p:sp>
      <p:graphicFrame>
        <p:nvGraphicFramePr>
          <p:cNvPr id="5" name="Diagram 4">
            <a:extLst>
              <a:ext uri="{FF2B5EF4-FFF2-40B4-BE49-F238E27FC236}">
                <a16:creationId xmlns:a16="http://schemas.microsoft.com/office/drawing/2014/main" id="{3B3D8293-451B-54DA-FD2F-065D1E916373}"/>
              </a:ext>
            </a:extLst>
          </p:cNvPr>
          <p:cNvGraphicFramePr/>
          <p:nvPr>
            <p:extLst>
              <p:ext uri="{D42A27DB-BD31-4B8C-83A1-F6EECF244321}">
                <p14:modId xmlns:p14="http://schemas.microsoft.com/office/powerpoint/2010/main" val="1755713127"/>
              </p:ext>
            </p:extLst>
          </p:nvPr>
        </p:nvGraphicFramePr>
        <p:xfrm>
          <a:off x="-304800" y="1397000"/>
          <a:ext cx="10058400" cy="5156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860630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TS010286750">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D TEMPLATE" id="{93FCA21D-75F5-4415-AFB8-54803B2B9199}" vid="{C4BB6BE5-FB6B-4521-948D-E69388566F60}"/>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id="{827D871D-A404-4E03-ABC3-A2E71B93AC0A}" vid="{77CC4132-68FD-49EC-89A6-07B8EE00791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822C1C142D7464BA00220F392F1EBE2" ma:contentTypeVersion="0" ma:contentTypeDescription="Create a new document." ma:contentTypeScope="" ma:versionID="7c9e697d2fb5816ecb25d1e35a778d6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1966F33-E530-49F1-A870-5976CDAFECA8}">
  <ds:schemaRefs>
    <ds:schemaRef ds:uri="http://schemas.microsoft.com/sharepoint/v3/contenttype/forms"/>
  </ds:schemaRefs>
</ds:datastoreItem>
</file>

<file path=customXml/itemProps2.xml><?xml version="1.0" encoding="utf-8"?>
<ds:datastoreItem xmlns:ds="http://schemas.openxmlformats.org/officeDocument/2006/customXml" ds:itemID="{CEFC01BE-4DB4-4938-A0E6-C790C13F8481}">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D9E00340-1500-4873-B1A2-C67D0C6B64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2208</TotalTime>
  <Words>2951</Words>
  <Application>Microsoft Office PowerPoint</Application>
  <PresentationFormat>On-screen Show (4:3)</PresentationFormat>
  <Paragraphs>212</Paragraphs>
  <Slides>22</Slides>
  <Notes>22</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22</vt:i4>
      </vt:variant>
    </vt:vector>
  </HeadingPairs>
  <TitlesOfParts>
    <vt:vector size="33" baseType="lpstr">
      <vt:lpstr>Arial</vt:lpstr>
      <vt:lpstr>Calibri</vt:lpstr>
      <vt:lpstr>Calibri Light</vt:lpstr>
      <vt:lpstr>Courier New</vt:lpstr>
      <vt:lpstr>Rage Italic</vt:lpstr>
      <vt:lpstr>Symbol</vt:lpstr>
      <vt:lpstr>Wingdings</vt:lpstr>
      <vt:lpstr>TS010286750</vt:lpstr>
      <vt:lpstr>White with Courier font for code slides</vt:lpstr>
      <vt:lpstr>1_Office Theme</vt:lpstr>
      <vt:lpstr>1_Office Theme</vt:lpstr>
      <vt:lpstr>How does the Church work? </vt:lpstr>
      <vt:lpstr>Policy myths</vt:lpstr>
      <vt:lpstr>Policy Myths</vt:lpstr>
      <vt:lpstr>Policy Myths</vt:lpstr>
      <vt:lpstr>Policy Reality </vt:lpstr>
      <vt:lpstr>30 Second Challenge</vt:lpstr>
      <vt:lpstr>Core Governance Documents</vt:lpstr>
      <vt:lpstr>Core Governance Documents</vt:lpstr>
      <vt:lpstr>PowerPoint Presentation</vt:lpstr>
      <vt:lpstr>Interrelated Documents</vt:lpstr>
      <vt:lpstr>Purpose of Policy</vt:lpstr>
      <vt:lpstr>Interdependence</vt:lpstr>
      <vt:lpstr>Interdependence</vt:lpstr>
      <vt:lpstr>Multiple Layers</vt:lpstr>
      <vt:lpstr>Ecclesiastical vs Institutional</vt:lpstr>
      <vt:lpstr>Committees</vt:lpstr>
      <vt:lpstr>Committees</vt:lpstr>
      <vt:lpstr>Weakest Link</vt:lpstr>
      <vt:lpstr>Availability </vt:lpstr>
      <vt:lpstr>PowerPoint Presentation</vt:lpstr>
      <vt:lpstr>PowerPoint Presentation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dc:title>
  <dc:creator>Audrey Andersson</dc:creator>
  <cp:lastModifiedBy>Missah, Ellen S.</cp:lastModifiedBy>
  <cp:revision>16</cp:revision>
  <dcterms:created xsi:type="dcterms:W3CDTF">2020-03-05T08:21:15Z</dcterms:created>
  <dcterms:modified xsi:type="dcterms:W3CDTF">2024-03-13T21:48:56Z</dcterms:modified>
</cp:coreProperties>
</file>