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9" r:id="rId4"/>
    <p:sldId id="262" r:id="rId5"/>
    <p:sldId id="261" r:id="rId6"/>
    <p:sldId id="260" r:id="rId7"/>
    <p:sldId id="263" r:id="rId8"/>
    <p:sldId id="257"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p:restoredTop sz="94646"/>
  </p:normalViewPr>
  <p:slideViewPr>
    <p:cSldViewPr snapToGrid="0">
      <p:cViewPr varScale="1">
        <p:scale>
          <a:sx n="105" d="100"/>
          <a:sy n="105" d="100"/>
        </p:scale>
        <p:origin x="132" y="61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8DBF7-679A-4042-BBE5-9C2FF2944AE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6FF0EA9-3014-4006-972F-641B81CC2227}">
      <dgm:prSet/>
      <dgm:spPr/>
      <dgm:t>
        <a:bodyPr/>
        <a:lstStyle/>
        <a:p>
          <a:r>
            <a:rPr lang="en-US"/>
            <a:t>2T 467, 468</a:t>
          </a:r>
        </a:p>
      </dgm:t>
    </dgm:pt>
    <dgm:pt modelId="{D0B7D3C0-6109-40A4-BE09-A07BA8EEE576}" type="parTrans" cxnId="{83999494-1BE7-4A58-85DF-551444B6197B}">
      <dgm:prSet/>
      <dgm:spPr/>
      <dgm:t>
        <a:bodyPr/>
        <a:lstStyle/>
        <a:p>
          <a:endParaRPr lang="en-US"/>
        </a:p>
      </dgm:t>
    </dgm:pt>
    <dgm:pt modelId="{5685D78B-C245-4DFA-AF7E-29106DE53AB7}" type="sibTrans" cxnId="{83999494-1BE7-4A58-85DF-551444B6197B}">
      <dgm:prSet/>
      <dgm:spPr/>
      <dgm:t>
        <a:bodyPr/>
        <a:lstStyle/>
        <a:p>
          <a:endParaRPr lang="en-US"/>
        </a:p>
      </dgm:t>
    </dgm:pt>
    <dgm:pt modelId="{4A7E646C-7B99-4D03-A358-4FD9C54FDD09}">
      <dgm:prSet/>
      <dgm:spPr/>
      <dgm:t>
        <a:bodyPr/>
        <a:lstStyle/>
        <a:p>
          <a:r>
            <a:rPr lang="en-US"/>
            <a:t>“”Faithful and picked men are needed at the head of the work... Take it to heart that we are really living amid the perils of the last days”</a:t>
          </a:r>
        </a:p>
      </dgm:t>
    </dgm:pt>
    <dgm:pt modelId="{B95D3EDB-0BEE-47EE-A3FE-FCA0EDDB464D}" type="parTrans" cxnId="{E1C0809D-665D-445E-9D01-A9C98CED5A55}">
      <dgm:prSet/>
      <dgm:spPr/>
      <dgm:t>
        <a:bodyPr/>
        <a:lstStyle/>
        <a:p>
          <a:endParaRPr lang="en-US"/>
        </a:p>
      </dgm:t>
    </dgm:pt>
    <dgm:pt modelId="{0CCC0BE6-5DC4-4D10-ABDC-BBA3FEFAB726}" type="sibTrans" cxnId="{E1C0809D-665D-445E-9D01-A9C98CED5A55}">
      <dgm:prSet/>
      <dgm:spPr/>
      <dgm:t>
        <a:bodyPr/>
        <a:lstStyle/>
        <a:p>
          <a:endParaRPr lang="en-US"/>
        </a:p>
      </dgm:t>
    </dgm:pt>
    <dgm:pt modelId="{DCEA4C50-4D96-6B49-943B-CA93C9400E21}" type="pres">
      <dgm:prSet presAssocID="{58F8DBF7-679A-4042-BBE5-9C2FF2944AEB}" presName="linear" presStyleCnt="0">
        <dgm:presLayoutVars>
          <dgm:animLvl val="lvl"/>
          <dgm:resizeHandles val="exact"/>
        </dgm:presLayoutVars>
      </dgm:prSet>
      <dgm:spPr/>
    </dgm:pt>
    <dgm:pt modelId="{4B06C30F-6F63-0742-9FEE-0675E423E9F2}" type="pres">
      <dgm:prSet presAssocID="{E6FF0EA9-3014-4006-972F-641B81CC2227}" presName="parentText" presStyleLbl="node1" presStyleIdx="0" presStyleCnt="2">
        <dgm:presLayoutVars>
          <dgm:chMax val="0"/>
          <dgm:bulletEnabled val="1"/>
        </dgm:presLayoutVars>
      </dgm:prSet>
      <dgm:spPr/>
    </dgm:pt>
    <dgm:pt modelId="{30A2B9D9-4EE1-9449-9AFC-2A631ABDA601}" type="pres">
      <dgm:prSet presAssocID="{5685D78B-C245-4DFA-AF7E-29106DE53AB7}" presName="spacer" presStyleCnt="0"/>
      <dgm:spPr/>
    </dgm:pt>
    <dgm:pt modelId="{D8F5148E-B04E-3540-BB79-5BC386400381}" type="pres">
      <dgm:prSet presAssocID="{4A7E646C-7B99-4D03-A358-4FD9C54FDD09}" presName="parentText" presStyleLbl="node1" presStyleIdx="1" presStyleCnt="2">
        <dgm:presLayoutVars>
          <dgm:chMax val="0"/>
          <dgm:bulletEnabled val="1"/>
        </dgm:presLayoutVars>
      </dgm:prSet>
      <dgm:spPr/>
    </dgm:pt>
  </dgm:ptLst>
  <dgm:cxnLst>
    <dgm:cxn modelId="{529E4823-3C2B-8540-B111-32F87995F435}" type="presOf" srcId="{4A7E646C-7B99-4D03-A358-4FD9C54FDD09}" destId="{D8F5148E-B04E-3540-BB79-5BC386400381}" srcOrd="0" destOrd="0" presId="urn:microsoft.com/office/officeart/2005/8/layout/vList2"/>
    <dgm:cxn modelId="{DBDE4A7A-2D26-E44A-888E-39D9424BAACB}" type="presOf" srcId="{E6FF0EA9-3014-4006-972F-641B81CC2227}" destId="{4B06C30F-6F63-0742-9FEE-0675E423E9F2}" srcOrd="0" destOrd="0" presId="urn:microsoft.com/office/officeart/2005/8/layout/vList2"/>
    <dgm:cxn modelId="{83999494-1BE7-4A58-85DF-551444B6197B}" srcId="{58F8DBF7-679A-4042-BBE5-9C2FF2944AEB}" destId="{E6FF0EA9-3014-4006-972F-641B81CC2227}" srcOrd="0" destOrd="0" parTransId="{D0B7D3C0-6109-40A4-BE09-A07BA8EEE576}" sibTransId="{5685D78B-C245-4DFA-AF7E-29106DE53AB7}"/>
    <dgm:cxn modelId="{E1C0809D-665D-445E-9D01-A9C98CED5A55}" srcId="{58F8DBF7-679A-4042-BBE5-9C2FF2944AEB}" destId="{4A7E646C-7B99-4D03-A358-4FD9C54FDD09}" srcOrd="1" destOrd="0" parTransId="{B95D3EDB-0BEE-47EE-A3FE-FCA0EDDB464D}" sibTransId="{0CCC0BE6-5DC4-4D10-ABDC-BBA3FEFAB726}"/>
    <dgm:cxn modelId="{3DBE77E7-9B5B-D341-A8C5-E8211AB47DA0}" type="presOf" srcId="{58F8DBF7-679A-4042-BBE5-9C2FF2944AEB}" destId="{DCEA4C50-4D96-6B49-943B-CA93C9400E21}" srcOrd="0" destOrd="0" presId="urn:microsoft.com/office/officeart/2005/8/layout/vList2"/>
    <dgm:cxn modelId="{066EA70C-9477-0D44-9F75-585E67BF306F}" type="presParOf" srcId="{DCEA4C50-4D96-6B49-943B-CA93C9400E21}" destId="{4B06C30F-6F63-0742-9FEE-0675E423E9F2}" srcOrd="0" destOrd="0" presId="urn:microsoft.com/office/officeart/2005/8/layout/vList2"/>
    <dgm:cxn modelId="{E2256A5D-2A3C-F945-813D-B73D95645142}" type="presParOf" srcId="{DCEA4C50-4D96-6B49-943B-CA93C9400E21}" destId="{30A2B9D9-4EE1-9449-9AFC-2A631ABDA601}" srcOrd="1" destOrd="0" presId="urn:microsoft.com/office/officeart/2005/8/layout/vList2"/>
    <dgm:cxn modelId="{F5A8B5F6-4458-D741-B136-8C265CEF8542}" type="presParOf" srcId="{DCEA4C50-4D96-6B49-943B-CA93C9400E21}" destId="{D8F5148E-B04E-3540-BB79-5BC38640038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55E371-79DF-4270-8421-4DCE15B43EE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F305980-F5DC-4430-A95B-4DB0AF346F58}">
      <dgm:prSet/>
      <dgm:spPr/>
      <dgm:t>
        <a:bodyPr/>
        <a:lstStyle/>
        <a:p>
          <a:r>
            <a:rPr lang="en-US"/>
            <a:t>If Seventh-day Adventist leaders cannot be faithful to;</a:t>
          </a:r>
        </a:p>
      </dgm:t>
    </dgm:pt>
    <dgm:pt modelId="{05FEB4A1-5EAA-49DD-929D-4479B782D4D1}" type="parTrans" cxnId="{88E638BC-9331-407A-93BF-F8F03A59DD29}">
      <dgm:prSet/>
      <dgm:spPr/>
      <dgm:t>
        <a:bodyPr/>
        <a:lstStyle/>
        <a:p>
          <a:endParaRPr lang="en-US"/>
        </a:p>
      </dgm:t>
    </dgm:pt>
    <dgm:pt modelId="{F9FB5F87-C387-441D-B11C-E674ECBB0AAE}" type="sibTrans" cxnId="{88E638BC-9331-407A-93BF-F8F03A59DD29}">
      <dgm:prSet/>
      <dgm:spPr/>
      <dgm:t>
        <a:bodyPr/>
        <a:lstStyle/>
        <a:p>
          <a:endParaRPr lang="en-US"/>
        </a:p>
      </dgm:t>
    </dgm:pt>
    <dgm:pt modelId="{FC58B97A-7C78-4F0C-AE0D-FEFE25243D13}">
      <dgm:prSet/>
      <dgm:spPr/>
      <dgm:t>
        <a:bodyPr/>
        <a:lstStyle/>
        <a:p>
          <a:r>
            <a:rPr lang="en-US"/>
            <a:t>1. the faith of Jesus – the 27 Fundamental Beliefs</a:t>
          </a:r>
        </a:p>
      </dgm:t>
    </dgm:pt>
    <dgm:pt modelId="{34C18E20-F0B9-44C9-ADFD-7873CCE93972}" type="parTrans" cxnId="{277CA8E9-1489-433E-8BCE-291EB8550885}">
      <dgm:prSet/>
      <dgm:spPr/>
      <dgm:t>
        <a:bodyPr/>
        <a:lstStyle/>
        <a:p>
          <a:endParaRPr lang="en-US"/>
        </a:p>
      </dgm:t>
    </dgm:pt>
    <dgm:pt modelId="{2AA2FD52-2587-4BC8-AE63-0A980AA392F9}" type="sibTrans" cxnId="{277CA8E9-1489-433E-8BCE-291EB8550885}">
      <dgm:prSet/>
      <dgm:spPr/>
      <dgm:t>
        <a:bodyPr/>
        <a:lstStyle/>
        <a:p>
          <a:endParaRPr lang="en-US"/>
        </a:p>
      </dgm:t>
    </dgm:pt>
    <dgm:pt modelId="{DAB40118-33FC-4FD2-976B-B34EB2A33C77}">
      <dgm:prSet/>
      <dgm:spPr/>
      <dgm:t>
        <a:bodyPr/>
        <a:lstStyle/>
        <a:p>
          <a:r>
            <a:rPr lang="en-US"/>
            <a:t>2. the gospel commission – the mission of Jesus, </a:t>
          </a:r>
        </a:p>
      </dgm:t>
    </dgm:pt>
    <dgm:pt modelId="{FDEEA455-51D2-4CE7-B46F-6D5C856CE3DD}" type="parTrans" cxnId="{EDE0A13D-57B0-4CFF-862D-4A848BF48DD4}">
      <dgm:prSet/>
      <dgm:spPr/>
      <dgm:t>
        <a:bodyPr/>
        <a:lstStyle/>
        <a:p>
          <a:endParaRPr lang="en-US"/>
        </a:p>
      </dgm:t>
    </dgm:pt>
    <dgm:pt modelId="{F7AE517B-0695-4B79-9D45-62D78D636AFB}" type="sibTrans" cxnId="{EDE0A13D-57B0-4CFF-862D-4A848BF48DD4}">
      <dgm:prSet/>
      <dgm:spPr/>
      <dgm:t>
        <a:bodyPr/>
        <a:lstStyle/>
        <a:p>
          <a:endParaRPr lang="en-US"/>
        </a:p>
      </dgm:t>
    </dgm:pt>
    <dgm:pt modelId="{67BA5F9D-2017-4D0A-8F4A-E74DBA31DDCC}">
      <dgm:prSet/>
      <dgm:spPr/>
      <dgm:t>
        <a:bodyPr/>
        <a:lstStyle/>
        <a:p>
          <a:r>
            <a:rPr lang="en-US"/>
            <a:t>3. and the unity of the church – the strength of Jesus</a:t>
          </a:r>
        </a:p>
      </dgm:t>
    </dgm:pt>
    <dgm:pt modelId="{1CDAB135-6FEF-4B69-B83F-DDDAF85C092F}" type="parTrans" cxnId="{BBFFF6C2-C6F1-48FF-8656-A7AF61B15FB3}">
      <dgm:prSet/>
      <dgm:spPr/>
      <dgm:t>
        <a:bodyPr/>
        <a:lstStyle/>
        <a:p>
          <a:endParaRPr lang="en-US"/>
        </a:p>
      </dgm:t>
    </dgm:pt>
    <dgm:pt modelId="{82D94898-367F-4977-8DA2-C9D23485E7FF}" type="sibTrans" cxnId="{BBFFF6C2-C6F1-48FF-8656-A7AF61B15FB3}">
      <dgm:prSet/>
      <dgm:spPr/>
      <dgm:t>
        <a:bodyPr/>
        <a:lstStyle/>
        <a:p>
          <a:endParaRPr lang="en-US"/>
        </a:p>
      </dgm:t>
    </dgm:pt>
    <dgm:pt modelId="{A17B5730-4956-4FD1-91B9-DF4AA053900B}">
      <dgm:prSet/>
      <dgm:spPr/>
      <dgm:t>
        <a:bodyPr/>
        <a:lstStyle/>
        <a:p>
          <a:r>
            <a:rPr lang="en-US"/>
            <a:t>They need to consider getting a new job</a:t>
          </a:r>
        </a:p>
      </dgm:t>
    </dgm:pt>
    <dgm:pt modelId="{8AF546AE-5C77-4148-B682-CF52F308FD62}" type="parTrans" cxnId="{45C76AFE-D390-4354-809A-F5D2ECAB1674}">
      <dgm:prSet/>
      <dgm:spPr/>
      <dgm:t>
        <a:bodyPr/>
        <a:lstStyle/>
        <a:p>
          <a:endParaRPr lang="en-US"/>
        </a:p>
      </dgm:t>
    </dgm:pt>
    <dgm:pt modelId="{EEFCD619-9858-45D4-BCBF-5961180D57E8}" type="sibTrans" cxnId="{45C76AFE-D390-4354-809A-F5D2ECAB1674}">
      <dgm:prSet/>
      <dgm:spPr/>
      <dgm:t>
        <a:bodyPr/>
        <a:lstStyle/>
        <a:p>
          <a:endParaRPr lang="en-US"/>
        </a:p>
      </dgm:t>
    </dgm:pt>
    <dgm:pt modelId="{836AE6CC-8DBC-E644-9B8F-9006529E9995}" type="pres">
      <dgm:prSet presAssocID="{A355E371-79DF-4270-8421-4DCE15B43EE1}" presName="linear" presStyleCnt="0">
        <dgm:presLayoutVars>
          <dgm:animLvl val="lvl"/>
          <dgm:resizeHandles val="exact"/>
        </dgm:presLayoutVars>
      </dgm:prSet>
      <dgm:spPr/>
    </dgm:pt>
    <dgm:pt modelId="{E460DE51-E9FC-BF41-AAFE-2CE1D0A780FF}" type="pres">
      <dgm:prSet presAssocID="{3F305980-F5DC-4430-A95B-4DB0AF346F58}" presName="parentText" presStyleLbl="node1" presStyleIdx="0" presStyleCnt="2">
        <dgm:presLayoutVars>
          <dgm:chMax val="0"/>
          <dgm:bulletEnabled val="1"/>
        </dgm:presLayoutVars>
      </dgm:prSet>
      <dgm:spPr/>
    </dgm:pt>
    <dgm:pt modelId="{30B6290D-D38F-2B4B-BBF1-ED1538743BEA}" type="pres">
      <dgm:prSet presAssocID="{3F305980-F5DC-4430-A95B-4DB0AF346F58}" presName="childText" presStyleLbl="revTx" presStyleIdx="0" presStyleCnt="1">
        <dgm:presLayoutVars>
          <dgm:bulletEnabled val="1"/>
        </dgm:presLayoutVars>
      </dgm:prSet>
      <dgm:spPr/>
    </dgm:pt>
    <dgm:pt modelId="{A4338334-7637-054D-84B4-A5C3FBD651DA}" type="pres">
      <dgm:prSet presAssocID="{A17B5730-4956-4FD1-91B9-DF4AA053900B}" presName="parentText" presStyleLbl="node1" presStyleIdx="1" presStyleCnt="2">
        <dgm:presLayoutVars>
          <dgm:chMax val="0"/>
          <dgm:bulletEnabled val="1"/>
        </dgm:presLayoutVars>
      </dgm:prSet>
      <dgm:spPr/>
    </dgm:pt>
  </dgm:ptLst>
  <dgm:cxnLst>
    <dgm:cxn modelId="{EDE0A13D-57B0-4CFF-862D-4A848BF48DD4}" srcId="{3F305980-F5DC-4430-A95B-4DB0AF346F58}" destId="{DAB40118-33FC-4FD2-976B-B34EB2A33C77}" srcOrd="1" destOrd="0" parTransId="{FDEEA455-51D2-4CE7-B46F-6D5C856CE3DD}" sibTransId="{F7AE517B-0695-4B79-9D45-62D78D636AFB}"/>
    <dgm:cxn modelId="{EBAC1554-0569-494F-8819-F5C55FB70A1B}" type="presOf" srcId="{DAB40118-33FC-4FD2-976B-B34EB2A33C77}" destId="{30B6290D-D38F-2B4B-BBF1-ED1538743BEA}" srcOrd="0" destOrd="1" presId="urn:microsoft.com/office/officeart/2005/8/layout/vList2"/>
    <dgm:cxn modelId="{86AF317D-00D2-3C42-8007-020DCB6182B7}" type="presOf" srcId="{FC58B97A-7C78-4F0C-AE0D-FEFE25243D13}" destId="{30B6290D-D38F-2B4B-BBF1-ED1538743BEA}" srcOrd="0" destOrd="0" presId="urn:microsoft.com/office/officeart/2005/8/layout/vList2"/>
    <dgm:cxn modelId="{BB608586-ED75-AB43-A369-A50C97BEC91C}" type="presOf" srcId="{3F305980-F5DC-4430-A95B-4DB0AF346F58}" destId="{E460DE51-E9FC-BF41-AAFE-2CE1D0A780FF}" srcOrd="0" destOrd="0" presId="urn:microsoft.com/office/officeart/2005/8/layout/vList2"/>
    <dgm:cxn modelId="{CCD4199B-E944-A64D-A919-D390C5D13499}" type="presOf" srcId="{A17B5730-4956-4FD1-91B9-DF4AA053900B}" destId="{A4338334-7637-054D-84B4-A5C3FBD651DA}" srcOrd="0" destOrd="0" presId="urn:microsoft.com/office/officeart/2005/8/layout/vList2"/>
    <dgm:cxn modelId="{6E9899A8-4F24-7541-AE60-7C86DC3E60A6}" type="presOf" srcId="{A355E371-79DF-4270-8421-4DCE15B43EE1}" destId="{836AE6CC-8DBC-E644-9B8F-9006529E9995}" srcOrd="0" destOrd="0" presId="urn:microsoft.com/office/officeart/2005/8/layout/vList2"/>
    <dgm:cxn modelId="{88E638BC-9331-407A-93BF-F8F03A59DD29}" srcId="{A355E371-79DF-4270-8421-4DCE15B43EE1}" destId="{3F305980-F5DC-4430-A95B-4DB0AF346F58}" srcOrd="0" destOrd="0" parTransId="{05FEB4A1-5EAA-49DD-929D-4479B782D4D1}" sibTransId="{F9FB5F87-C387-441D-B11C-E674ECBB0AAE}"/>
    <dgm:cxn modelId="{BBFFF6C2-C6F1-48FF-8656-A7AF61B15FB3}" srcId="{3F305980-F5DC-4430-A95B-4DB0AF346F58}" destId="{67BA5F9D-2017-4D0A-8F4A-E74DBA31DDCC}" srcOrd="2" destOrd="0" parTransId="{1CDAB135-6FEF-4B69-B83F-DDDAF85C092F}" sibTransId="{82D94898-367F-4977-8DA2-C9D23485E7FF}"/>
    <dgm:cxn modelId="{EC2ECFCC-8473-E545-A336-CE62C050B5B9}" type="presOf" srcId="{67BA5F9D-2017-4D0A-8F4A-E74DBA31DDCC}" destId="{30B6290D-D38F-2B4B-BBF1-ED1538743BEA}" srcOrd="0" destOrd="2" presId="urn:microsoft.com/office/officeart/2005/8/layout/vList2"/>
    <dgm:cxn modelId="{277CA8E9-1489-433E-8BCE-291EB8550885}" srcId="{3F305980-F5DC-4430-A95B-4DB0AF346F58}" destId="{FC58B97A-7C78-4F0C-AE0D-FEFE25243D13}" srcOrd="0" destOrd="0" parTransId="{34C18E20-F0B9-44C9-ADFD-7873CCE93972}" sibTransId="{2AA2FD52-2587-4BC8-AE63-0A980AA392F9}"/>
    <dgm:cxn modelId="{45C76AFE-D390-4354-809A-F5D2ECAB1674}" srcId="{A355E371-79DF-4270-8421-4DCE15B43EE1}" destId="{A17B5730-4956-4FD1-91B9-DF4AA053900B}" srcOrd="1" destOrd="0" parTransId="{8AF546AE-5C77-4148-B682-CF52F308FD62}" sibTransId="{EEFCD619-9858-45D4-BCBF-5961180D57E8}"/>
    <dgm:cxn modelId="{A884C9AF-5841-DB44-B862-AECCEC715ACC}" type="presParOf" srcId="{836AE6CC-8DBC-E644-9B8F-9006529E9995}" destId="{E460DE51-E9FC-BF41-AAFE-2CE1D0A780FF}" srcOrd="0" destOrd="0" presId="urn:microsoft.com/office/officeart/2005/8/layout/vList2"/>
    <dgm:cxn modelId="{6B256F67-8DCC-0C4F-A652-8FA4B0F9F0B1}" type="presParOf" srcId="{836AE6CC-8DBC-E644-9B8F-9006529E9995}" destId="{30B6290D-D38F-2B4B-BBF1-ED1538743BEA}" srcOrd="1" destOrd="0" presId="urn:microsoft.com/office/officeart/2005/8/layout/vList2"/>
    <dgm:cxn modelId="{F181CC27-86B1-8147-A665-31A8FC59EDD5}" type="presParOf" srcId="{836AE6CC-8DBC-E644-9B8F-9006529E9995}" destId="{A4338334-7637-054D-84B4-A5C3FBD651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6C30F-6F63-0742-9FEE-0675E423E9F2}">
      <dsp:nvSpPr>
        <dsp:cNvPr id="0" name=""/>
        <dsp:cNvSpPr/>
      </dsp:nvSpPr>
      <dsp:spPr>
        <a:xfrm>
          <a:off x="0" y="12389"/>
          <a:ext cx="6263640" cy="26953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2T 467, 468</a:t>
          </a:r>
        </a:p>
      </dsp:txBody>
      <dsp:txXfrm>
        <a:off x="131574" y="143963"/>
        <a:ext cx="6000492" cy="2432166"/>
      </dsp:txXfrm>
    </dsp:sp>
    <dsp:sp modelId="{D8F5148E-B04E-3540-BB79-5BC386400381}">
      <dsp:nvSpPr>
        <dsp:cNvPr id="0" name=""/>
        <dsp:cNvSpPr/>
      </dsp:nvSpPr>
      <dsp:spPr>
        <a:xfrm>
          <a:off x="0" y="2796983"/>
          <a:ext cx="6263640" cy="26953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“”Faithful and picked men are needed at the head of the work... Take it to heart that we are really living amid the perils of the last days”</a:t>
          </a:r>
        </a:p>
      </dsp:txBody>
      <dsp:txXfrm>
        <a:off x="131574" y="2928557"/>
        <a:ext cx="6000492" cy="2432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0DE51-E9FC-BF41-AAFE-2CE1D0A780FF}">
      <dsp:nvSpPr>
        <dsp:cNvPr id="0" name=""/>
        <dsp:cNvSpPr/>
      </dsp:nvSpPr>
      <dsp:spPr>
        <a:xfrm>
          <a:off x="0" y="92168"/>
          <a:ext cx="6263640" cy="13922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If Seventh-day Adventist leaders cannot be faithful to;</a:t>
          </a:r>
        </a:p>
      </dsp:txBody>
      <dsp:txXfrm>
        <a:off x="67966" y="160134"/>
        <a:ext cx="6127708" cy="1256367"/>
      </dsp:txXfrm>
    </dsp:sp>
    <dsp:sp modelId="{30B6290D-D38F-2B4B-BBF1-ED1538743BEA}">
      <dsp:nvSpPr>
        <dsp:cNvPr id="0" name=""/>
        <dsp:cNvSpPr/>
      </dsp:nvSpPr>
      <dsp:spPr>
        <a:xfrm>
          <a:off x="0" y="1484468"/>
          <a:ext cx="6263640" cy="253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1. the faith of Jesus – the 27 Fundamental Beliefs</a:t>
          </a:r>
        </a:p>
        <a:p>
          <a:pPr marL="228600" lvl="1" indent="-228600" algn="l" defTabSz="1200150">
            <a:lnSpc>
              <a:spcPct val="90000"/>
            </a:lnSpc>
            <a:spcBef>
              <a:spcPct val="0"/>
            </a:spcBef>
            <a:spcAft>
              <a:spcPct val="20000"/>
            </a:spcAft>
            <a:buChar char="•"/>
          </a:pPr>
          <a:r>
            <a:rPr lang="en-US" sz="2700" kern="1200"/>
            <a:t>2. the gospel commission – the mission of Jesus, </a:t>
          </a:r>
        </a:p>
        <a:p>
          <a:pPr marL="228600" lvl="1" indent="-228600" algn="l" defTabSz="1200150">
            <a:lnSpc>
              <a:spcPct val="90000"/>
            </a:lnSpc>
            <a:spcBef>
              <a:spcPct val="0"/>
            </a:spcBef>
            <a:spcAft>
              <a:spcPct val="20000"/>
            </a:spcAft>
            <a:buChar char="•"/>
          </a:pPr>
          <a:r>
            <a:rPr lang="en-US" sz="2700" kern="1200"/>
            <a:t>3. and the unity of the church – the strength of Jesus</a:t>
          </a:r>
        </a:p>
      </dsp:txBody>
      <dsp:txXfrm>
        <a:off x="0" y="1484468"/>
        <a:ext cx="6263640" cy="2535750"/>
      </dsp:txXfrm>
    </dsp:sp>
    <dsp:sp modelId="{A4338334-7637-054D-84B4-A5C3FBD651DA}">
      <dsp:nvSpPr>
        <dsp:cNvPr id="0" name=""/>
        <dsp:cNvSpPr/>
      </dsp:nvSpPr>
      <dsp:spPr>
        <a:xfrm>
          <a:off x="0" y="4020219"/>
          <a:ext cx="6263640" cy="139229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They need to consider getting a new job</a:t>
          </a:r>
        </a:p>
      </dsp:txBody>
      <dsp:txXfrm>
        <a:off x="67966" y="4088185"/>
        <a:ext cx="6127708" cy="1256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1EE1F-F75A-B346-94E2-6E8AB58B38C2}"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8B602-EE4D-844A-B621-5637A7916A19}" type="slidenum">
              <a:rPr lang="en-US" smtClean="0"/>
              <a:t>‹#›</a:t>
            </a:fld>
            <a:endParaRPr lang="en-US"/>
          </a:p>
        </p:txBody>
      </p:sp>
    </p:spTree>
    <p:extLst>
      <p:ext uri="{BB962C8B-B14F-4D97-AF65-F5344CB8AC3E}">
        <p14:creationId xmlns:p14="http://schemas.microsoft.com/office/powerpoint/2010/main" val="166548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2666-BF40-0F77-11EB-BA62D66095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E4FE7E-1E0C-BF01-B013-321A34430C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8B37D6-C212-3817-712A-DC7531B27F1C}"/>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8ED773BE-FB0F-2834-B2E0-738B98B88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E0B35C-36E9-ACBF-A152-6C54923801D4}"/>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404261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0F267-14D3-5601-F248-AFA864A0FA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FCCD9-C44C-49C8-65B8-FE5AF3BDE1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49659-85C7-C01A-2A07-55D18A1EDD9F}"/>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BE423A4B-83DD-619D-3AA5-1B52821B9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04753F-8DE6-CA5F-1AA3-AB1F5678ED82}"/>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74003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E96099-254F-F3C5-51F2-FC91138F40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4CFEC-4750-28D2-0BDA-4A60D5DA85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3EF6B-7391-060D-2A48-0C362DCF2EC6}"/>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78045537-2F2F-2471-D1BB-4E653FB7A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FAFC8-3D6B-A6CD-16DC-923218E0EADE}"/>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397883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2F54-1FE0-E71C-1B43-CBF571F50E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8C617B-1B04-E3BA-C529-F199E21EB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055DE-640B-A3F2-809F-5EA56C53CCCF}"/>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8AEF0B71-43B5-9221-E3B8-7CCC82AD3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C15F7-4BAF-941F-0151-DBA26A2342C7}"/>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181681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6477-C78D-FBD6-9A8E-7411FCD67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05106B-64C2-84E8-338D-1A8C597DFC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F3D267-C3B4-55CA-D4C4-990652A68AB6}"/>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932FD4E6-3355-EE75-4733-1BAF71775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CBB70-04E0-AC4E-E90E-CD9B7880680E}"/>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343943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4D77-AE26-5A91-02C7-0EAB7A080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F74D92-F1E7-4D1A-2F91-85236CCA2F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7CC3A5-DF28-9435-1D3E-79EF18981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8EC2DB-2A23-3949-A762-3E1D5D5DFD27}"/>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6" name="Footer Placeholder 5">
            <a:extLst>
              <a:ext uri="{FF2B5EF4-FFF2-40B4-BE49-F238E27FC236}">
                <a16:creationId xmlns:a16="http://schemas.microsoft.com/office/drawing/2014/main" id="{E76E3FB9-E82D-38C3-11C9-018272C8F1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CFEC1-430F-D81A-2C09-57CD6BAF45D3}"/>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143759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E0D6-C8EB-C492-3377-8146B9CBD4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E03D12-5142-CC96-8246-23AFD97DE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37C1F9-DB5E-BEEA-0499-CB31E6986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9E100B-AB22-CBCD-5495-3AA4CF09AC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C68E7F-429F-80AB-5EBF-FE3C3E15FA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57BE8E-2CB7-DB76-7782-4536AFFB252D}"/>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8" name="Footer Placeholder 7">
            <a:extLst>
              <a:ext uri="{FF2B5EF4-FFF2-40B4-BE49-F238E27FC236}">
                <a16:creationId xmlns:a16="http://schemas.microsoft.com/office/drawing/2014/main" id="{01FBAD0F-809E-4AFB-81C4-BFD2DFBD60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59F485-1648-B597-D71E-225FAF95CE6A}"/>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149783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5D29-A3A2-128E-E6D0-05799D383F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2EA182-8D2F-555B-6C16-69F28EA898C6}"/>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4" name="Footer Placeholder 3">
            <a:extLst>
              <a:ext uri="{FF2B5EF4-FFF2-40B4-BE49-F238E27FC236}">
                <a16:creationId xmlns:a16="http://schemas.microsoft.com/office/drawing/2014/main" id="{7CCBCD41-6EF4-14DE-99DA-21F43121A8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A4F6F-04B8-EB48-9595-00FEC6A22A31}"/>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372872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469E68-7853-5E48-8D21-4BFB94BC5666}"/>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3" name="Footer Placeholder 2">
            <a:extLst>
              <a:ext uri="{FF2B5EF4-FFF2-40B4-BE49-F238E27FC236}">
                <a16:creationId xmlns:a16="http://schemas.microsoft.com/office/drawing/2014/main" id="{88D7BCB3-4B70-B575-03E2-DFE5D76DB8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B6740C-56D1-EEB6-5E0A-30DB781CA7CF}"/>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340816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5767-5FE7-4DEE-B61D-67847B224F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07FC65-0C58-9DCF-A10C-9B4BA0242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9D032B-A11C-F272-C492-2B722C55F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1508E-4E2E-B2EB-66BF-A98F0D1B03F2}"/>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6" name="Footer Placeholder 5">
            <a:extLst>
              <a:ext uri="{FF2B5EF4-FFF2-40B4-BE49-F238E27FC236}">
                <a16:creationId xmlns:a16="http://schemas.microsoft.com/office/drawing/2014/main" id="{443C2964-6109-2794-D7A8-D8DA1D4F8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A207CC-A8A8-8B04-14B2-860B1FAD4E55}"/>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417685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BE28-FCBA-D6AD-714F-A0DB965A5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204F90-E041-1DF1-6366-07499333D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B408AE-FFA0-81C6-2A75-A8E0F74B9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35130-9BFA-756B-D074-A5220E795A95}"/>
              </a:ext>
            </a:extLst>
          </p:cNvPr>
          <p:cNvSpPr>
            <a:spLocks noGrp="1"/>
          </p:cNvSpPr>
          <p:nvPr>
            <p:ph type="dt" sz="half" idx="10"/>
          </p:nvPr>
        </p:nvSpPr>
        <p:spPr/>
        <p:txBody>
          <a:bodyPr/>
          <a:lstStyle/>
          <a:p>
            <a:fld id="{E1DDF68E-FB89-E64D-B450-382E6E73A084}" type="datetimeFigureOut">
              <a:rPr lang="en-US" smtClean="0"/>
              <a:t>3/12/2024</a:t>
            </a:fld>
            <a:endParaRPr lang="en-US"/>
          </a:p>
        </p:txBody>
      </p:sp>
      <p:sp>
        <p:nvSpPr>
          <p:cNvPr id="6" name="Footer Placeholder 5">
            <a:extLst>
              <a:ext uri="{FF2B5EF4-FFF2-40B4-BE49-F238E27FC236}">
                <a16:creationId xmlns:a16="http://schemas.microsoft.com/office/drawing/2014/main" id="{C4F523C0-28B4-CDA2-5786-A3F3FB188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8C6C5-7B83-89C7-AAB8-F5B4BBACF887}"/>
              </a:ext>
            </a:extLst>
          </p:cNvPr>
          <p:cNvSpPr>
            <a:spLocks noGrp="1"/>
          </p:cNvSpPr>
          <p:nvPr>
            <p:ph type="sldNum" sz="quarter" idx="12"/>
          </p:nvPr>
        </p:nvSpPr>
        <p:spPr/>
        <p:txBody>
          <a:bodyPr/>
          <a:lstStyle/>
          <a:p>
            <a:fld id="{17A598CD-F455-CF45-B803-1A61E9045D80}" type="slidenum">
              <a:rPr lang="en-US" smtClean="0"/>
              <a:t>‹#›</a:t>
            </a:fld>
            <a:endParaRPr lang="en-US"/>
          </a:p>
        </p:txBody>
      </p:sp>
    </p:spTree>
    <p:extLst>
      <p:ext uri="{BB962C8B-B14F-4D97-AF65-F5344CB8AC3E}">
        <p14:creationId xmlns:p14="http://schemas.microsoft.com/office/powerpoint/2010/main" val="334977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258DBE-FB45-2867-A3C0-95BACFEB1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DFDF6A-1537-D0E6-177F-5497F38B1D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1F966-FF68-79FE-DBA1-2A757A2173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DF68E-FB89-E64D-B450-382E6E73A084}" type="datetimeFigureOut">
              <a:rPr lang="en-US" smtClean="0"/>
              <a:t>3/12/2024</a:t>
            </a:fld>
            <a:endParaRPr lang="en-US"/>
          </a:p>
        </p:txBody>
      </p:sp>
      <p:sp>
        <p:nvSpPr>
          <p:cNvPr id="5" name="Footer Placeholder 4">
            <a:extLst>
              <a:ext uri="{FF2B5EF4-FFF2-40B4-BE49-F238E27FC236}">
                <a16:creationId xmlns:a16="http://schemas.microsoft.com/office/drawing/2014/main" id="{6B2BE6D1-2E63-9BC2-4E7C-4043AED919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AAD12B-B9FE-F237-07D2-77488CA313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598CD-F455-CF45-B803-1A61E9045D80}" type="slidenum">
              <a:rPr lang="en-US" smtClean="0"/>
              <a:t>‹#›</a:t>
            </a:fld>
            <a:endParaRPr lang="en-US"/>
          </a:p>
        </p:txBody>
      </p:sp>
    </p:spTree>
    <p:extLst>
      <p:ext uri="{BB962C8B-B14F-4D97-AF65-F5344CB8AC3E}">
        <p14:creationId xmlns:p14="http://schemas.microsoft.com/office/powerpoint/2010/main" val="213538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One in a crowd">
            <a:extLst>
              <a:ext uri="{FF2B5EF4-FFF2-40B4-BE49-F238E27FC236}">
                <a16:creationId xmlns:a16="http://schemas.microsoft.com/office/drawing/2014/main" id="{8827080E-BB58-86B0-D1CE-D938C1A89F1E}"/>
              </a:ext>
            </a:extLst>
          </p:cNvPr>
          <p:cNvPicPr>
            <a:picLocks noChangeAspect="1"/>
          </p:cNvPicPr>
          <p:nvPr/>
        </p:nvPicPr>
        <p:blipFill rotWithShape="1">
          <a:blip r:embed="rId2"/>
          <a:srcRect r="5200"/>
          <a:stretch/>
        </p:blipFill>
        <p:spPr>
          <a:xfrm>
            <a:off x="3523488" y="10"/>
            <a:ext cx="8668512" cy="6857990"/>
          </a:xfrm>
          <a:prstGeom prst="rect">
            <a:avLst/>
          </a:prstGeom>
        </p:spPr>
      </p:pic>
      <p:sp>
        <p:nvSpPr>
          <p:cNvPr id="33" name="Rectangle 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FA2031-ACEF-59B1-5567-2E15AC209F50}"/>
              </a:ext>
            </a:extLst>
          </p:cNvPr>
          <p:cNvSpPr>
            <a:spLocks noGrp="1"/>
          </p:cNvSpPr>
          <p:nvPr>
            <p:ph type="ctrTitle"/>
          </p:nvPr>
        </p:nvSpPr>
        <p:spPr>
          <a:xfrm>
            <a:off x="477981" y="1122363"/>
            <a:ext cx="4023360" cy="3204134"/>
          </a:xfrm>
        </p:spPr>
        <p:txBody>
          <a:bodyPr anchor="b">
            <a:normAutofit/>
          </a:bodyPr>
          <a:lstStyle/>
          <a:p>
            <a:pPr algn="l"/>
            <a:r>
              <a:rPr lang="en-US" sz="4800"/>
              <a:t>FAITHFULNESS</a:t>
            </a:r>
          </a:p>
        </p:txBody>
      </p:sp>
      <p:sp>
        <p:nvSpPr>
          <p:cNvPr id="3" name="Subtitle 2">
            <a:extLst>
              <a:ext uri="{FF2B5EF4-FFF2-40B4-BE49-F238E27FC236}">
                <a16:creationId xmlns:a16="http://schemas.microsoft.com/office/drawing/2014/main" id="{DF912B85-00F8-DDDA-EB95-138F7A25AC3F}"/>
              </a:ext>
            </a:extLst>
          </p:cNvPr>
          <p:cNvSpPr>
            <a:spLocks noGrp="1"/>
          </p:cNvSpPr>
          <p:nvPr>
            <p:ph type="subTitle" idx="1"/>
          </p:nvPr>
        </p:nvSpPr>
        <p:spPr>
          <a:xfrm>
            <a:off x="477980" y="4872922"/>
            <a:ext cx="4023359" cy="1208141"/>
          </a:xfrm>
        </p:spPr>
        <p:txBody>
          <a:bodyPr>
            <a:normAutofit/>
          </a:bodyPr>
          <a:lstStyle/>
          <a:p>
            <a:pPr algn="l"/>
            <a:r>
              <a:rPr lang="en-US" sz="2000"/>
              <a:t>FUNDAMENTAL BELIEFS</a:t>
            </a:r>
          </a:p>
          <a:p>
            <a:pPr algn="l"/>
            <a:r>
              <a:rPr lang="en-US" sz="2000"/>
              <a:t>MISSION</a:t>
            </a:r>
          </a:p>
          <a:p>
            <a:pPr algn="l"/>
            <a:r>
              <a:rPr lang="en-US" sz="2000"/>
              <a:t>UNITY OF THE CHURCH</a:t>
            </a:r>
          </a:p>
        </p:txBody>
      </p:sp>
      <p:sp>
        <p:nvSpPr>
          <p:cNvPr id="35" name="Rectangle 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2" name="Rectangle 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864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904F62AB-DE48-D7B0-8DDA-53A1CFD887BE}"/>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It’s What We Have Been Asked To Do</a:t>
            </a:r>
          </a:p>
        </p:txBody>
      </p:sp>
      <p:graphicFrame>
        <p:nvGraphicFramePr>
          <p:cNvPr id="10" name="Content Placeholder 7">
            <a:extLst>
              <a:ext uri="{FF2B5EF4-FFF2-40B4-BE49-F238E27FC236}">
                <a16:creationId xmlns:a16="http://schemas.microsoft.com/office/drawing/2014/main" id="{B3262FF0-93B0-E986-E912-E59E6842C6DC}"/>
              </a:ext>
            </a:extLst>
          </p:cNvPr>
          <p:cNvGraphicFramePr>
            <a:graphicFrameLocks noGrp="1"/>
          </p:cNvGraphicFramePr>
          <p:nvPr>
            <p:ph idx="1"/>
            <p:extLst>
              <p:ext uri="{D42A27DB-BD31-4B8C-83A1-F6EECF244321}">
                <p14:modId xmlns:p14="http://schemas.microsoft.com/office/powerpoint/2010/main" val="5559676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5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5CB19-4DF6-9826-5C17-385BBC709995}"/>
              </a:ext>
            </a:extLst>
          </p:cNvPr>
          <p:cNvSpPr>
            <a:spLocks noGrp="1"/>
          </p:cNvSpPr>
          <p:nvPr>
            <p:ph type="title"/>
          </p:nvPr>
        </p:nvSpPr>
        <p:spPr>
          <a:xfrm>
            <a:off x="838200" y="365760"/>
            <a:ext cx="10515600" cy="1325563"/>
          </a:xfrm>
        </p:spPr>
        <p:txBody>
          <a:bodyPr>
            <a:normAutofit/>
          </a:bodyPr>
          <a:lstStyle/>
          <a:p>
            <a:r>
              <a:rPr lang="en-US">
                <a:solidFill>
                  <a:schemeClr val="bg1"/>
                </a:solidFill>
              </a:rPr>
              <a:t>My New Job - The Short List</a:t>
            </a:r>
          </a:p>
        </p:txBody>
      </p:sp>
      <p:sp>
        <p:nvSpPr>
          <p:cNvPr id="21" name="Content Placeholder 2">
            <a:extLst>
              <a:ext uri="{FF2B5EF4-FFF2-40B4-BE49-F238E27FC236}">
                <a16:creationId xmlns:a16="http://schemas.microsoft.com/office/drawing/2014/main" id="{C77EAC00-9782-F306-73E5-8DBCBAC97E39}"/>
              </a:ext>
            </a:extLst>
          </p:cNvPr>
          <p:cNvSpPr>
            <a:spLocks noGrp="1"/>
          </p:cNvSpPr>
          <p:nvPr>
            <p:ph idx="1"/>
          </p:nvPr>
        </p:nvSpPr>
        <p:spPr>
          <a:xfrm>
            <a:off x="841248" y="2276857"/>
            <a:ext cx="5015484" cy="3900106"/>
          </a:xfrm>
        </p:spPr>
        <p:txBody>
          <a:bodyPr anchor="ctr">
            <a:normAutofit/>
          </a:bodyPr>
          <a:lstStyle/>
          <a:p>
            <a:r>
              <a:rPr lang="en-US" sz="2200"/>
              <a:t>1. Train every soldier</a:t>
            </a:r>
          </a:p>
          <a:p>
            <a:r>
              <a:rPr lang="en-US" sz="2200"/>
              <a:t>2. Expect loyalty and untiring service</a:t>
            </a:r>
          </a:p>
          <a:p>
            <a:r>
              <a:rPr lang="en-US" sz="2200"/>
              <a:t>3. Demonstrate faithful service</a:t>
            </a:r>
          </a:p>
          <a:p>
            <a:r>
              <a:rPr lang="en-US" sz="2200"/>
              <a:t>4. Have a keen sense of responsibility</a:t>
            </a:r>
          </a:p>
          <a:p>
            <a:r>
              <a:rPr lang="en-US" sz="2200"/>
              <a:t>5. Develop opportunity for every member</a:t>
            </a:r>
          </a:p>
          <a:p>
            <a:r>
              <a:rPr lang="en-US" sz="2200"/>
              <a:t>6. Lay plans along </a:t>
            </a:r>
            <a:r>
              <a:rPr lang="en-US" sz="2200" u="sng"/>
              <a:t>all</a:t>
            </a:r>
            <a:r>
              <a:rPr lang="en-US" sz="2200"/>
              <a:t> lines</a:t>
            </a:r>
          </a:p>
          <a:p>
            <a:pPr lvl="4"/>
            <a:r>
              <a:rPr lang="en-US" sz="2200"/>
              <a:t>9T 116-117</a:t>
            </a:r>
          </a:p>
          <a:p>
            <a:endParaRPr lang="en-US" sz="2200"/>
          </a:p>
        </p:txBody>
      </p:sp>
      <p:pic>
        <p:nvPicPr>
          <p:cNvPr id="5" name="Picture 4">
            <a:extLst>
              <a:ext uri="{FF2B5EF4-FFF2-40B4-BE49-F238E27FC236}">
                <a16:creationId xmlns:a16="http://schemas.microsoft.com/office/drawing/2014/main" id="{A397FC9E-1760-964B-8D4D-4F9E0AD2B114}"/>
              </a:ext>
            </a:extLst>
          </p:cNvPr>
          <p:cNvPicPr>
            <a:picLocks noChangeAspect="1"/>
          </p:cNvPicPr>
          <p:nvPr/>
        </p:nvPicPr>
        <p:blipFill rotWithShape="1">
          <a:blip r:embed="rId2"/>
          <a:srcRect r="14160" b="-1"/>
          <a:stretch/>
        </p:blipFill>
        <p:spPr>
          <a:xfrm>
            <a:off x="6335270" y="2276857"/>
            <a:ext cx="5015484" cy="3900106"/>
          </a:xfrm>
          <a:prstGeom prst="rect">
            <a:avLst/>
          </a:prstGeom>
        </p:spPr>
      </p:pic>
    </p:spTree>
    <p:extLst>
      <p:ext uri="{BB962C8B-B14F-4D97-AF65-F5344CB8AC3E}">
        <p14:creationId xmlns:p14="http://schemas.microsoft.com/office/powerpoint/2010/main" val="294736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2DED5F-7288-A836-483D-7EAA9A90D50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Facing the Challenge</a:t>
            </a:r>
          </a:p>
        </p:txBody>
      </p:sp>
      <p:sp>
        <p:nvSpPr>
          <p:cNvPr id="3" name="Content Placeholder 2">
            <a:extLst>
              <a:ext uri="{FF2B5EF4-FFF2-40B4-BE49-F238E27FC236}">
                <a16:creationId xmlns:a16="http://schemas.microsoft.com/office/drawing/2014/main" id="{E90DB91C-466E-E517-B772-9A4A7996D24E}"/>
              </a:ext>
            </a:extLst>
          </p:cNvPr>
          <p:cNvSpPr>
            <a:spLocks noGrp="1"/>
          </p:cNvSpPr>
          <p:nvPr>
            <p:ph idx="1"/>
          </p:nvPr>
        </p:nvSpPr>
        <p:spPr>
          <a:xfrm>
            <a:off x="1367624" y="2490436"/>
            <a:ext cx="9708995" cy="3567173"/>
          </a:xfrm>
        </p:spPr>
        <p:txBody>
          <a:bodyPr anchor="ctr">
            <a:normAutofit/>
          </a:bodyPr>
          <a:lstStyle/>
          <a:p>
            <a:r>
              <a:rPr lang="en-US" sz="2400" dirty="0"/>
              <a:t>“Be strong and of good courage: for unto this people shalt thou divide for an inheritance the land, which I </a:t>
            </a:r>
            <a:r>
              <a:rPr lang="en-US" sz="2400" dirty="0" err="1"/>
              <a:t>sware</a:t>
            </a:r>
            <a:r>
              <a:rPr lang="en-US" sz="2400" dirty="0"/>
              <a:t> unto their fathers to give them. Only be thou strong and very courageous, that thou mayest observe to do according to all the law which Moses my servant commanded thee: turn not from it to the right hand or to the left, that thou mayest prosper.” </a:t>
            </a:r>
          </a:p>
          <a:p>
            <a:r>
              <a:rPr lang="en-US" sz="2400" dirty="0"/>
              <a:t>Joshua 1: 6, 7</a:t>
            </a:r>
          </a:p>
        </p:txBody>
      </p:sp>
    </p:spTree>
    <p:extLst>
      <p:ext uri="{BB962C8B-B14F-4D97-AF65-F5344CB8AC3E}">
        <p14:creationId xmlns:p14="http://schemas.microsoft.com/office/powerpoint/2010/main" val="202858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48FF903-EF66-39FE-5FF7-8B2B612E2135}"/>
              </a:ext>
            </a:extLst>
          </p:cNvPr>
          <p:cNvSpPr>
            <a:spLocks noGrp="1"/>
          </p:cNvSpPr>
          <p:nvPr>
            <p:ph type="ctrTitle"/>
          </p:nvPr>
        </p:nvSpPr>
        <p:spPr>
          <a:xfrm>
            <a:off x="838200" y="914402"/>
            <a:ext cx="10515600" cy="2659957"/>
          </a:xfrm>
        </p:spPr>
        <p:txBody>
          <a:bodyPr>
            <a:normAutofit/>
          </a:bodyPr>
          <a:lstStyle/>
          <a:p>
            <a:r>
              <a:rPr lang="en-US" sz="6200" dirty="0">
                <a:solidFill>
                  <a:srgbClr val="FFFFFF"/>
                </a:solidFill>
              </a:rPr>
              <a:t>Whom His Lord When He Cometh</a:t>
            </a:r>
            <a:br>
              <a:rPr lang="en-US" sz="6200" dirty="0">
                <a:solidFill>
                  <a:srgbClr val="FFFFFF"/>
                </a:solidFill>
              </a:rPr>
            </a:br>
            <a:r>
              <a:rPr lang="en-US" sz="6200" dirty="0">
                <a:solidFill>
                  <a:srgbClr val="FFFFFF"/>
                </a:solidFill>
              </a:rPr>
              <a:t>Shall Find So Doing</a:t>
            </a:r>
          </a:p>
        </p:txBody>
      </p:sp>
      <p:sp>
        <p:nvSpPr>
          <p:cNvPr id="5" name="Subtitle 4">
            <a:extLst>
              <a:ext uri="{FF2B5EF4-FFF2-40B4-BE49-F238E27FC236}">
                <a16:creationId xmlns:a16="http://schemas.microsoft.com/office/drawing/2014/main" id="{38A1C5F1-0715-CA1C-CC6D-9577D5D52DAE}"/>
              </a:ext>
            </a:extLst>
          </p:cNvPr>
          <p:cNvSpPr>
            <a:spLocks noGrp="1"/>
          </p:cNvSpPr>
          <p:nvPr>
            <p:ph type="subTitle" idx="1"/>
          </p:nvPr>
        </p:nvSpPr>
        <p:spPr>
          <a:xfrm>
            <a:off x="838200" y="4368800"/>
            <a:ext cx="10515600" cy="1390650"/>
          </a:xfrm>
        </p:spPr>
        <p:txBody>
          <a:bodyPr>
            <a:normAutofit/>
          </a:bodyPr>
          <a:lstStyle/>
          <a:p>
            <a:endParaRPr lang="en-US" sz="3200"/>
          </a:p>
        </p:txBody>
      </p:sp>
    </p:spTree>
    <p:extLst>
      <p:ext uri="{BB962C8B-B14F-4D97-AF65-F5344CB8AC3E}">
        <p14:creationId xmlns:p14="http://schemas.microsoft.com/office/powerpoint/2010/main" val="266700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BF45A1-BE7C-CEE4-FCD1-6EEBF11CEEC6}"/>
              </a:ext>
            </a:extLst>
          </p:cNvPr>
          <p:cNvSpPr>
            <a:spLocks noGrp="1"/>
          </p:cNvSpPr>
          <p:nvPr>
            <p:ph type="title"/>
          </p:nvPr>
        </p:nvSpPr>
        <p:spPr>
          <a:xfrm>
            <a:off x="645065" y="1463040"/>
            <a:ext cx="3796306" cy="2690949"/>
          </a:xfrm>
        </p:spPr>
        <p:txBody>
          <a:bodyPr anchor="t">
            <a:normAutofit/>
          </a:bodyPr>
          <a:lstStyle/>
          <a:p>
            <a:r>
              <a:rPr lang="en-US" sz="4800"/>
              <a:t>Jesus’ Words – the Straight Truth</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BEE374-4517-3395-9A46-9063A67CBF66}"/>
              </a:ext>
            </a:extLst>
          </p:cNvPr>
          <p:cNvSpPr>
            <a:spLocks noGrp="1"/>
          </p:cNvSpPr>
          <p:nvPr>
            <p:ph idx="1"/>
          </p:nvPr>
        </p:nvSpPr>
        <p:spPr>
          <a:xfrm>
            <a:off x="5656218" y="1463039"/>
            <a:ext cx="5542387" cy="4300447"/>
          </a:xfrm>
        </p:spPr>
        <p:txBody>
          <a:bodyPr anchor="t">
            <a:normAutofit/>
          </a:bodyPr>
          <a:lstStyle/>
          <a:p>
            <a:r>
              <a:rPr lang="en-US" sz="2200"/>
              <a:t>“Who then is a faithful and wise servant, whom his lord hath made ruler over his household, to give them meat in due season? Blessed is that servant, whom his lord when he cometh shall find so doing.” Matthew 24: 45, 46</a:t>
            </a:r>
          </a:p>
        </p:txBody>
      </p:sp>
    </p:spTree>
    <p:extLst>
      <p:ext uri="{BB962C8B-B14F-4D97-AF65-F5344CB8AC3E}">
        <p14:creationId xmlns:p14="http://schemas.microsoft.com/office/powerpoint/2010/main" val="76348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AD8A1C-9A7A-4846-88CF-BA7F7D8E5D7B}"/>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Faithful Leaders Needed</a:t>
            </a:r>
          </a:p>
        </p:txBody>
      </p:sp>
      <p:graphicFrame>
        <p:nvGraphicFramePr>
          <p:cNvPr id="5" name="Content Placeholder 2">
            <a:extLst>
              <a:ext uri="{FF2B5EF4-FFF2-40B4-BE49-F238E27FC236}">
                <a16:creationId xmlns:a16="http://schemas.microsoft.com/office/drawing/2014/main" id="{C79B886D-4E3F-258F-B668-FE73019D1E5A}"/>
              </a:ext>
            </a:extLst>
          </p:cNvPr>
          <p:cNvGraphicFramePr>
            <a:graphicFrameLocks noGrp="1"/>
          </p:cNvGraphicFramePr>
          <p:nvPr>
            <p:ph idx="1"/>
            <p:extLst>
              <p:ext uri="{D42A27DB-BD31-4B8C-83A1-F6EECF244321}">
                <p14:modId xmlns:p14="http://schemas.microsoft.com/office/powerpoint/2010/main" val="56217496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57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2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73E111E-8D0D-D80E-DA7B-53727FF44D7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Leadership - 101</a:t>
            </a:r>
          </a:p>
        </p:txBody>
      </p:sp>
      <p:sp>
        <p:nvSpPr>
          <p:cNvPr id="3" name="Content Placeholder 2">
            <a:extLst>
              <a:ext uri="{FF2B5EF4-FFF2-40B4-BE49-F238E27FC236}">
                <a16:creationId xmlns:a16="http://schemas.microsoft.com/office/drawing/2014/main" id="{752BAC4D-D917-D209-5B81-94FE6824E3B3}"/>
              </a:ext>
            </a:extLst>
          </p:cNvPr>
          <p:cNvSpPr>
            <a:spLocks noGrp="1"/>
          </p:cNvSpPr>
          <p:nvPr>
            <p:ph idx="1"/>
          </p:nvPr>
        </p:nvSpPr>
        <p:spPr>
          <a:xfrm>
            <a:off x="1367624" y="2490436"/>
            <a:ext cx="9708995" cy="3567173"/>
          </a:xfrm>
        </p:spPr>
        <p:txBody>
          <a:bodyPr anchor="ctr">
            <a:normAutofit/>
          </a:bodyPr>
          <a:lstStyle/>
          <a:p>
            <a:r>
              <a:rPr lang="en-US" sz="2400"/>
              <a:t>“The higher the position a man occupies, the greater the responsibility he has to bear, the wider will be the influence that he exerts, and the greater his need of </a:t>
            </a:r>
            <a:r>
              <a:rPr lang="en-US" sz="2400" u="sng"/>
              <a:t>dependence on God</a:t>
            </a:r>
            <a:r>
              <a:rPr lang="en-US" sz="2400"/>
              <a:t>. Ever shall he remember that with the call to work comes the call to </a:t>
            </a:r>
            <a:r>
              <a:rPr lang="en-US" sz="2400" u="sng"/>
              <a:t>walk circumspectly</a:t>
            </a:r>
            <a:r>
              <a:rPr lang="en-US" sz="2400"/>
              <a:t> before his fellow man. He is to stand before God in the </a:t>
            </a:r>
            <a:r>
              <a:rPr lang="en-US" sz="2400" u="sng"/>
              <a:t>attitude of a learner</a:t>
            </a:r>
            <a:r>
              <a:rPr lang="en-US" sz="2400"/>
              <a:t>. Position does not give holiness of character. It is by </a:t>
            </a:r>
            <a:r>
              <a:rPr lang="en-US" sz="2400" u="sng"/>
              <a:t>honoring God and obeying his commands </a:t>
            </a:r>
            <a:r>
              <a:rPr lang="en-US" sz="2400"/>
              <a:t>that man is made truly great…see in every difficulty a </a:t>
            </a:r>
            <a:r>
              <a:rPr lang="en-US" sz="2400" u="sng"/>
              <a:t>call to prayer</a:t>
            </a:r>
            <a:r>
              <a:rPr lang="en-US" sz="2400"/>
              <a:t>.” PK 30, 31</a:t>
            </a:r>
          </a:p>
        </p:txBody>
      </p:sp>
    </p:spTree>
    <p:extLst>
      <p:ext uri="{BB962C8B-B14F-4D97-AF65-F5344CB8AC3E}">
        <p14:creationId xmlns:p14="http://schemas.microsoft.com/office/powerpoint/2010/main" val="410289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590CA7-511F-C30D-1A94-9E9C4A1E750E}"/>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Leadership’s Safeguard</a:t>
            </a:r>
          </a:p>
        </p:txBody>
      </p:sp>
      <p:sp>
        <p:nvSpPr>
          <p:cNvPr id="3" name="Content Placeholder 2">
            <a:extLst>
              <a:ext uri="{FF2B5EF4-FFF2-40B4-BE49-F238E27FC236}">
                <a16:creationId xmlns:a16="http://schemas.microsoft.com/office/drawing/2014/main" id="{8E7B68B5-D44F-89A1-628E-13044443B154}"/>
              </a:ext>
            </a:extLst>
          </p:cNvPr>
          <p:cNvSpPr>
            <a:spLocks noGrp="1"/>
          </p:cNvSpPr>
          <p:nvPr>
            <p:ph idx="1"/>
          </p:nvPr>
        </p:nvSpPr>
        <p:spPr>
          <a:xfrm>
            <a:off x="838200" y="2438400"/>
            <a:ext cx="10515600" cy="3738562"/>
          </a:xfrm>
        </p:spPr>
        <p:txBody>
          <a:bodyPr>
            <a:normAutofit/>
          </a:bodyPr>
          <a:lstStyle/>
          <a:p>
            <a:pPr marL="0" indent="0">
              <a:buNone/>
            </a:pPr>
            <a:r>
              <a:rPr lang="en-US" sz="2600"/>
              <a:t>“To the law and to the testimony: if they speak not according to this word, it is because there is no light in them. Isaiah 8: 20… The people of  God are directed to the Scripture as their safeguard... A man is travelling and comes to a place where there are several roads and a guideboard indicating where each one leads. If he disregards the guideboard and takes whichever road seems to him to be right, he may be ever so sincere, but will in all probability find himself on the wrong road” GC 593, 598</a:t>
            </a:r>
          </a:p>
        </p:txBody>
      </p:sp>
    </p:spTree>
    <p:extLst>
      <p:ext uri="{BB962C8B-B14F-4D97-AF65-F5344CB8AC3E}">
        <p14:creationId xmlns:p14="http://schemas.microsoft.com/office/powerpoint/2010/main" val="322825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E4DA84D-5244-AAE8-4BF1-B16B6DB036C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Ellen White’s Concerns Expressed to </a:t>
            </a:r>
            <a:br>
              <a:rPr lang="en-US" sz="4000" dirty="0">
                <a:solidFill>
                  <a:srgbClr val="FFFFFF"/>
                </a:solidFill>
              </a:rPr>
            </a:br>
            <a:r>
              <a:rPr lang="en-US" sz="4000" dirty="0">
                <a:solidFill>
                  <a:srgbClr val="FFFFFF"/>
                </a:solidFill>
              </a:rPr>
              <a:t>S N Haskell</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97042D1-5343-8018-4B42-1C25DF55E8B3}"/>
              </a:ext>
            </a:extLst>
          </p:cNvPr>
          <p:cNvSpPr>
            <a:spLocks noGrp="1"/>
          </p:cNvSpPr>
          <p:nvPr>
            <p:ph idx="1"/>
          </p:nvPr>
        </p:nvSpPr>
        <p:spPr>
          <a:xfrm>
            <a:off x="5221862" y="1719618"/>
            <a:ext cx="5948831" cy="4334629"/>
          </a:xfrm>
        </p:spPr>
        <p:txBody>
          <a:bodyPr anchor="ctr">
            <a:normAutofit/>
          </a:bodyPr>
          <a:lstStyle/>
          <a:p>
            <a:r>
              <a:rPr lang="en-US" sz="2200" dirty="0">
                <a:solidFill>
                  <a:srgbClr val="FEFFFF"/>
                </a:solidFill>
              </a:rPr>
              <a:t>“I said further that before the end we would see strange manifestations by those who professed to be led by the Holy Spirit. There are those who will treat as something of great importance these peculiar manifestations, which are not of God, but which are calculated to divert the minds of many away from the </a:t>
            </a:r>
            <a:r>
              <a:rPr lang="en-US" sz="2200" u="sng" dirty="0">
                <a:solidFill>
                  <a:srgbClr val="FEFFFF"/>
                </a:solidFill>
              </a:rPr>
              <a:t>teachings of the Word.</a:t>
            </a:r>
            <a:r>
              <a:rPr lang="en-US" sz="2200" dirty="0">
                <a:solidFill>
                  <a:srgbClr val="FEFFFF"/>
                </a:solidFill>
              </a:rPr>
              <a:t> … In the last days the enemy of </a:t>
            </a:r>
            <a:r>
              <a:rPr lang="en-US" sz="2200" u="sng" dirty="0">
                <a:solidFill>
                  <a:srgbClr val="FEFFFF"/>
                </a:solidFill>
              </a:rPr>
              <a:t>present truth </a:t>
            </a:r>
            <a:r>
              <a:rPr lang="en-US" sz="2200" dirty="0">
                <a:solidFill>
                  <a:srgbClr val="FEFFFF"/>
                </a:solidFill>
              </a:rPr>
              <a:t>will bring in manifestations that are not in harmony with the workings of the Spirit, but are calculated to lead astray those who stand ready to take up with something new and strange.” 1EGWLM 932.5</a:t>
            </a:r>
          </a:p>
        </p:txBody>
      </p:sp>
    </p:spTree>
    <p:extLst>
      <p:ext uri="{BB962C8B-B14F-4D97-AF65-F5344CB8AC3E}">
        <p14:creationId xmlns:p14="http://schemas.microsoft.com/office/powerpoint/2010/main" val="372561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86BEBDC-C0EF-1F94-79FB-0C12BA45E49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Harvard Business Review – Decade of Study</a:t>
            </a:r>
          </a:p>
        </p:txBody>
      </p:sp>
      <p:sp>
        <p:nvSpPr>
          <p:cNvPr id="3" name="Content Placeholder 2">
            <a:extLst>
              <a:ext uri="{FF2B5EF4-FFF2-40B4-BE49-F238E27FC236}">
                <a16:creationId xmlns:a16="http://schemas.microsoft.com/office/drawing/2014/main" id="{5F73CCB6-3A96-7CDD-ECA5-5F09C4E3F1D9}"/>
              </a:ext>
            </a:extLst>
          </p:cNvPr>
          <p:cNvSpPr>
            <a:spLocks noGrp="1"/>
          </p:cNvSpPr>
          <p:nvPr>
            <p:ph idx="1"/>
          </p:nvPr>
        </p:nvSpPr>
        <p:spPr>
          <a:xfrm>
            <a:off x="1367624" y="2490436"/>
            <a:ext cx="9708995" cy="3567173"/>
          </a:xfrm>
        </p:spPr>
        <p:txBody>
          <a:bodyPr anchor="ctr">
            <a:normAutofit/>
          </a:bodyPr>
          <a:lstStyle/>
          <a:p>
            <a:r>
              <a:rPr lang="en-US" sz="2000" b="0" i="0">
                <a:effectLst/>
                <a:latin typeface="Tiempos Text"/>
              </a:rPr>
              <a:t>“My most recent research, building on the work of more than a decade, points to an answer that busy executives may not want to hear. A study of the “loyalty leaders”—the companies with the most impressive credentials in that area—has convinced me that the challenge of engendering loyalty can’t be delegated to a task force or a bright young up-and-comer. It can’t be addressed with a software upgrade or a new wireless strategy. It isn’t simply a matter of having better customer databases, measurement systems, or rewards programs. </a:t>
            </a:r>
            <a:r>
              <a:rPr lang="en-US" sz="2000" b="0" i="0" u="sng">
                <a:effectLst/>
                <a:latin typeface="Tiempos Text"/>
              </a:rPr>
              <a:t>Outstanding loyalty is the direct result of the words and deeds—the decisions and practices—of committed top executives who have personal integrity</a:t>
            </a:r>
            <a:r>
              <a:rPr lang="en-US" sz="2000" b="0" i="0">
                <a:effectLst/>
                <a:latin typeface="Tiempos Text"/>
              </a:rPr>
              <a:t>. The companies I studied don’t skimp on talent, technology, or strategy. But it’s their top management that separates them from the pack.” Fredrick F Reichheld</a:t>
            </a:r>
          </a:p>
          <a:p>
            <a:br>
              <a:rPr lang="en-US" sz="2000"/>
            </a:br>
            <a:endParaRPr lang="en-US" sz="2000"/>
          </a:p>
        </p:txBody>
      </p:sp>
    </p:spTree>
    <p:extLst>
      <p:ext uri="{BB962C8B-B14F-4D97-AF65-F5344CB8AC3E}">
        <p14:creationId xmlns:p14="http://schemas.microsoft.com/office/powerpoint/2010/main" val="220483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9F264-09D7-20DE-403B-8B8490725C61}"/>
              </a:ext>
            </a:extLst>
          </p:cNvPr>
          <p:cNvSpPr>
            <a:spLocks noGrp="1"/>
          </p:cNvSpPr>
          <p:nvPr>
            <p:ph type="title"/>
          </p:nvPr>
        </p:nvSpPr>
        <p:spPr>
          <a:xfrm>
            <a:off x="4965430" y="629268"/>
            <a:ext cx="6586491" cy="1286160"/>
          </a:xfrm>
        </p:spPr>
        <p:txBody>
          <a:bodyPr anchor="b">
            <a:normAutofit/>
          </a:bodyPr>
          <a:lstStyle/>
          <a:p>
            <a:r>
              <a:rPr lang="en-US" sz="4100"/>
              <a:t>Why is it important for a leader to be loyal?</a:t>
            </a:r>
          </a:p>
        </p:txBody>
      </p:sp>
      <p:sp>
        <p:nvSpPr>
          <p:cNvPr id="3" name="Content Placeholder 2">
            <a:extLst>
              <a:ext uri="{FF2B5EF4-FFF2-40B4-BE49-F238E27FC236}">
                <a16:creationId xmlns:a16="http://schemas.microsoft.com/office/drawing/2014/main" id="{5EAB32B6-10F1-E8BF-D878-AB6A14AA5AF2}"/>
              </a:ext>
            </a:extLst>
          </p:cNvPr>
          <p:cNvSpPr>
            <a:spLocks noGrp="1"/>
          </p:cNvSpPr>
          <p:nvPr>
            <p:ph idx="1"/>
          </p:nvPr>
        </p:nvSpPr>
        <p:spPr>
          <a:xfrm>
            <a:off x="4965431" y="2438400"/>
            <a:ext cx="6586489" cy="3785419"/>
          </a:xfrm>
        </p:spPr>
        <p:txBody>
          <a:bodyPr>
            <a:normAutofit/>
          </a:bodyPr>
          <a:lstStyle/>
          <a:p>
            <a:pPr marL="0" indent="0">
              <a:buNone/>
            </a:pPr>
            <a:endParaRPr lang="en-US" sz="2000" b="0" i="0" u="none" strike="noStrike" dirty="0">
              <a:effectLst/>
              <a:latin typeface="arial" panose="020B0604020202020204" pitchFamily="34" charset="0"/>
            </a:endParaRPr>
          </a:p>
          <a:p>
            <a:r>
              <a:rPr lang="en-US" sz="2000" b="0" i="0" u="none" strike="noStrike" dirty="0">
                <a:effectLst/>
                <a:latin typeface="arial" panose="020B0604020202020204" pitchFamily="34" charset="0"/>
              </a:rPr>
              <a:t>“They include earning respect, trust, and credibility. Loyalty is where you establish lifelong connections as a leader. Loyalty takes you beyond the walls of your team and organization, and into a world that's built on </a:t>
            </a:r>
            <a:r>
              <a:rPr lang="en-US" sz="2000" b="0" i="0" u="sng" strike="noStrike" dirty="0">
                <a:effectLst/>
                <a:latin typeface="arial" panose="020B0604020202020204" pitchFamily="34" charset="0"/>
              </a:rPr>
              <a:t>purpose</a:t>
            </a:r>
            <a:r>
              <a:rPr lang="en-US" sz="2000" b="0" i="0" u="none" strike="noStrike" dirty="0">
                <a:effectLst/>
                <a:latin typeface="arial" panose="020B0604020202020204" pitchFamily="34" charset="0"/>
              </a:rPr>
              <a:t>. I'd also like to note that </a:t>
            </a:r>
            <a:r>
              <a:rPr lang="en-US" sz="2000" b="1" i="0" u="none" strike="noStrike" dirty="0">
                <a:effectLst/>
                <a:latin typeface="arial" panose="020B0604020202020204" pitchFamily="34" charset="0"/>
              </a:rPr>
              <a:t>loyalty is what separates leadership from management</a:t>
            </a:r>
            <a:r>
              <a:rPr lang="en-US" sz="2000" b="0" i="0" u="none" strike="noStrike" dirty="0">
                <a:effectLst/>
                <a:latin typeface="arial" panose="020B0604020202020204" pitchFamily="34" charset="0"/>
              </a:rPr>
              <a:t>.” Harvard Business Review - Magazine</a:t>
            </a:r>
          </a:p>
          <a:p>
            <a:endParaRPr lang="en-US" sz="2000" dirty="0"/>
          </a:p>
        </p:txBody>
      </p:sp>
      <p:pic>
        <p:nvPicPr>
          <p:cNvPr id="5" name="Picture 4" descr="White puzzle with one red piece">
            <a:extLst>
              <a:ext uri="{FF2B5EF4-FFF2-40B4-BE49-F238E27FC236}">
                <a16:creationId xmlns:a16="http://schemas.microsoft.com/office/drawing/2014/main" id="{36E5894A-ABF1-2C19-7F60-9FAD62EF19D8}"/>
              </a:ext>
            </a:extLst>
          </p:cNvPr>
          <p:cNvPicPr>
            <a:picLocks noChangeAspect="1"/>
          </p:cNvPicPr>
          <p:nvPr/>
        </p:nvPicPr>
        <p:blipFill rotWithShape="1">
          <a:blip r:embed="rId2"/>
          <a:srcRect l="31791" r="30187"/>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9221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58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7">
            <a:extLst>
              <a:ext uri="{FF2B5EF4-FFF2-40B4-BE49-F238E27FC236}">
                <a16:creationId xmlns:a16="http://schemas.microsoft.com/office/drawing/2014/main" id="{BF3A6167-A452-98C9-E98E-B40B52C493ED}"/>
              </a:ext>
            </a:extLst>
          </p:cNvPr>
          <p:cNvSpPr>
            <a:spLocks noGrp="1"/>
          </p:cNvSpPr>
          <p:nvPr>
            <p:ph type="title"/>
          </p:nvPr>
        </p:nvSpPr>
        <p:spPr>
          <a:xfrm>
            <a:off x="838200" y="1412488"/>
            <a:ext cx="2899189" cy="4363844"/>
          </a:xfrm>
        </p:spPr>
        <p:txBody>
          <a:bodyPr anchor="t">
            <a:normAutofit/>
          </a:bodyPr>
          <a:lstStyle/>
          <a:p>
            <a:r>
              <a:rPr lang="en-US" sz="4000" dirty="0">
                <a:solidFill>
                  <a:srgbClr val="FFFFFF"/>
                </a:solidFill>
              </a:rPr>
              <a:t>The Remnant – It’s Who We Are</a:t>
            </a:r>
          </a:p>
        </p:txBody>
      </p:sp>
      <p:sp>
        <p:nvSpPr>
          <p:cNvPr id="10" name="Content Placeholder 9">
            <a:extLst>
              <a:ext uri="{FF2B5EF4-FFF2-40B4-BE49-F238E27FC236}">
                <a16:creationId xmlns:a16="http://schemas.microsoft.com/office/drawing/2014/main" id="{C157838C-9B16-D80C-D314-FA0128D4526A}"/>
              </a:ext>
            </a:extLst>
          </p:cNvPr>
          <p:cNvSpPr>
            <a:spLocks noGrp="1"/>
          </p:cNvSpPr>
          <p:nvPr>
            <p:ph sz="half" idx="1"/>
          </p:nvPr>
        </p:nvSpPr>
        <p:spPr>
          <a:xfrm>
            <a:off x="4380855" y="1412489"/>
            <a:ext cx="3427283" cy="4363844"/>
          </a:xfrm>
        </p:spPr>
        <p:txBody>
          <a:bodyPr>
            <a:normAutofit/>
          </a:bodyPr>
          <a:lstStyle/>
          <a:p>
            <a:r>
              <a:rPr lang="en-US" sz="3200" dirty="0"/>
              <a:t>Faith of Jesus</a:t>
            </a:r>
          </a:p>
          <a:p>
            <a:endParaRPr lang="en-US" sz="3200" dirty="0"/>
          </a:p>
          <a:p>
            <a:r>
              <a:rPr lang="en-US" sz="3200" dirty="0"/>
              <a:t>Work of Jesus</a:t>
            </a:r>
          </a:p>
          <a:p>
            <a:endParaRPr lang="en-US" sz="3200" dirty="0"/>
          </a:p>
          <a:p>
            <a:r>
              <a:rPr lang="en-US" sz="3200" dirty="0"/>
              <a:t>Strength of Jesus</a:t>
            </a:r>
          </a:p>
        </p:txBody>
      </p:sp>
      <p:cxnSp>
        <p:nvCxnSpPr>
          <p:cNvPr id="19" name="Straight Connector 18">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11">
            <a:extLst>
              <a:ext uri="{FF2B5EF4-FFF2-40B4-BE49-F238E27FC236}">
                <a16:creationId xmlns:a16="http://schemas.microsoft.com/office/drawing/2014/main" id="{767B7424-6BE5-4D62-D07C-EE224AFD4B92}"/>
              </a:ext>
            </a:extLst>
          </p:cNvPr>
          <p:cNvSpPr>
            <a:spLocks noGrp="1"/>
          </p:cNvSpPr>
          <p:nvPr>
            <p:ph sz="half" idx="2"/>
          </p:nvPr>
        </p:nvSpPr>
        <p:spPr>
          <a:xfrm>
            <a:off x="8451604" y="1412489"/>
            <a:ext cx="3197701" cy="4363844"/>
          </a:xfrm>
        </p:spPr>
        <p:txBody>
          <a:bodyPr>
            <a:normAutofit/>
          </a:bodyPr>
          <a:lstStyle/>
          <a:p>
            <a:r>
              <a:rPr lang="en-US" sz="3200" dirty="0"/>
              <a:t>Fundamental Beliefs</a:t>
            </a:r>
          </a:p>
          <a:p>
            <a:r>
              <a:rPr lang="en-US" sz="3200" dirty="0"/>
              <a:t>Mission</a:t>
            </a:r>
          </a:p>
          <a:p>
            <a:endParaRPr lang="en-US" sz="3200" dirty="0"/>
          </a:p>
          <a:p>
            <a:r>
              <a:rPr lang="en-US" sz="3200" dirty="0"/>
              <a:t>Unity of the Church</a:t>
            </a:r>
          </a:p>
        </p:txBody>
      </p:sp>
    </p:spTree>
    <p:extLst>
      <p:ext uri="{BB962C8B-B14F-4D97-AF65-F5344CB8AC3E}">
        <p14:creationId xmlns:p14="http://schemas.microsoft.com/office/powerpoint/2010/main" val="1972717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909</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vt:lpstr>
      <vt:lpstr>Calibri</vt:lpstr>
      <vt:lpstr>Calibri Light</vt:lpstr>
      <vt:lpstr>Tiempos Text</vt:lpstr>
      <vt:lpstr>Office Theme</vt:lpstr>
      <vt:lpstr>FAITHFULNESS</vt:lpstr>
      <vt:lpstr>Jesus’ Words – the Straight Truth</vt:lpstr>
      <vt:lpstr>Faithful Leaders Needed</vt:lpstr>
      <vt:lpstr>Leadership - 101</vt:lpstr>
      <vt:lpstr>Leadership’s Safeguard</vt:lpstr>
      <vt:lpstr>Ellen White’s Concerns Expressed to  S N Haskell</vt:lpstr>
      <vt:lpstr>Harvard Business Review – Decade of Study</vt:lpstr>
      <vt:lpstr>Why is it important for a leader to be loyal?</vt:lpstr>
      <vt:lpstr>The Remnant – It’s Who We Are</vt:lpstr>
      <vt:lpstr>It’s What We Have Been Asked To Do</vt:lpstr>
      <vt:lpstr>My New Job - The Short List</vt:lpstr>
      <vt:lpstr>Facing the Challenge</vt:lpstr>
      <vt:lpstr>Whom His Lord When He Cometh Shall Find So Doing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FAITHFULNESS</dc:title>
  <dc:creator>Ryan, Michael L.</dc:creator>
  <cp:lastModifiedBy>Missah, Ellen S.</cp:lastModifiedBy>
  <cp:revision>7</cp:revision>
  <cp:lastPrinted>2023-02-07T22:55:50Z</cp:lastPrinted>
  <dcterms:created xsi:type="dcterms:W3CDTF">2023-02-07T18:02:37Z</dcterms:created>
  <dcterms:modified xsi:type="dcterms:W3CDTF">2024-03-12T21:03:37Z</dcterms:modified>
</cp:coreProperties>
</file>