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300" r:id="rId3"/>
    <p:sldId id="259" r:id="rId4"/>
    <p:sldId id="258" r:id="rId5"/>
    <p:sldId id="257" r:id="rId6"/>
    <p:sldId id="263" r:id="rId7"/>
    <p:sldId id="307" r:id="rId8"/>
    <p:sldId id="267" r:id="rId9"/>
    <p:sldId id="272" r:id="rId10"/>
    <p:sldId id="269" r:id="rId11"/>
    <p:sldId id="273" r:id="rId12"/>
    <p:sldId id="278" r:id="rId13"/>
    <p:sldId id="291" r:id="rId14"/>
    <p:sldId id="293" r:id="rId15"/>
    <p:sldId id="296" r:id="rId16"/>
    <p:sldId id="295" r:id="rId17"/>
    <p:sldId id="318" r:id="rId18"/>
    <p:sldId id="297" r:id="rId19"/>
    <p:sldId id="299" r:id="rId20"/>
    <p:sldId id="302" r:id="rId21"/>
    <p:sldId id="319" r:id="rId22"/>
    <p:sldId id="303" r:id="rId23"/>
    <p:sldId id="304" r:id="rId24"/>
    <p:sldId id="280" r:id="rId25"/>
    <p:sldId id="281" r:id="rId26"/>
    <p:sldId id="320" r:id="rId27"/>
    <p:sldId id="321" r:id="rId28"/>
    <p:sldId id="283" r:id="rId29"/>
    <p:sldId id="282" r:id="rId30"/>
    <p:sldId id="322" r:id="rId31"/>
    <p:sldId id="325" r:id="rId32"/>
    <p:sldId id="285" r:id="rId33"/>
    <p:sldId id="286" r:id="rId34"/>
    <p:sldId id="323" r:id="rId35"/>
    <p:sldId id="292" r:id="rId36"/>
    <p:sldId id="306" r:id="rId37"/>
    <p:sldId id="270" r:id="rId38"/>
    <p:sldId id="312" r:id="rId39"/>
    <p:sldId id="308" r:id="rId40"/>
    <p:sldId id="313" r:id="rId41"/>
    <p:sldId id="314" r:id="rId42"/>
    <p:sldId id="310" r:id="rId43"/>
    <p:sldId id="309" r:id="rId44"/>
    <p:sldId id="264" r:id="rId45"/>
    <p:sldId id="274" r:id="rId46"/>
    <p:sldId id="324" r:id="rId47"/>
    <p:sldId id="262"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62341" autoAdjust="0"/>
  </p:normalViewPr>
  <p:slideViewPr>
    <p:cSldViewPr snapToGrid="0">
      <p:cViewPr varScale="1">
        <p:scale>
          <a:sx n="84" d="100"/>
          <a:sy n="84" d="100"/>
        </p:scale>
        <p:origin x="6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DE3D42-1738-41A0-B8D9-775775EDCD9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43A4DC4-AD9D-4E39-BBD9-698170E2E888}">
      <dgm:prSet phldrT="[Text]"/>
      <dgm:spPr>
        <a:solidFill>
          <a:schemeClr val="accent2"/>
        </a:solidFill>
      </dgm:spPr>
      <dgm:t>
        <a:bodyPr/>
        <a:lstStyle/>
        <a:p>
          <a:r>
            <a:rPr lang="en-US" dirty="0"/>
            <a:t>Interim</a:t>
          </a:r>
        </a:p>
      </dgm:t>
    </dgm:pt>
    <dgm:pt modelId="{9F74A064-6043-4F77-B3D5-55CA2AF2FA15}" type="parTrans" cxnId="{75CC2996-21EE-448A-97EC-C42A9749D987}">
      <dgm:prSet/>
      <dgm:spPr/>
      <dgm:t>
        <a:bodyPr/>
        <a:lstStyle/>
        <a:p>
          <a:endParaRPr lang="en-US"/>
        </a:p>
      </dgm:t>
    </dgm:pt>
    <dgm:pt modelId="{9674CBFE-1A39-43C1-8C69-B0A22DA20127}" type="sibTrans" cxnId="{75CC2996-21EE-448A-97EC-C42A9749D987}">
      <dgm:prSet/>
      <dgm:spPr/>
      <dgm:t>
        <a:bodyPr/>
        <a:lstStyle/>
        <a:p>
          <a:endParaRPr lang="en-US"/>
        </a:p>
      </dgm:t>
    </dgm:pt>
    <dgm:pt modelId="{DD621D5B-D7DA-49E0-93EE-9A45E679050E}">
      <dgm:prSet phldrT="[Text]"/>
      <dgm:spPr/>
      <dgm:t>
        <a:bodyPr/>
        <a:lstStyle/>
        <a:p>
          <a:r>
            <a:rPr lang="en-US" dirty="0"/>
            <a:t>Prepared by Management</a:t>
          </a:r>
        </a:p>
      </dgm:t>
    </dgm:pt>
    <dgm:pt modelId="{F9031040-D201-459B-AED9-A1ED17708F37}" type="parTrans" cxnId="{A0B4E917-41B3-4963-A7EE-FA65DA21A7EE}">
      <dgm:prSet/>
      <dgm:spPr/>
      <dgm:t>
        <a:bodyPr/>
        <a:lstStyle/>
        <a:p>
          <a:endParaRPr lang="en-US"/>
        </a:p>
      </dgm:t>
    </dgm:pt>
    <dgm:pt modelId="{479DC335-1B66-436B-B7B1-823FC8EE6845}" type="sibTrans" cxnId="{A0B4E917-41B3-4963-A7EE-FA65DA21A7EE}">
      <dgm:prSet/>
      <dgm:spPr/>
      <dgm:t>
        <a:bodyPr/>
        <a:lstStyle/>
        <a:p>
          <a:endParaRPr lang="en-US"/>
        </a:p>
      </dgm:t>
    </dgm:pt>
    <dgm:pt modelId="{819110B5-09FE-4435-95C0-76A2F4AF050B}">
      <dgm:prSet phldrT="[Text]"/>
      <dgm:spPr/>
      <dgm:t>
        <a:bodyPr/>
        <a:lstStyle/>
        <a:p>
          <a:r>
            <a:rPr lang="en-US" dirty="0"/>
            <a:t>Monthly </a:t>
          </a:r>
        </a:p>
      </dgm:t>
    </dgm:pt>
    <dgm:pt modelId="{6ED06AC6-AF50-40B3-A078-9B628DCE294C}" type="parTrans" cxnId="{B12516DD-8125-474E-BA14-AC823CA32DB0}">
      <dgm:prSet/>
      <dgm:spPr/>
      <dgm:t>
        <a:bodyPr/>
        <a:lstStyle/>
        <a:p>
          <a:endParaRPr lang="en-US"/>
        </a:p>
      </dgm:t>
    </dgm:pt>
    <dgm:pt modelId="{AB73A998-02C7-4336-B335-DB6AC6765428}" type="sibTrans" cxnId="{B12516DD-8125-474E-BA14-AC823CA32DB0}">
      <dgm:prSet/>
      <dgm:spPr/>
      <dgm:t>
        <a:bodyPr/>
        <a:lstStyle/>
        <a:p>
          <a:endParaRPr lang="en-US"/>
        </a:p>
      </dgm:t>
    </dgm:pt>
    <dgm:pt modelId="{1C04BFF3-FBC1-4F1A-8623-A8BDB8AC6527}">
      <dgm:prSet phldrT="[Text]"/>
      <dgm:spPr>
        <a:solidFill>
          <a:srgbClr val="7030A0"/>
        </a:solidFill>
      </dgm:spPr>
      <dgm:t>
        <a:bodyPr/>
        <a:lstStyle/>
        <a:p>
          <a:r>
            <a:rPr lang="en-US" dirty="0"/>
            <a:t>Audited</a:t>
          </a:r>
        </a:p>
      </dgm:t>
    </dgm:pt>
    <dgm:pt modelId="{384E2282-CE1A-4316-B6C9-03E96C71B506}" type="parTrans" cxnId="{6CC7C4FC-DC91-4553-87B4-0F5BEE9E782F}">
      <dgm:prSet/>
      <dgm:spPr/>
      <dgm:t>
        <a:bodyPr/>
        <a:lstStyle/>
        <a:p>
          <a:endParaRPr lang="en-US"/>
        </a:p>
      </dgm:t>
    </dgm:pt>
    <dgm:pt modelId="{C6F6F75C-0393-47A3-A0E9-A15C67200ED5}" type="sibTrans" cxnId="{6CC7C4FC-DC91-4553-87B4-0F5BEE9E782F}">
      <dgm:prSet/>
      <dgm:spPr/>
      <dgm:t>
        <a:bodyPr/>
        <a:lstStyle/>
        <a:p>
          <a:endParaRPr lang="en-US"/>
        </a:p>
      </dgm:t>
    </dgm:pt>
    <dgm:pt modelId="{14C7095E-5F07-40D8-9C0A-61EE0F3CA9E1}">
      <dgm:prSet phldrT="[Text]"/>
      <dgm:spPr/>
      <dgm:t>
        <a:bodyPr/>
        <a:lstStyle/>
        <a:p>
          <a:r>
            <a:rPr lang="en-US" dirty="0"/>
            <a:t>Prepared by Management</a:t>
          </a:r>
        </a:p>
      </dgm:t>
    </dgm:pt>
    <dgm:pt modelId="{C59AE917-9DCF-4EC9-894C-4B8B066671B2}" type="parTrans" cxnId="{35775817-DB25-4D2C-91B9-7962CF07F9B2}">
      <dgm:prSet/>
      <dgm:spPr/>
      <dgm:t>
        <a:bodyPr/>
        <a:lstStyle/>
        <a:p>
          <a:endParaRPr lang="en-US"/>
        </a:p>
      </dgm:t>
    </dgm:pt>
    <dgm:pt modelId="{B5201C87-171A-4FD8-AF0B-43A8F5FB2F59}" type="sibTrans" cxnId="{35775817-DB25-4D2C-91B9-7962CF07F9B2}">
      <dgm:prSet/>
      <dgm:spPr/>
      <dgm:t>
        <a:bodyPr/>
        <a:lstStyle/>
        <a:p>
          <a:endParaRPr lang="en-US"/>
        </a:p>
      </dgm:t>
    </dgm:pt>
    <dgm:pt modelId="{8E49C2D7-FE41-46B4-B32D-F2763BC42C8B}">
      <dgm:prSet phldrT="[Text]"/>
      <dgm:spPr/>
      <dgm:t>
        <a:bodyPr/>
        <a:lstStyle/>
        <a:p>
          <a:r>
            <a:rPr lang="en-US" dirty="0"/>
            <a:t>Annually</a:t>
          </a:r>
        </a:p>
      </dgm:t>
    </dgm:pt>
    <dgm:pt modelId="{58A903A2-625F-4A91-836E-74ABDF09A62B}" type="parTrans" cxnId="{BD42E06A-4C6C-43A0-8E79-97B9D744ED74}">
      <dgm:prSet/>
      <dgm:spPr/>
      <dgm:t>
        <a:bodyPr/>
        <a:lstStyle/>
        <a:p>
          <a:endParaRPr lang="en-US"/>
        </a:p>
      </dgm:t>
    </dgm:pt>
    <dgm:pt modelId="{38F85299-A733-413C-A6E0-916F5661E625}" type="sibTrans" cxnId="{BD42E06A-4C6C-43A0-8E79-97B9D744ED74}">
      <dgm:prSet/>
      <dgm:spPr/>
      <dgm:t>
        <a:bodyPr/>
        <a:lstStyle/>
        <a:p>
          <a:endParaRPr lang="en-US"/>
        </a:p>
      </dgm:t>
    </dgm:pt>
    <dgm:pt modelId="{EC130D47-8917-46B1-8F87-292E8037B440}">
      <dgm:prSet phldrT="[Text]"/>
      <dgm:spPr/>
      <dgm:t>
        <a:bodyPr/>
        <a:lstStyle/>
        <a:p>
          <a:r>
            <a:rPr lang="en-US" dirty="0"/>
            <a:t>Auditor’s Opinion</a:t>
          </a:r>
        </a:p>
      </dgm:t>
    </dgm:pt>
    <dgm:pt modelId="{14F47A64-0E28-48B3-8684-92D8F252A6ED}" type="parTrans" cxnId="{A788B929-3CD7-4A78-B36C-0B62E7BF3A4C}">
      <dgm:prSet/>
      <dgm:spPr/>
      <dgm:t>
        <a:bodyPr/>
        <a:lstStyle/>
        <a:p>
          <a:endParaRPr lang="en-US"/>
        </a:p>
      </dgm:t>
    </dgm:pt>
    <dgm:pt modelId="{C6BD33CC-56BF-43BE-BCB8-8020FD308FF4}" type="sibTrans" cxnId="{A788B929-3CD7-4A78-B36C-0B62E7BF3A4C}">
      <dgm:prSet/>
      <dgm:spPr/>
      <dgm:t>
        <a:bodyPr/>
        <a:lstStyle/>
        <a:p>
          <a:endParaRPr lang="en-US"/>
        </a:p>
      </dgm:t>
    </dgm:pt>
    <dgm:pt modelId="{4B2B6200-F0C9-40D9-8598-88985138EDB7}">
      <dgm:prSet phldrT="[Text]"/>
      <dgm:spPr/>
      <dgm:t>
        <a:bodyPr/>
        <a:lstStyle/>
        <a:p>
          <a:r>
            <a:rPr lang="en-US" dirty="0"/>
            <a:t>For Management -- At least 9 times per year*</a:t>
          </a:r>
        </a:p>
      </dgm:t>
    </dgm:pt>
    <dgm:pt modelId="{A954368B-923E-4A33-B872-5B98CE33594B}" type="parTrans" cxnId="{F3241847-5FDE-4829-A5A0-29A0FA353C77}">
      <dgm:prSet/>
      <dgm:spPr/>
      <dgm:t>
        <a:bodyPr/>
        <a:lstStyle/>
        <a:p>
          <a:endParaRPr lang="en-US"/>
        </a:p>
      </dgm:t>
    </dgm:pt>
    <dgm:pt modelId="{57B6FB83-B5CA-42A7-A6A4-0C351DA92F14}" type="sibTrans" cxnId="{F3241847-5FDE-4829-A5A0-29A0FA353C77}">
      <dgm:prSet/>
      <dgm:spPr/>
      <dgm:t>
        <a:bodyPr/>
        <a:lstStyle/>
        <a:p>
          <a:endParaRPr lang="en-US"/>
        </a:p>
      </dgm:t>
    </dgm:pt>
    <dgm:pt modelId="{916004A1-C007-4E81-A1B5-C714A5F4CD63}">
      <dgm:prSet phldrT="[Text]"/>
      <dgm:spPr/>
      <dgm:t>
        <a:bodyPr/>
        <a:lstStyle/>
        <a:p>
          <a:r>
            <a:rPr lang="en-US" dirty="0"/>
            <a:t>For Executive Committee – At least 4 times per year*</a:t>
          </a:r>
        </a:p>
      </dgm:t>
    </dgm:pt>
    <dgm:pt modelId="{C6D00D2D-5D7C-44A0-9925-9CCDF54BA807}" type="parTrans" cxnId="{897A14B2-0524-457C-B26E-22A744F9A4A5}">
      <dgm:prSet/>
      <dgm:spPr/>
      <dgm:t>
        <a:bodyPr/>
        <a:lstStyle/>
        <a:p>
          <a:endParaRPr lang="en-US"/>
        </a:p>
      </dgm:t>
    </dgm:pt>
    <dgm:pt modelId="{18516811-DC2C-4D62-99D8-F66B5A6440BC}" type="sibTrans" cxnId="{897A14B2-0524-457C-B26E-22A744F9A4A5}">
      <dgm:prSet/>
      <dgm:spPr/>
      <dgm:t>
        <a:bodyPr/>
        <a:lstStyle/>
        <a:p>
          <a:endParaRPr lang="en-US"/>
        </a:p>
      </dgm:t>
    </dgm:pt>
    <dgm:pt modelId="{A9A1FCC8-06B1-4F30-A99B-EDFB572BA8CB}" type="pres">
      <dgm:prSet presAssocID="{BDDE3D42-1738-41A0-B8D9-775775EDCD91}" presName="linearFlow" presStyleCnt="0">
        <dgm:presLayoutVars>
          <dgm:dir/>
          <dgm:animLvl val="lvl"/>
          <dgm:resizeHandles val="exact"/>
        </dgm:presLayoutVars>
      </dgm:prSet>
      <dgm:spPr/>
    </dgm:pt>
    <dgm:pt modelId="{F0004FFE-6F5D-4715-9E53-9B119524A114}" type="pres">
      <dgm:prSet presAssocID="{F43A4DC4-AD9D-4E39-BBD9-698170E2E888}" presName="composite" presStyleCnt="0"/>
      <dgm:spPr/>
    </dgm:pt>
    <dgm:pt modelId="{F09F5F54-57CA-4A64-9AF3-771C80BD5EA2}" type="pres">
      <dgm:prSet presAssocID="{F43A4DC4-AD9D-4E39-BBD9-698170E2E888}" presName="parentText" presStyleLbl="alignNode1" presStyleIdx="0" presStyleCnt="2">
        <dgm:presLayoutVars>
          <dgm:chMax val="1"/>
          <dgm:bulletEnabled val="1"/>
        </dgm:presLayoutVars>
      </dgm:prSet>
      <dgm:spPr/>
    </dgm:pt>
    <dgm:pt modelId="{658E7D5D-AD6E-4773-B068-846DADF1E16A}" type="pres">
      <dgm:prSet presAssocID="{F43A4DC4-AD9D-4E39-BBD9-698170E2E888}" presName="descendantText" presStyleLbl="alignAcc1" presStyleIdx="0" presStyleCnt="2">
        <dgm:presLayoutVars>
          <dgm:bulletEnabled val="1"/>
        </dgm:presLayoutVars>
      </dgm:prSet>
      <dgm:spPr/>
    </dgm:pt>
    <dgm:pt modelId="{B42E92CF-AA03-4F2A-8C3E-3B0B4FAB79C5}" type="pres">
      <dgm:prSet presAssocID="{9674CBFE-1A39-43C1-8C69-B0A22DA20127}" presName="sp" presStyleCnt="0"/>
      <dgm:spPr/>
    </dgm:pt>
    <dgm:pt modelId="{E2636D3E-B370-4DFD-A86C-CC6E8453B7ED}" type="pres">
      <dgm:prSet presAssocID="{1C04BFF3-FBC1-4F1A-8623-A8BDB8AC6527}" presName="composite" presStyleCnt="0"/>
      <dgm:spPr/>
    </dgm:pt>
    <dgm:pt modelId="{5D32259C-0523-480F-A361-AEC416B6B7A8}" type="pres">
      <dgm:prSet presAssocID="{1C04BFF3-FBC1-4F1A-8623-A8BDB8AC6527}" presName="parentText" presStyleLbl="alignNode1" presStyleIdx="1" presStyleCnt="2">
        <dgm:presLayoutVars>
          <dgm:chMax val="1"/>
          <dgm:bulletEnabled val="1"/>
        </dgm:presLayoutVars>
      </dgm:prSet>
      <dgm:spPr/>
    </dgm:pt>
    <dgm:pt modelId="{62B32245-D798-47D7-84B3-9B7D3B93A7FD}" type="pres">
      <dgm:prSet presAssocID="{1C04BFF3-FBC1-4F1A-8623-A8BDB8AC6527}" presName="descendantText" presStyleLbl="alignAcc1" presStyleIdx="1" presStyleCnt="2">
        <dgm:presLayoutVars>
          <dgm:bulletEnabled val="1"/>
        </dgm:presLayoutVars>
      </dgm:prSet>
      <dgm:spPr/>
    </dgm:pt>
  </dgm:ptLst>
  <dgm:cxnLst>
    <dgm:cxn modelId="{0224500E-A48A-4AC5-AD07-A34997C2EBC2}" type="presOf" srcId="{14C7095E-5F07-40D8-9C0A-61EE0F3CA9E1}" destId="{62B32245-D798-47D7-84B3-9B7D3B93A7FD}" srcOrd="0" destOrd="0" presId="urn:microsoft.com/office/officeart/2005/8/layout/chevron2"/>
    <dgm:cxn modelId="{35775817-DB25-4D2C-91B9-7962CF07F9B2}" srcId="{1C04BFF3-FBC1-4F1A-8623-A8BDB8AC6527}" destId="{14C7095E-5F07-40D8-9C0A-61EE0F3CA9E1}" srcOrd="0" destOrd="0" parTransId="{C59AE917-9DCF-4EC9-894C-4B8B066671B2}" sibTransId="{B5201C87-171A-4FD8-AF0B-43A8F5FB2F59}"/>
    <dgm:cxn modelId="{A0B4E917-41B3-4963-A7EE-FA65DA21A7EE}" srcId="{F43A4DC4-AD9D-4E39-BBD9-698170E2E888}" destId="{DD621D5B-D7DA-49E0-93EE-9A45E679050E}" srcOrd="0" destOrd="0" parTransId="{F9031040-D201-459B-AED9-A1ED17708F37}" sibTransId="{479DC335-1B66-436B-B7B1-823FC8EE6845}"/>
    <dgm:cxn modelId="{1B5ED71A-A8DC-4789-ABA0-877A6E2766BF}" type="presOf" srcId="{F43A4DC4-AD9D-4E39-BBD9-698170E2E888}" destId="{F09F5F54-57CA-4A64-9AF3-771C80BD5EA2}" srcOrd="0" destOrd="0" presId="urn:microsoft.com/office/officeart/2005/8/layout/chevron2"/>
    <dgm:cxn modelId="{A788B929-3CD7-4A78-B36C-0B62E7BF3A4C}" srcId="{1C04BFF3-FBC1-4F1A-8623-A8BDB8AC6527}" destId="{EC130D47-8917-46B1-8F87-292E8037B440}" srcOrd="2" destOrd="0" parTransId="{14F47A64-0E28-48B3-8684-92D8F252A6ED}" sibTransId="{C6BD33CC-56BF-43BE-BCB8-8020FD308FF4}"/>
    <dgm:cxn modelId="{67E67D41-FF5A-438D-8496-3EA0AC201342}" type="presOf" srcId="{4B2B6200-F0C9-40D9-8598-88985138EDB7}" destId="{658E7D5D-AD6E-4773-B068-846DADF1E16A}" srcOrd="0" destOrd="2" presId="urn:microsoft.com/office/officeart/2005/8/layout/chevron2"/>
    <dgm:cxn modelId="{F3241847-5FDE-4829-A5A0-29A0FA353C77}" srcId="{819110B5-09FE-4435-95C0-76A2F4AF050B}" destId="{4B2B6200-F0C9-40D9-8598-88985138EDB7}" srcOrd="0" destOrd="0" parTransId="{A954368B-923E-4A33-B872-5B98CE33594B}" sibTransId="{57B6FB83-B5CA-42A7-A6A4-0C351DA92F14}"/>
    <dgm:cxn modelId="{BD42E06A-4C6C-43A0-8E79-97B9D744ED74}" srcId="{1C04BFF3-FBC1-4F1A-8623-A8BDB8AC6527}" destId="{8E49C2D7-FE41-46B4-B32D-F2763BC42C8B}" srcOrd="1" destOrd="0" parTransId="{58A903A2-625F-4A91-836E-74ABDF09A62B}" sibTransId="{38F85299-A733-413C-A6E0-916F5661E625}"/>
    <dgm:cxn modelId="{812CE277-23F2-4894-81FF-FB30929344A1}" type="presOf" srcId="{DD621D5B-D7DA-49E0-93EE-9A45E679050E}" destId="{658E7D5D-AD6E-4773-B068-846DADF1E16A}" srcOrd="0" destOrd="0" presId="urn:microsoft.com/office/officeart/2005/8/layout/chevron2"/>
    <dgm:cxn modelId="{EF5DE68F-4B36-49F7-B0C8-EF4F04270CB2}" type="presOf" srcId="{BDDE3D42-1738-41A0-B8D9-775775EDCD91}" destId="{A9A1FCC8-06B1-4F30-A99B-EDFB572BA8CB}" srcOrd="0" destOrd="0" presId="urn:microsoft.com/office/officeart/2005/8/layout/chevron2"/>
    <dgm:cxn modelId="{75CC2996-21EE-448A-97EC-C42A9749D987}" srcId="{BDDE3D42-1738-41A0-B8D9-775775EDCD91}" destId="{F43A4DC4-AD9D-4E39-BBD9-698170E2E888}" srcOrd="0" destOrd="0" parTransId="{9F74A064-6043-4F77-B3D5-55CA2AF2FA15}" sibTransId="{9674CBFE-1A39-43C1-8C69-B0A22DA20127}"/>
    <dgm:cxn modelId="{897A14B2-0524-457C-B26E-22A744F9A4A5}" srcId="{819110B5-09FE-4435-95C0-76A2F4AF050B}" destId="{916004A1-C007-4E81-A1B5-C714A5F4CD63}" srcOrd="1" destOrd="0" parTransId="{C6D00D2D-5D7C-44A0-9925-9CCDF54BA807}" sibTransId="{18516811-DC2C-4D62-99D8-F66B5A6440BC}"/>
    <dgm:cxn modelId="{55BD7DC9-C924-4A2A-8B35-D87C08399522}" type="presOf" srcId="{916004A1-C007-4E81-A1B5-C714A5F4CD63}" destId="{658E7D5D-AD6E-4773-B068-846DADF1E16A}" srcOrd="0" destOrd="3" presId="urn:microsoft.com/office/officeart/2005/8/layout/chevron2"/>
    <dgm:cxn modelId="{0F5BAEC9-EA9B-4748-A633-B327C81632DC}" type="presOf" srcId="{EC130D47-8917-46B1-8F87-292E8037B440}" destId="{62B32245-D798-47D7-84B3-9B7D3B93A7FD}" srcOrd="0" destOrd="2" presId="urn:microsoft.com/office/officeart/2005/8/layout/chevron2"/>
    <dgm:cxn modelId="{E0DD3EDA-5604-481D-B8AD-99AD3616E0C0}" type="presOf" srcId="{819110B5-09FE-4435-95C0-76A2F4AF050B}" destId="{658E7D5D-AD6E-4773-B068-846DADF1E16A}" srcOrd="0" destOrd="1" presId="urn:microsoft.com/office/officeart/2005/8/layout/chevron2"/>
    <dgm:cxn modelId="{B12516DD-8125-474E-BA14-AC823CA32DB0}" srcId="{F43A4DC4-AD9D-4E39-BBD9-698170E2E888}" destId="{819110B5-09FE-4435-95C0-76A2F4AF050B}" srcOrd="1" destOrd="0" parTransId="{6ED06AC6-AF50-40B3-A078-9B628DCE294C}" sibTransId="{AB73A998-02C7-4336-B335-DB6AC6765428}"/>
    <dgm:cxn modelId="{536087E9-14C6-4F12-B7A9-7DEC4200E836}" type="presOf" srcId="{1C04BFF3-FBC1-4F1A-8623-A8BDB8AC6527}" destId="{5D32259C-0523-480F-A361-AEC416B6B7A8}" srcOrd="0" destOrd="0" presId="urn:microsoft.com/office/officeart/2005/8/layout/chevron2"/>
    <dgm:cxn modelId="{49F908F1-266B-4530-81E9-3BF0AC9D86F3}" type="presOf" srcId="{8E49C2D7-FE41-46B4-B32D-F2763BC42C8B}" destId="{62B32245-D798-47D7-84B3-9B7D3B93A7FD}" srcOrd="0" destOrd="1" presId="urn:microsoft.com/office/officeart/2005/8/layout/chevron2"/>
    <dgm:cxn modelId="{6CC7C4FC-DC91-4553-87B4-0F5BEE9E782F}" srcId="{BDDE3D42-1738-41A0-B8D9-775775EDCD91}" destId="{1C04BFF3-FBC1-4F1A-8623-A8BDB8AC6527}" srcOrd="1" destOrd="0" parTransId="{384E2282-CE1A-4316-B6C9-03E96C71B506}" sibTransId="{C6F6F75C-0393-47A3-A0E9-A15C67200ED5}"/>
    <dgm:cxn modelId="{420654F7-908D-4220-9E07-F25D52E39F33}" type="presParOf" srcId="{A9A1FCC8-06B1-4F30-A99B-EDFB572BA8CB}" destId="{F0004FFE-6F5D-4715-9E53-9B119524A114}" srcOrd="0" destOrd="0" presId="urn:microsoft.com/office/officeart/2005/8/layout/chevron2"/>
    <dgm:cxn modelId="{9BFE77AC-ED52-4873-97F9-E37680815D1A}" type="presParOf" srcId="{F0004FFE-6F5D-4715-9E53-9B119524A114}" destId="{F09F5F54-57CA-4A64-9AF3-771C80BD5EA2}" srcOrd="0" destOrd="0" presId="urn:microsoft.com/office/officeart/2005/8/layout/chevron2"/>
    <dgm:cxn modelId="{010B462A-3632-4859-8995-EDE999B9EF8B}" type="presParOf" srcId="{F0004FFE-6F5D-4715-9E53-9B119524A114}" destId="{658E7D5D-AD6E-4773-B068-846DADF1E16A}" srcOrd="1" destOrd="0" presId="urn:microsoft.com/office/officeart/2005/8/layout/chevron2"/>
    <dgm:cxn modelId="{B04E224C-FF69-4EA3-B569-1CF7AEFA29EA}" type="presParOf" srcId="{A9A1FCC8-06B1-4F30-A99B-EDFB572BA8CB}" destId="{B42E92CF-AA03-4F2A-8C3E-3B0B4FAB79C5}" srcOrd="1" destOrd="0" presId="urn:microsoft.com/office/officeart/2005/8/layout/chevron2"/>
    <dgm:cxn modelId="{CF0A158C-CDD7-4545-B397-D55A20DC7C1D}" type="presParOf" srcId="{A9A1FCC8-06B1-4F30-A99B-EDFB572BA8CB}" destId="{E2636D3E-B370-4DFD-A86C-CC6E8453B7ED}" srcOrd="2" destOrd="0" presId="urn:microsoft.com/office/officeart/2005/8/layout/chevron2"/>
    <dgm:cxn modelId="{12CF8D7B-DDC9-4D5A-BAB2-1005A589C2EF}" type="presParOf" srcId="{E2636D3E-B370-4DFD-A86C-CC6E8453B7ED}" destId="{5D32259C-0523-480F-A361-AEC416B6B7A8}" srcOrd="0" destOrd="0" presId="urn:microsoft.com/office/officeart/2005/8/layout/chevron2"/>
    <dgm:cxn modelId="{3D57AB52-327A-4501-8194-CD077CF38812}" type="presParOf" srcId="{E2636D3E-B370-4DFD-A86C-CC6E8453B7ED}" destId="{62B32245-D798-47D7-84B3-9B7D3B93A7F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F5F54-57CA-4A64-9AF3-771C80BD5EA2}">
      <dsp:nvSpPr>
        <dsp:cNvPr id="0" name=""/>
        <dsp:cNvSpPr/>
      </dsp:nvSpPr>
      <dsp:spPr>
        <a:xfrm rot="5400000">
          <a:off x="-364759" y="367960"/>
          <a:ext cx="2431732" cy="1702212"/>
        </a:xfrm>
        <a:prstGeom prst="chevron">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Interim</a:t>
          </a:r>
        </a:p>
      </dsp:txBody>
      <dsp:txXfrm rot="-5400000">
        <a:off x="1" y="854306"/>
        <a:ext cx="1702212" cy="729520"/>
      </dsp:txXfrm>
    </dsp:sp>
    <dsp:sp modelId="{658E7D5D-AD6E-4773-B068-846DADF1E16A}">
      <dsp:nvSpPr>
        <dsp:cNvPr id="0" name=""/>
        <dsp:cNvSpPr/>
      </dsp:nvSpPr>
      <dsp:spPr>
        <a:xfrm rot="5400000">
          <a:off x="5318593" y="-3613180"/>
          <a:ext cx="1580625" cy="88133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Prepared by Management</a:t>
          </a:r>
        </a:p>
        <a:p>
          <a:pPr marL="228600" lvl="1" indent="-228600" algn="l" defTabSz="977900">
            <a:lnSpc>
              <a:spcPct val="90000"/>
            </a:lnSpc>
            <a:spcBef>
              <a:spcPct val="0"/>
            </a:spcBef>
            <a:spcAft>
              <a:spcPct val="15000"/>
            </a:spcAft>
            <a:buChar char="•"/>
          </a:pPr>
          <a:r>
            <a:rPr lang="en-US" sz="2200" kern="1200" dirty="0"/>
            <a:t>Monthly </a:t>
          </a:r>
        </a:p>
        <a:p>
          <a:pPr marL="457200" lvl="2" indent="-228600" algn="l" defTabSz="977900">
            <a:lnSpc>
              <a:spcPct val="90000"/>
            </a:lnSpc>
            <a:spcBef>
              <a:spcPct val="0"/>
            </a:spcBef>
            <a:spcAft>
              <a:spcPct val="15000"/>
            </a:spcAft>
            <a:buChar char="•"/>
          </a:pPr>
          <a:r>
            <a:rPr lang="en-US" sz="2200" kern="1200" dirty="0"/>
            <a:t>For Management -- At least 9 times per year*</a:t>
          </a:r>
        </a:p>
        <a:p>
          <a:pPr marL="457200" lvl="2" indent="-228600" algn="l" defTabSz="977900">
            <a:lnSpc>
              <a:spcPct val="90000"/>
            </a:lnSpc>
            <a:spcBef>
              <a:spcPct val="0"/>
            </a:spcBef>
            <a:spcAft>
              <a:spcPct val="15000"/>
            </a:spcAft>
            <a:buChar char="•"/>
          </a:pPr>
          <a:r>
            <a:rPr lang="en-US" sz="2200" kern="1200" dirty="0"/>
            <a:t>For Executive Committee – At least 4 times per year*</a:t>
          </a:r>
        </a:p>
      </dsp:txBody>
      <dsp:txXfrm rot="-5400000">
        <a:off x="1702212" y="80361"/>
        <a:ext cx="8736227" cy="1426305"/>
      </dsp:txXfrm>
    </dsp:sp>
    <dsp:sp modelId="{5D32259C-0523-480F-A361-AEC416B6B7A8}">
      <dsp:nvSpPr>
        <dsp:cNvPr id="0" name=""/>
        <dsp:cNvSpPr/>
      </dsp:nvSpPr>
      <dsp:spPr>
        <a:xfrm rot="5400000">
          <a:off x="-364759" y="2515635"/>
          <a:ext cx="2431732" cy="1702212"/>
        </a:xfrm>
        <a:prstGeom prst="chevron">
          <a:avLst/>
        </a:prstGeom>
        <a:solidFill>
          <a:srgbClr val="7030A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Audited</a:t>
          </a:r>
        </a:p>
      </dsp:txBody>
      <dsp:txXfrm rot="-5400000">
        <a:off x="1" y="3001981"/>
        <a:ext cx="1702212" cy="729520"/>
      </dsp:txXfrm>
    </dsp:sp>
    <dsp:sp modelId="{62B32245-D798-47D7-84B3-9B7D3B93A7FD}">
      <dsp:nvSpPr>
        <dsp:cNvPr id="0" name=""/>
        <dsp:cNvSpPr/>
      </dsp:nvSpPr>
      <dsp:spPr>
        <a:xfrm rot="5400000">
          <a:off x="5318593" y="-1465505"/>
          <a:ext cx="1580625" cy="88133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Prepared by Management</a:t>
          </a:r>
        </a:p>
        <a:p>
          <a:pPr marL="228600" lvl="1" indent="-228600" algn="l" defTabSz="977900">
            <a:lnSpc>
              <a:spcPct val="90000"/>
            </a:lnSpc>
            <a:spcBef>
              <a:spcPct val="0"/>
            </a:spcBef>
            <a:spcAft>
              <a:spcPct val="15000"/>
            </a:spcAft>
            <a:buChar char="•"/>
          </a:pPr>
          <a:r>
            <a:rPr lang="en-US" sz="2200" kern="1200" dirty="0"/>
            <a:t>Annually</a:t>
          </a:r>
        </a:p>
        <a:p>
          <a:pPr marL="228600" lvl="1" indent="-228600" algn="l" defTabSz="977900">
            <a:lnSpc>
              <a:spcPct val="90000"/>
            </a:lnSpc>
            <a:spcBef>
              <a:spcPct val="0"/>
            </a:spcBef>
            <a:spcAft>
              <a:spcPct val="15000"/>
            </a:spcAft>
            <a:buChar char="•"/>
          </a:pPr>
          <a:r>
            <a:rPr lang="en-US" sz="2200" kern="1200" dirty="0"/>
            <a:t>Auditor’s Opinion</a:t>
          </a:r>
        </a:p>
      </dsp:txBody>
      <dsp:txXfrm rot="-5400000">
        <a:off x="1702212" y="2228036"/>
        <a:ext cx="8736227" cy="14263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A824E62-28A0-451C-9677-FCCCC68EAEC9}" type="datetimeFigureOut">
              <a:rPr lang="en-US" smtClean="0"/>
              <a:t>3/13/2024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23DDE30-3C1E-4FFF-93DC-9122C981C228}" type="slidenum">
              <a:rPr lang="en-US" smtClean="0"/>
              <a:t>‹#›</a:t>
            </a:fld>
            <a:endParaRPr lang="en-US"/>
          </a:p>
        </p:txBody>
      </p:sp>
    </p:spTree>
    <p:extLst>
      <p:ext uri="{BB962C8B-B14F-4D97-AF65-F5344CB8AC3E}">
        <p14:creationId xmlns:p14="http://schemas.microsoft.com/office/powerpoint/2010/main" val="1787608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Happy to be with you today!</a:t>
            </a:r>
          </a:p>
          <a:p>
            <a:r>
              <a:rPr lang="en-US" dirty="0"/>
              <a:t>Appreciate the excellent presentations.</a:t>
            </a:r>
          </a:p>
          <a:p>
            <a:r>
              <a:rPr lang="en-US" dirty="0"/>
              <a:t>I recognize that we have a wide variety of financial backgrounds, but I will be focusing on the portion of our audience that has come into their leadership position recently.</a:t>
            </a:r>
          </a:p>
        </p:txBody>
      </p:sp>
      <p:sp>
        <p:nvSpPr>
          <p:cNvPr id="4" name="Slide Number Placeholder 3"/>
          <p:cNvSpPr>
            <a:spLocks noGrp="1"/>
          </p:cNvSpPr>
          <p:nvPr>
            <p:ph type="sldNum" sz="quarter" idx="5"/>
          </p:nvPr>
        </p:nvSpPr>
        <p:spPr/>
        <p:txBody>
          <a:bodyPr/>
          <a:lstStyle/>
          <a:p>
            <a:fld id="{B23DDE30-3C1E-4FFF-93DC-9122C981C228}" type="slidenum">
              <a:rPr lang="en-US" smtClean="0"/>
              <a:t>1</a:t>
            </a:fld>
            <a:endParaRPr lang="en-US"/>
          </a:p>
        </p:txBody>
      </p:sp>
    </p:spTree>
    <p:extLst>
      <p:ext uri="{BB962C8B-B14F-4D97-AF65-F5344CB8AC3E}">
        <p14:creationId xmlns:p14="http://schemas.microsoft.com/office/powerpoint/2010/main" val="4059267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10</a:t>
            </a:fld>
            <a:endParaRPr lang="en-US"/>
          </a:p>
        </p:txBody>
      </p:sp>
    </p:spTree>
    <p:extLst>
      <p:ext uri="{BB962C8B-B14F-4D97-AF65-F5344CB8AC3E}">
        <p14:creationId xmlns:p14="http://schemas.microsoft.com/office/powerpoint/2010/main" val="156525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11</a:t>
            </a:fld>
            <a:endParaRPr lang="en-US"/>
          </a:p>
        </p:txBody>
      </p:sp>
    </p:spTree>
    <p:extLst>
      <p:ext uri="{BB962C8B-B14F-4D97-AF65-F5344CB8AC3E}">
        <p14:creationId xmlns:p14="http://schemas.microsoft.com/office/powerpoint/2010/main" val="58383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23DDE30-3C1E-4FFF-93DC-9122C981C228}" type="slidenum">
              <a:rPr lang="en-US" smtClean="0"/>
              <a:t>12</a:t>
            </a:fld>
            <a:endParaRPr lang="en-US"/>
          </a:p>
        </p:txBody>
      </p:sp>
    </p:spTree>
    <p:extLst>
      <p:ext uri="{BB962C8B-B14F-4D97-AF65-F5344CB8AC3E}">
        <p14:creationId xmlns:p14="http://schemas.microsoft.com/office/powerpoint/2010/main" val="3966260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23DDE30-3C1E-4FFF-93DC-9122C981C228}" type="slidenum">
              <a:rPr lang="en-US" smtClean="0"/>
              <a:t>13</a:t>
            </a:fld>
            <a:endParaRPr lang="en-US"/>
          </a:p>
        </p:txBody>
      </p:sp>
    </p:spTree>
    <p:extLst>
      <p:ext uri="{BB962C8B-B14F-4D97-AF65-F5344CB8AC3E}">
        <p14:creationId xmlns:p14="http://schemas.microsoft.com/office/powerpoint/2010/main" val="3975299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14</a:t>
            </a:fld>
            <a:endParaRPr lang="en-US"/>
          </a:p>
        </p:txBody>
      </p:sp>
    </p:spTree>
    <p:extLst>
      <p:ext uri="{BB962C8B-B14F-4D97-AF65-F5344CB8AC3E}">
        <p14:creationId xmlns:p14="http://schemas.microsoft.com/office/powerpoint/2010/main" val="3936399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layout of this statement relates to what is know as the Accounting Equation:</a:t>
            </a:r>
          </a:p>
          <a:p>
            <a:r>
              <a:rPr lang="en-US" dirty="0"/>
              <a:t>Assets = Liabilities + Net Assets.</a:t>
            </a:r>
          </a:p>
        </p:txBody>
      </p:sp>
      <p:sp>
        <p:nvSpPr>
          <p:cNvPr id="4" name="Slide Number Placeholder 3"/>
          <p:cNvSpPr>
            <a:spLocks noGrp="1"/>
          </p:cNvSpPr>
          <p:nvPr>
            <p:ph type="sldNum" sz="quarter" idx="5"/>
          </p:nvPr>
        </p:nvSpPr>
        <p:spPr/>
        <p:txBody>
          <a:bodyPr/>
          <a:lstStyle/>
          <a:p>
            <a:fld id="{B23DDE30-3C1E-4FFF-93DC-9122C981C228}" type="slidenum">
              <a:rPr lang="en-US" smtClean="0"/>
              <a:t>15</a:t>
            </a:fld>
            <a:endParaRPr lang="en-US"/>
          </a:p>
        </p:txBody>
      </p:sp>
    </p:spTree>
    <p:extLst>
      <p:ext uri="{BB962C8B-B14F-4D97-AF65-F5344CB8AC3E}">
        <p14:creationId xmlns:p14="http://schemas.microsoft.com/office/powerpoint/2010/main" val="3825616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16</a:t>
            </a:fld>
            <a:endParaRPr lang="en-US"/>
          </a:p>
        </p:txBody>
      </p:sp>
    </p:spTree>
    <p:extLst>
      <p:ext uri="{BB962C8B-B14F-4D97-AF65-F5344CB8AC3E}">
        <p14:creationId xmlns:p14="http://schemas.microsoft.com/office/powerpoint/2010/main" val="143352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17</a:t>
            </a:fld>
            <a:endParaRPr lang="en-US"/>
          </a:p>
        </p:txBody>
      </p:sp>
    </p:spTree>
    <p:extLst>
      <p:ext uri="{BB962C8B-B14F-4D97-AF65-F5344CB8AC3E}">
        <p14:creationId xmlns:p14="http://schemas.microsoft.com/office/powerpoint/2010/main" val="3385711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18</a:t>
            </a:fld>
            <a:endParaRPr lang="en-US"/>
          </a:p>
        </p:txBody>
      </p:sp>
    </p:spTree>
    <p:extLst>
      <p:ext uri="{BB962C8B-B14F-4D97-AF65-F5344CB8AC3E}">
        <p14:creationId xmlns:p14="http://schemas.microsoft.com/office/powerpoint/2010/main" val="2832220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19</a:t>
            </a:fld>
            <a:endParaRPr lang="en-US"/>
          </a:p>
        </p:txBody>
      </p:sp>
    </p:spTree>
    <p:extLst>
      <p:ext uri="{BB962C8B-B14F-4D97-AF65-F5344CB8AC3E}">
        <p14:creationId xmlns:p14="http://schemas.microsoft.com/office/powerpoint/2010/main" val="32723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2</a:t>
            </a:fld>
            <a:endParaRPr lang="en-US"/>
          </a:p>
        </p:txBody>
      </p:sp>
    </p:spTree>
    <p:extLst>
      <p:ext uri="{BB962C8B-B14F-4D97-AF65-F5344CB8AC3E}">
        <p14:creationId xmlns:p14="http://schemas.microsoft.com/office/powerpoint/2010/main" val="1291695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20</a:t>
            </a:fld>
            <a:endParaRPr lang="en-US"/>
          </a:p>
        </p:txBody>
      </p:sp>
    </p:spTree>
    <p:extLst>
      <p:ext uri="{BB962C8B-B14F-4D97-AF65-F5344CB8AC3E}">
        <p14:creationId xmlns:p14="http://schemas.microsoft.com/office/powerpoint/2010/main" val="3255048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21</a:t>
            </a:fld>
            <a:endParaRPr lang="en-US"/>
          </a:p>
        </p:txBody>
      </p:sp>
    </p:spTree>
    <p:extLst>
      <p:ext uri="{BB962C8B-B14F-4D97-AF65-F5344CB8AC3E}">
        <p14:creationId xmlns:p14="http://schemas.microsoft.com/office/powerpoint/2010/main" val="411400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22</a:t>
            </a:fld>
            <a:endParaRPr lang="en-US"/>
          </a:p>
        </p:txBody>
      </p:sp>
    </p:spTree>
    <p:extLst>
      <p:ext uri="{BB962C8B-B14F-4D97-AF65-F5344CB8AC3E}">
        <p14:creationId xmlns:p14="http://schemas.microsoft.com/office/powerpoint/2010/main" val="23004289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Model -- Operating Fund only</a:t>
            </a:r>
          </a:p>
          <a:p>
            <a:r>
              <a:rPr lang="en-US" dirty="0"/>
              <a:t>With some edits for clarification and simplification</a:t>
            </a:r>
          </a:p>
        </p:txBody>
      </p:sp>
      <p:sp>
        <p:nvSpPr>
          <p:cNvPr id="4" name="Slide Number Placeholder 3"/>
          <p:cNvSpPr>
            <a:spLocks noGrp="1"/>
          </p:cNvSpPr>
          <p:nvPr>
            <p:ph type="sldNum" sz="quarter" idx="5"/>
          </p:nvPr>
        </p:nvSpPr>
        <p:spPr/>
        <p:txBody>
          <a:bodyPr/>
          <a:lstStyle/>
          <a:p>
            <a:fld id="{B23DDE30-3C1E-4FFF-93DC-9122C981C228}" type="slidenum">
              <a:rPr lang="en-US" smtClean="0"/>
              <a:t>23</a:t>
            </a:fld>
            <a:endParaRPr lang="en-US"/>
          </a:p>
        </p:txBody>
      </p:sp>
    </p:spTree>
    <p:extLst>
      <p:ext uri="{BB962C8B-B14F-4D97-AF65-F5344CB8AC3E}">
        <p14:creationId xmlns:p14="http://schemas.microsoft.com/office/powerpoint/2010/main" val="30640183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23DDE30-3C1E-4FFF-93DC-9122C981C228}" type="slidenum">
              <a:rPr lang="en-US" smtClean="0"/>
              <a:t>24</a:t>
            </a:fld>
            <a:endParaRPr lang="en-US"/>
          </a:p>
        </p:txBody>
      </p:sp>
    </p:spTree>
    <p:extLst>
      <p:ext uri="{BB962C8B-B14F-4D97-AF65-F5344CB8AC3E}">
        <p14:creationId xmlns:p14="http://schemas.microsoft.com/office/powerpoint/2010/main" val="1269025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Linkage between Statement of Financial Position and Statement of Financial Activity.</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25</a:t>
            </a:fld>
            <a:endParaRPr lang="en-US"/>
          </a:p>
        </p:txBody>
      </p:sp>
    </p:spTree>
    <p:extLst>
      <p:ext uri="{BB962C8B-B14F-4D97-AF65-F5344CB8AC3E}">
        <p14:creationId xmlns:p14="http://schemas.microsoft.com/office/powerpoint/2010/main" val="4013293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briefly orient you to the Statement of Financial Activity:</a:t>
            </a:r>
          </a:p>
          <a:p>
            <a:pPr marL="232943" indent="-232943">
              <a:buAutoNum type="arabicPeriod"/>
            </a:pPr>
            <a:r>
              <a:rPr lang="en-US" dirty="0"/>
              <a:t>Take time to look at the column headings. They are organized slightly different then the Statement of Financial Position.</a:t>
            </a:r>
          </a:p>
          <a:p>
            <a:endParaRPr lang="en-US" dirty="0"/>
          </a:p>
          <a:p>
            <a:r>
              <a:rPr lang="en-US" dirty="0"/>
              <a:t>The</a:t>
            </a:r>
            <a:r>
              <a:rPr lang="en-US" sz="1400" dirty="0"/>
              <a:t> </a:t>
            </a:r>
            <a:r>
              <a:rPr lang="en-US" sz="1400" b="1" dirty="0"/>
              <a:t>Statement of Financial Activity </a:t>
            </a:r>
            <a:r>
              <a:rPr lang="en-US" dirty="0"/>
              <a:t>summarizes transactions by the natural classification – meaning the </a:t>
            </a:r>
            <a:r>
              <a:rPr lang="en-US" sz="1400" b="1" dirty="0"/>
              <a:t>type</a:t>
            </a:r>
            <a:r>
              <a:rPr lang="en-US" dirty="0"/>
              <a:t> of income or expense without regard to department or purpose. For example, all payroll expenses are grouped together in one line rather than separating them by department. </a:t>
            </a:r>
          </a:p>
          <a:p>
            <a:endParaRPr lang="en-US" dirty="0"/>
          </a:p>
          <a:p>
            <a:r>
              <a:rPr lang="en-US" dirty="0"/>
              <a:t>The following statement will categorize expenses by department or purpose.</a:t>
            </a:r>
          </a:p>
          <a:p>
            <a:pPr marL="232943" indent="-232943">
              <a:buAutoNum type="arabicPeriod"/>
            </a:pPr>
            <a:endParaRPr lang="en-US" dirty="0"/>
          </a:p>
          <a:p>
            <a:pPr marL="232943" indent="-232943" defTabSz="931774">
              <a:buFontTx/>
              <a:buAutoNum type="arabicPeriod"/>
            </a:pPr>
            <a:r>
              <a:rPr lang="en-US" dirty="0"/>
              <a:t>The </a:t>
            </a:r>
            <a:r>
              <a:rPr lang="en-US" sz="1400" b="1" dirty="0"/>
              <a:t>Statement of Financial Activity</a:t>
            </a:r>
            <a:r>
              <a:rPr lang="en-US" dirty="0"/>
              <a:t> also separates Tithe vs Non-tithe activity into separate columns.</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26</a:t>
            </a:fld>
            <a:endParaRPr lang="en-US"/>
          </a:p>
        </p:txBody>
      </p:sp>
    </p:spTree>
    <p:extLst>
      <p:ext uri="{BB962C8B-B14F-4D97-AF65-F5344CB8AC3E}">
        <p14:creationId xmlns:p14="http://schemas.microsoft.com/office/powerpoint/2010/main" val="2668573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a:t>Next, we have three primary categories of activity – Operating, Capital, and Transfers</a:t>
            </a:r>
          </a:p>
          <a:p>
            <a:pPr marL="232943" indent="-232943">
              <a:buAutoNum type="arabicPeriod"/>
            </a:pPr>
            <a:r>
              <a:rPr lang="en-US" dirty="0"/>
              <a:t>And, of course, the all-important “bottom line” or result of the financial activity for the period – Formally referred to as the “Increase (Decrease) for the Year”</a:t>
            </a:r>
          </a:p>
          <a:p>
            <a:pPr marL="232943" indent="-232943">
              <a:buAutoNum type="arabicPeriod"/>
            </a:pPr>
            <a:r>
              <a:rPr lang="en-US" dirty="0"/>
              <a:t>For the purpose of our summary today, we will focus on the Operating Activity section.</a:t>
            </a:r>
          </a:p>
          <a:p>
            <a:pPr marL="232943" indent="-232943">
              <a:buAutoNum type="arabicPeriod"/>
            </a:pPr>
            <a:r>
              <a:rPr lang="en-US" sz="1400" b="1" dirty="0"/>
              <a:t>Operating Activity</a:t>
            </a:r>
            <a:r>
              <a:rPr lang="en-US" sz="1400" dirty="0"/>
              <a:t> </a:t>
            </a:r>
            <a:r>
              <a:rPr lang="en-US" dirty="0"/>
              <a:t>Is defined as the day-to-day activity of the entity. And is further divided into three sections:</a:t>
            </a:r>
          </a:p>
          <a:p>
            <a:pPr marL="698830" lvl="1" indent="-232943">
              <a:buAutoNum type="arabicPeriod"/>
            </a:pPr>
            <a:r>
              <a:rPr lang="en-US" dirty="0"/>
              <a:t>Earned Income</a:t>
            </a:r>
          </a:p>
          <a:p>
            <a:pPr marL="698830" lvl="1" indent="-232943">
              <a:buAutoNum type="arabicPeriod"/>
            </a:pPr>
            <a:r>
              <a:rPr lang="en-US" dirty="0"/>
              <a:t>Operating Expense</a:t>
            </a:r>
          </a:p>
          <a:p>
            <a:pPr marL="698830" lvl="1" indent="-232943">
              <a:buAutoNum type="arabicPeriod"/>
            </a:pPr>
            <a:r>
              <a:rPr lang="en-US" dirty="0"/>
              <a:t>Operating Appropriations</a:t>
            </a:r>
          </a:p>
          <a:p>
            <a:pPr marL="232943" indent="-232943">
              <a:buAutoNum type="arabicPeriod"/>
            </a:pPr>
            <a:r>
              <a:rPr lang="en-US" dirty="0"/>
              <a:t>Depending on the type of organization, of course, the types of income will vary, and</a:t>
            </a:r>
          </a:p>
          <a:p>
            <a:pPr marL="232943" indent="-232943">
              <a:buAutoNum type="arabicPeriod"/>
            </a:pPr>
            <a:r>
              <a:rPr lang="en-US" dirty="0"/>
              <a:t>The appropriation section will not appear if the entity doesn’t receive this form of support.</a:t>
            </a:r>
          </a:p>
          <a:p>
            <a:pPr marL="232943" indent="-232943">
              <a:buAutoNum type="arabicPeriod"/>
            </a:pPr>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27</a:t>
            </a:fld>
            <a:endParaRPr lang="en-US"/>
          </a:p>
        </p:txBody>
      </p:sp>
    </p:spTree>
    <p:extLst>
      <p:ext uri="{BB962C8B-B14F-4D97-AF65-F5344CB8AC3E}">
        <p14:creationId xmlns:p14="http://schemas.microsoft.com/office/powerpoint/2010/main" val="3866816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23DDE30-3C1E-4FFF-93DC-9122C981C228}" type="slidenum">
              <a:rPr lang="en-US" smtClean="0"/>
              <a:t>28</a:t>
            </a:fld>
            <a:endParaRPr lang="en-US"/>
          </a:p>
        </p:txBody>
      </p:sp>
    </p:spTree>
    <p:extLst>
      <p:ext uri="{BB962C8B-B14F-4D97-AF65-F5344CB8AC3E}">
        <p14:creationId xmlns:p14="http://schemas.microsoft.com/office/powerpoint/2010/main" val="14529766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Linkage between Statement of Changes in Net Assets and Statement of Financial Activity and Statement of Financial Position.</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29</a:t>
            </a:fld>
            <a:endParaRPr lang="en-US"/>
          </a:p>
        </p:txBody>
      </p:sp>
    </p:spTree>
    <p:extLst>
      <p:ext uri="{BB962C8B-B14F-4D97-AF65-F5344CB8AC3E}">
        <p14:creationId xmlns:p14="http://schemas.microsoft.com/office/powerpoint/2010/main" val="706086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Goal for today 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To equip you, as a newly elected leader, with basic knowledge of how to read and understand financial statements.</a:t>
            </a:r>
          </a:p>
        </p:txBody>
      </p:sp>
      <p:sp>
        <p:nvSpPr>
          <p:cNvPr id="4" name="Slide Number Placeholder 3"/>
          <p:cNvSpPr>
            <a:spLocks noGrp="1"/>
          </p:cNvSpPr>
          <p:nvPr>
            <p:ph type="sldNum" sz="quarter" idx="5"/>
          </p:nvPr>
        </p:nvSpPr>
        <p:spPr/>
        <p:txBody>
          <a:bodyPr/>
          <a:lstStyle/>
          <a:p>
            <a:fld id="{B23DDE30-3C1E-4FFF-93DC-9122C981C228}" type="slidenum">
              <a:rPr lang="en-US" smtClean="0"/>
              <a:t>3</a:t>
            </a:fld>
            <a:endParaRPr lang="en-US"/>
          </a:p>
        </p:txBody>
      </p:sp>
    </p:spTree>
    <p:extLst>
      <p:ext uri="{BB962C8B-B14F-4D97-AF65-F5344CB8AC3E}">
        <p14:creationId xmlns:p14="http://schemas.microsoft.com/office/powerpoint/2010/main" val="3681824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The</a:t>
            </a:r>
            <a:r>
              <a:rPr lang="en-US" sz="1400" dirty="0"/>
              <a:t> </a:t>
            </a:r>
            <a:r>
              <a:rPr lang="en-US" sz="1400" b="1" dirty="0"/>
              <a:t>Statement of Changes in Net Assets </a:t>
            </a:r>
            <a:r>
              <a:rPr lang="en-US" dirty="0"/>
              <a:t>summarizes the transactions by the functional classification – meaning the </a:t>
            </a:r>
            <a:r>
              <a:rPr lang="en-US" sz="1400" b="1" dirty="0"/>
              <a:t>purpose</a:t>
            </a:r>
            <a:r>
              <a:rPr lang="en-US" dirty="0"/>
              <a:t> of income or expense. </a:t>
            </a:r>
          </a:p>
          <a:p>
            <a:endParaRPr lang="en-US" dirty="0"/>
          </a:p>
          <a:p>
            <a:pPr defTabSz="931774"/>
            <a:r>
              <a:rPr lang="en-US" dirty="0"/>
              <a:t>The far left column provides the name of the various functions or purposes</a:t>
            </a:r>
          </a:p>
          <a:p>
            <a:pPr defTabSz="931774"/>
            <a:endParaRPr lang="en-US" dirty="0"/>
          </a:p>
          <a:p>
            <a:pPr defTabSz="931774"/>
            <a:r>
              <a:rPr lang="en-US" dirty="0"/>
              <a:t>By way of example, all leadership training income, expense, and beginning and ending balances are displayed together in one line rather than separating them by type of expense.</a:t>
            </a:r>
          </a:p>
          <a:p>
            <a:endParaRPr lang="en-US" dirty="0"/>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30</a:t>
            </a:fld>
            <a:endParaRPr lang="en-US"/>
          </a:p>
        </p:txBody>
      </p:sp>
    </p:spTree>
    <p:extLst>
      <p:ext uri="{BB962C8B-B14F-4D97-AF65-F5344CB8AC3E}">
        <p14:creationId xmlns:p14="http://schemas.microsoft.com/office/powerpoint/2010/main" val="11592148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31</a:t>
            </a:fld>
            <a:endParaRPr lang="en-US"/>
          </a:p>
        </p:txBody>
      </p:sp>
    </p:spTree>
    <p:extLst>
      <p:ext uri="{BB962C8B-B14F-4D97-AF65-F5344CB8AC3E}">
        <p14:creationId xmlns:p14="http://schemas.microsoft.com/office/powerpoint/2010/main" val="642497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in order highlight trends that may have occurred, the Statement of Changes in Net Assets will include a second page to show the prior year activity in the same format.</a:t>
            </a:r>
          </a:p>
        </p:txBody>
      </p:sp>
      <p:sp>
        <p:nvSpPr>
          <p:cNvPr id="4" name="Slide Number Placeholder 3"/>
          <p:cNvSpPr>
            <a:spLocks noGrp="1"/>
          </p:cNvSpPr>
          <p:nvPr>
            <p:ph type="sldNum" sz="quarter" idx="5"/>
          </p:nvPr>
        </p:nvSpPr>
        <p:spPr/>
        <p:txBody>
          <a:bodyPr/>
          <a:lstStyle/>
          <a:p>
            <a:fld id="{B23DDE30-3C1E-4FFF-93DC-9122C981C228}" type="slidenum">
              <a:rPr lang="en-US" smtClean="0"/>
              <a:t>32</a:t>
            </a:fld>
            <a:endParaRPr lang="en-US"/>
          </a:p>
        </p:txBody>
      </p:sp>
    </p:spTree>
    <p:extLst>
      <p:ext uri="{BB962C8B-B14F-4D97-AF65-F5344CB8AC3E}">
        <p14:creationId xmlns:p14="http://schemas.microsoft.com/office/powerpoint/2010/main" val="1004615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23DDE30-3C1E-4FFF-93DC-9122C981C228}" type="slidenum">
              <a:rPr lang="en-US" smtClean="0"/>
              <a:t>33</a:t>
            </a:fld>
            <a:endParaRPr lang="en-US"/>
          </a:p>
        </p:txBody>
      </p:sp>
    </p:spTree>
    <p:extLst>
      <p:ext uri="{BB962C8B-B14F-4D97-AF65-F5344CB8AC3E}">
        <p14:creationId xmlns:p14="http://schemas.microsoft.com/office/powerpoint/2010/main" val="15017997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Now, as we have with the other statements lets take a quick look at how the Statement of Cash Flows ties together with the Statement of Financial Position.</a:t>
            </a:r>
          </a:p>
        </p:txBody>
      </p:sp>
      <p:sp>
        <p:nvSpPr>
          <p:cNvPr id="4" name="Slide Number Placeholder 3"/>
          <p:cNvSpPr>
            <a:spLocks noGrp="1"/>
          </p:cNvSpPr>
          <p:nvPr>
            <p:ph type="sldNum" sz="quarter" idx="5"/>
          </p:nvPr>
        </p:nvSpPr>
        <p:spPr/>
        <p:txBody>
          <a:bodyPr/>
          <a:lstStyle/>
          <a:p>
            <a:fld id="{B23DDE30-3C1E-4FFF-93DC-9122C981C228}" type="slidenum">
              <a:rPr lang="en-US" smtClean="0"/>
              <a:t>34</a:t>
            </a:fld>
            <a:endParaRPr lang="en-US"/>
          </a:p>
        </p:txBody>
      </p:sp>
    </p:spTree>
    <p:extLst>
      <p:ext uri="{BB962C8B-B14F-4D97-AF65-F5344CB8AC3E}">
        <p14:creationId xmlns:p14="http://schemas.microsoft.com/office/powerpoint/2010/main" val="34714893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400" b="1" dirty="0"/>
              <a:t>Statement of Changes in Cash Flow </a:t>
            </a:r>
            <a:r>
              <a:rPr lang="en-US" dirty="0"/>
              <a:t>exists because of the critical nature of cash for every organization. It summarizes the major cash flows during the year that impacted the change in the total cash.</a:t>
            </a:r>
          </a:p>
          <a:p>
            <a:pPr defTabSz="931774"/>
            <a:endParaRPr lang="en-US" dirty="0"/>
          </a:p>
          <a:p>
            <a:pPr defTabSz="931774"/>
            <a:r>
              <a:rPr lang="en-US" dirty="0"/>
              <a:t>This statement is divided into three sections:</a:t>
            </a:r>
          </a:p>
          <a:p>
            <a:pPr defTabSz="931774"/>
            <a:endParaRPr lang="en-US" dirty="0"/>
          </a:p>
          <a:p>
            <a:pPr marL="465887" lvl="1" defTabSz="931774"/>
            <a:r>
              <a:rPr lang="en-US" dirty="0"/>
              <a:t>Operating activities</a:t>
            </a:r>
          </a:p>
          <a:p>
            <a:pPr marL="465887" lvl="1" defTabSz="931774"/>
            <a:r>
              <a:rPr lang="en-US" dirty="0"/>
              <a:t>Investing activities</a:t>
            </a:r>
          </a:p>
          <a:p>
            <a:pPr marL="465887" lvl="1" defTabSz="931774"/>
            <a:r>
              <a:rPr lang="en-US" dirty="0"/>
              <a:t>Financing activities</a:t>
            </a:r>
          </a:p>
          <a:p>
            <a:endParaRPr lang="en-US" dirty="0"/>
          </a:p>
          <a:p>
            <a:pPr defTabSz="931774"/>
            <a:r>
              <a:rPr lang="en-US" dirty="0"/>
              <a:t>In this example, it can be seen that Accounts Receivable increased by 1.1 million thereby decreasing cash by the same amount. </a:t>
            </a:r>
          </a:p>
          <a:p>
            <a:endParaRPr lang="en-US" dirty="0"/>
          </a:p>
          <a:p>
            <a:pPr defTabSz="931774"/>
            <a:r>
              <a:rPr lang="en-US" dirty="0">
                <a:solidFill>
                  <a:srgbClr val="FF0000"/>
                </a:solidFill>
              </a:rPr>
              <a:t>In the next year, management can increase cash by improving collection efforts and reducing Accounts Receivable.</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35</a:t>
            </a:fld>
            <a:endParaRPr lang="en-US"/>
          </a:p>
        </p:txBody>
      </p:sp>
    </p:spTree>
    <p:extLst>
      <p:ext uri="{BB962C8B-B14F-4D97-AF65-F5344CB8AC3E}">
        <p14:creationId xmlns:p14="http://schemas.microsoft.com/office/powerpoint/2010/main" val="23465632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that we have discussed the purpose of financial statements and are familiar with how to read them, lets move on to a brief discussion of how to understand Financial Statements.</a:t>
            </a:r>
          </a:p>
        </p:txBody>
      </p:sp>
      <p:sp>
        <p:nvSpPr>
          <p:cNvPr id="4" name="Slide Number Placeholder 3"/>
          <p:cNvSpPr>
            <a:spLocks noGrp="1"/>
          </p:cNvSpPr>
          <p:nvPr>
            <p:ph type="sldNum" sz="quarter" idx="5"/>
          </p:nvPr>
        </p:nvSpPr>
        <p:spPr/>
        <p:txBody>
          <a:bodyPr/>
          <a:lstStyle/>
          <a:p>
            <a:fld id="{B23DDE30-3C1E-4FFF-93DC-9122C981C228}" type="slidenum">
              <a:rPr lang="en-US" smtClean="0"/>
              <a:t>36</a:t>
            </a:fld>
            <a:endParaRPr lang="en-US"/>
          </a:p>
        </p:txBody>
      </p:sp>
    </p:spTree>
    <p:extLst>
      <p:ext uri="{BB962C8B-B14F-4D97-AF65-F5344CB8AC3E}">
        <p14:creationId xmlns:p14="http://schemas.microsoft.com/office/powerpoint/2010/main" val="22843033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700" dirty="0"/>
              <a:t>What are you seeking to Understand?</a:t>
            </a:r>
          </a:p>
          <a:p>
            <a:endParaRPr lang="en-US" sz="3700" dirty="0"/>
          </a:p>
          <a:p>
            <a:pPr lvl="1"/>
            <a:r>
              <a:rPr lang="en-US" sz="3700" dirty="0"/>
              <a:t>Financial Health and Sustainability</a:t>
            </a:r>
          </a:p>
          <a:p>
            <a:pPr lvl="1"/>
            <a:r>
              <a:rPr lang="en-US" sz="3700" dirty="0"/>
              <a:t>Operational Efficiency and Effectiveness</a:t>
            </a:r>
          </a:p>
          <a:p>
            <a:pPr lvl="1"/>
            <a:r>
              <a:rPr lang="en-US" sz="3700" dirty="0"/>
              <a:t>Missional alignment</a:t>
            </a:r>
          </a:p>
          <a:p>
            <a:pPr defTabSz="931774">
              <a:defRPr/>
            </a:pPr>
            <a:endParaRPr lang="en-US" dirty="0"/>
          </a:p>
          <a:p>
            <a:pPr defTabSz="931774">
              <a:defRPr/>
            </a:pPr>
            <a:r>
              <a:rPr lang="en-US" dirty="0"/>
              <a:t>In order to assess these three aspects, it is helpful to be aware of:</a:t>
            </a:r>
          </a:p>
          <a:p>
            <a:pPr marL="465887" lvl="1" defTabSz="931774">
              <a:defRPr/>
            </a:pPr>
            <a:r>
              <a:rPr lang="en-US" dirty="0"/>
              <a:t>Context</a:t>
            </a:r>
          </a:p>
          <a:p>
            <a:pPr marL="465887" lvl="1" defTabSz="931774">
              <a:defRPr/>
            </a:pPr>
            <a:r>
              <a:rPr lang="en-US" dirty="0"/>
              <a:t>Trends</a:t>
            </a:r>
          </a:p>
          <a:p>
            <a:pPr marL="465887" lvl="1" defTabSz="931774">
              <a:defRPr/>
            </a:pPr>
            <a:r>
              <a:rPr lang="en-US" dirty="0"/>
              <a:t>Comparisons</a:t>
            </a:r>
          </a:p>
          <a:p>
            <a:pPr defTabSz="931774">
              <a:defRPr/>
            </a:pPr>
            <a:endParaRPr lang="en-US" dirty="0"/>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37</a:t>
            </a:fld>
            <a:endParaRPr lang="en-US"/>
          </a:p>
        </p:txBody>
      </p:sp>
    </p:spTree>
    <p:extLst>
      <p:ext uri="{BB962C8B-B14F-4D97-AF65-F5344CB8AC3E}">
        <p14:creationId xmlns:p14="http://schemas.microsoft.com/office/powerpoint/2010/main" val="4238963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Very few things in this world ever stand alone. Therefore, when examining the financial statements, we must be aware of the context.</a:t>
            </a:r>
          </a:p>
          <a:p>
            <a:pPr lvl="0"/>
            <a:endParaRPr lang="en-US" dirty="0"/>
          </a:p>
          <a:p>
            <a:r>
              <a:rPr lang="en-US" sz="3700" dirty="0"/>
              <a:t>It is important to understand:</a:t>
            </a:r>
          </a:p>
          <a:p>
            <a:pPr lvl="1"/>
            <a:r>
              <a:rPr lang="en-US" sz="3600" dirty="0"/>
              <a:t>Where are we?</a:t>
            </a:r>
          </a:p>
          <a:p>
            <a:pPr lvl="2"/>
            <a:r>
              <a:rPr lang="en-US" sz="2900" dirty="0"/>
              <a:t>Macro-economic situation?</a:t>
            </a:r>
            <a:endParaRPr lang="en-US" sz="2400" dirty="0"/>
          </a:p>
          <a:p>
            <a:pPr lvl="2"/>
            <a:r>
              <a:rPr lang="en-US" sz="2900" dirty="0"/>
              <a:t>Point in business cycle?</a:t>
            </a:r>
            <a:endParaRPr lang="en-US" sz="3200" dirty="0"/>
          </a:p>
          <a:p>
            <a:pPr lvl="1"/>
            <a:r>
              <a:rPr lang="en-US" sz="3600" dirty="0"/>
              <a:t>What are we?</a:t>
            </a:r>
          </a:p>
          <a:p>
            <a:pPr lvl="2"/>
            <a:r>
              <a:rPr lang="en-US" sz="3100" dirty="0"/>
              <a:t>Type of entity?</a:t>
            </a:r>
          </a:p>
          <a:p>
            <a:pPr lvl="0"/>
            <a:endParaRPr lang="en-US" dirty="0"/>
          </a:p>
          <a:p>
            <a:pPr lvl="1"/>
            <a:r>
              <a:rPr lang="en-US" dirty="0"/>
              <a:t>Ecclesiastical</a:t>
            </a:r>
          </a:p>
          <a:p>
            <a:pPr lvl="1"/>
            <a:r>
              <a:rPr lang="en-US" dirty="0"/>
              <a:t>Educational</a:t>
            </a:r>
          </a:p>
          <a:p>
            <a:pPr lvl="1"/>
            <a:r>
              <a:rPr lang="en-US" dirty="0"/>
              <a:t>Healthcare</a:t>
            </a:r>
          </a:p>
          <a:p>
            <a:pPr lvl="1"/>
            <a:r>
              <a:rPr lang="en-US" dirty="0"/>
              <a:t>Publishing institution</a:t>
            </a:r>
          </a:p>
          <a:p>
            <a:pPr lvl="0"/>
            <a:endParaRPr lang="en-US" sz="1400" dirty="0"/>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38</a:t>
            </a:fld>
            <a:endParaRPr lang="en-US"/>
          </a:p>
        </p:txBody>
      </p:sp>
    </p:spTree>
    <p:extLst>
      <p:ext uri="{BB962C8B-B14F-4D97-AF65-F5344CB8AC3E}">
        <p14:creationId xmlns:p14="http://schemas.microsoft.com/office/powerpoint/2010/main" val="687407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understanding the context, we are prepared to look for emerging Trends.</a:t>
            </a:r>
          </a:p>
          <a:p>
            <a:pPr lvl="1"/>
            <a:r>
              <a:rPr lang="en-US" sz="3300" dirty="0"/>
              <a:t>Time</a:t>
            </a:r>
          </a:p>
          <a:p>
            <a:pPr lvl="2"/>
            <a:r>
              <a:rPr lang="en-US" sz="2900" dirty="0"/>
              <a:t>Between various points in time, or</a:t>
            </a:r>
          </a:p>
          <a:p>
            <a:pPr lvl="2"/>
            <a:r>
              <a:rPr lang="en-US" sz="2900" dirty="0"/>
              <a:t>Relative to a goal or deadline</a:t>
            </a:r>
          </a:p>
          <a:p>
            <a:pPr lvl="1"/>
            <a:r>
              <a:rPr lang="en-US" sz="3300" dirty="0"/>
              <a:t>Direction</a:t>
            </a:r>
          </a:p>
          <a:p>
            <a:pPr lvl="2"/>
            <a:r>
              <a:rPr lang="en-US" sz="2900" dirty="0"/>
              <a:t>Where are we heading?</a:t>
            </a:r>
          </a:p>
          <a:p>
            <a:pPr lvl="1"/>
            <a:r>
              <a:rPr lang="en-US" sz="3300" dirty="0"/>
              <a:t>Velocity</a:t>
            </a:r>
          </a:p>
          <a:p>
            <a:pPr lvl="2"/>
            <a:r>
              <a:rPr lang="en-US" sz="2900" dirty="0"/>
              <a:t>How fast are we moving in that direction?</a:t>
            </a:r>
          </a:p>
          <a:p>
            <a:pPr lvl="1"/>
            <a:r>
              <a:rPr lang="en-US" sz="3300" dirty="0"/>
              <a:t>Momentum or Inertia </a:t>
            </a:r>
          </a:p>
          <a:p>
            <a:pPr lvl="2"/>
            <a:r>
              <a:rPr lang="en-US" sz="2900" dirty="0"/>
              <a:t>Regarding the relative ability to reach full speed or to change direction. Think of a large ocean-going ship.</a:t>
            </a:r>
          </a:p>
        </p:txBody>
      </p:sp>
      <p:sp>
        <p:nvSpPr>
          <p:cNvPr id="4" name="Slide Number Placeholder 3"/>
          <p:cNvSpPr>
            <a:spLocks noGrp="1"/>
          </p:cNvSpPr>
          <p:nvPr>
            <p:ph type="sldNum" sz="quarter" idx="5"/>
          </p:nvPr>
        </p:nvSpPr>
        <p:spPr/>
        <p:txBody>
          <a:bodyPr/>
          <a:lstStyle/>
          <a:p>
            <a:fld id="{B23DDE30-3C1E-4FFF-93DC-9122C981C228}" type="slidenum">
              <a:rPr lang="en-US" smtClean="0"/>
              <a:t>39</a:t>
            </a:fld>
            <a:endParaRPr lang="en-US"/>
          </a:p>
        </p:txBody>
      </p:sp>
    </p:spTree>
    <p:extLst>
      <p:ext uri="{BB962C8B-B14F-4D97-AF65-F5344CB8AC3E}">
        <p14:creationId xmlns:p14="http://schemas.microsoft.com/office/powerpoint/2010/main" val="3532843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Why??? Should we spend this valuable time during the Leadership Development Conference on this subject?</a:t>
            </a:r>
          </a:p>
          <a:p>
            <a:pPr defTabSz="931774"/>
            <a:endParaRPr lang="en-US" dirty="0"/>
          </a:p>
          <a:p>
            <a:pPr defTabSz="931774"/>
            <a:r>
              <a:rPr lang="en-US" dirty="0"/>
              <a:t>It is To enable you to fulfil your administrative responsibilities and fiduciary duties which you accepted when the mantel of leadership was placed on your shoulders.</a:t>
            </a:r>
          </a:p>
          <a:p>
            <a:endParaRPr lang="en-US" dirty="0"/>
          </a:p>
          <a:p>
            <a:pPr marL="174708" indent="-174708">
              <a:buFontTx/>
              <a:buChar char="-"/>
            </a:pPr>
            <a:r>
              <a:rPr lang="en-US" dirty="0"/>
              <a:t>If you are not a Treasurer/CFO, please Don’t ignore everything relating to finances.</a:t>
            </a:r>
          </a:p>
          <a:p>
            <a:pPr marL="174708" indent="-174708">
              <a:buFontTx/>
              <a:buChar char="-"/>
            </a:pPr>
            <a:r>
              <a:rPr lang="en-US" dirty="0"/>
              <a:t>Yes, the Treasurer is the CFO, but the officer team share the responsibility for the overall health of the organization</a:t>
            </a:r>
          </a:p>
        </p:txBody>
      </p:sp>
      <p:sp>
        <p:nvSpPr>
          <p:cNvPr id="4" name="Slide Number Placeholder 3"/>
          <p:cNvSpPr>
            <a:spLocks noGrp="1"/>
          </p:cNvSpPr>
          <p:nvPr>
            <p:ph type="sldNum" sz="quarter" idx="5"/>
          </p:nvPr>
        </p:nvSpPr>
        <p:spPr/>
        <p:txBody>
          <a:bodyPr/>
          <a:lstStyle/>
          <a:p>
            <a:fld id="{B23DDE30-3C1E-4FFF-93DC-9122C981C228}" type="slidenum">
              <a:rPr lang="en-US" smtClean="0"/>
              <a:t>4</a:t>
            </a:fld>
            <a:endParaRPr lang="en-US"/>
          </a:p>
        </p:txBody>
      </p:sp>
    </p:spTree>
    <p:extLst>
      <p:ext uri="{BB962C8B-B14F-4D97-AF65-F5344CB8AC3E}">
        <p14:creationId xmlns:p14="http://schemas.microsoft.com/office/powerpoint/2010/main" val="4784510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One of the ways this can be done is by making comparison both internally and externally: </a:t>
            </a:r>
          </a:p>
          <a:p>
            <a:endParaRPr lang="en-US" dirty="0"/>
          </a:p>
          <a:p>
            <a:r>
              <a:rPr lang="en-US" sz="1400" dirty="0"/>
              <a:t>Internal</a:t>
            </a:r>
            <a:endParaRPr lang="en-US" dirty="0"/>
          </a:p>
          <a:p>
            <a:pPr lvl="1"/>
            <a:r>
              <a:rPr lang="en-US" dirty="0"/>
              <a:t>Strength or weakness of specific components</a:t>
            </a:r>
          </a:p>
          <a:p>
            <a:pPr lvl="1"/>
            <a:r>
              <a:rPr lang="en-US" dirty="0"/>
              <a:t>Consistency between specific components</a:t>
            </a:r>
          </a:p>
          <a:p>
            <a:endParaRPr lang="en-US" dirty="0"/>
          </a:p>
          <a:p>
            <a:r>
              <a:rPr lang="en-US" sz="1400" dirty="0"/>
              <a:t>External</a:t>
            </a:r>
            <a:endParaRPr lang="en-US" dirty="0"/>
          </a:p>
          <a:p>
            <a:pPr lvl="1"/>
            <a:r>
              <a:rPr lang="en-US" dirty="0"/>
              <a:t>What is the current situation and experience of similar entities?</a:t>
            </a:r>
          </a:p>
          <a:p>
            <a:pPr lvl="1"/>
            <a:r>
              <a:rPr lang="en-US" dirty="0"/>
              <a:t>How does my organization compare to the typical entity (or the “best in class”)?</a:t>
            </a:r>
          </a:p>
        </p:txBody>
      </p:sp>
      <p:sp>
        <p:nvSpPr>
          <p:cNvPr id="4" name="Slide Number Placeholder 3"/>
          <p:cNvSpPr>
            <a:spLocks noGrp="1"/>
          </p:cNvSpPr>
          <p:nvPr>
            <p:ph type="sldNum" sz="quarter" idx="5"/>
          </p:nvPr>
        </p:nvSpPr>
        <p:spPr/>
        <p:txBody>
          <a:bodyPr/>
          <a:lstStyle/>
          <a:p>
            <a:fld id="{B23DDE30-3C1E-4FFF-93DC-9122C981C228}" type="slidenum">
              <a:rPr lang="en-US" smtClean="0"/>
              <a:t>40</a:t>
            </a:fld>
            <a:endParaRPr lang="en-US"/>
          </a:p>
        </p:txBody>
      </p:sp>
    </p:spTree>
    <p:extLst>
      <p:ext uri="{BB962C8B-B14F-4D97-AF65-F5344CB8AC3E}">
        <p14:creationId xmlns:p14="http://schemas.microsoft.com/office/powerpoint/2010/main" val="35681488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started our journey to understanding by reviewing Context, Trends and Comparisons.</a:t>
            </a:r>
          </a:p>
          <a:p>
            <a:endParaRPr lang="en-US" dirty="0"/>
          </a:p>
          <a:p>
            <a:r>
              <a:rPr lang="en-US" dirty="0"/>
              <a:t>Now we will turn to performing specific analyses in our own financial statements.</a:t>
            </a:r>
          </a:p>
          <a:p>
            <a:endParaRPr lang="en-US" dirty="0"/>
          </a:p>
          <a:p>
            <a:r>
              <a:rPr lang="en-US" sz="3700" dirty="0"/>
              <a:t>Common-size analysis</a:t>
            </a:r>
          </a:p>
          <a:p>
            <a:pPr lvl="1"/>
            <a:r>
              <a:rPr lang="en-US" sz="3300" dirty="0"/>
              <a:t>Converts amounts into a % of a major item</a:t>
            </a:r>
          </a:p>
          <a:p>
            <a:pPr lvl="1"/>
            <a:r>
              <a:rPr lang="en-US" sz="3300" dirty="0"/>
              <a:t>Such as Tithe or Sales or Assets, etc.</a:t>
            </a:r>
          </a:p>
          <a:p>
            <a:r>
              <a:rPr lang="en-US" dirty="0"/>
              <a:t>We can then examine whether Payroll is growing when compared with total expense or shrinking.</a:t>
            </a:r>
          </a:p>
          <a:p>
            <a:endParaRPr lang="en-US" dirty="0"/>
          </a:p>
          <a:p>
            <a:r>
              <a:rPr lang="en-US" dirty="0"/>
              <a:t>Removes some elements of the impact of the size of an organization over multiple years or when comparing with a second entity.</a:t>
            </a:r>
          </a:p>
          <a:p>
            <a:endParaRPr lang="en-US" dirty="0"/>
          </a:p>
          <a:p>
            <a:r>
              <a:rPr lang="en-US" sz="3700" dirty="0"/>
              <a:t>Ratio analysis</a:t>
            </a:r>
          </a:p>
          <a:p>
            <a:pPr lvl="1"/>
            <a:r>
              <a:rPr lang="en-US" sz="3300" dirty="0"/>
              <a:t>Relationships between two or more numbers</a:t>
            </a:r>
          </a:p>
          <a:p>
            <a:pPr lvl="1"/>
            <a:r>
              <a:rPr lang="en-US" sz="3300" dirty="0"/>
              <a:t>Relationship between multiple ratios</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41</a:t>
            </a:fld>
            <a:endParaRPr lang="en-US"/>
          </a:p>
        </p:txBody>
      </p:sp>
    </p:spTree>
    <p:extLst>
      <p:ext uri="{BB962C8B-B14F-4D97-AF65-F5344CB8AC3E}">
        <p14:creationId xmlns:p14="http://schemas.microsoft.com/office/powerpoint/2010/main" val="17322956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To analyze the relative health of the entity at a point in time</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42</a:t>
            </a:fld>
            <a:endParaRPr lang="en-US"/>
          </a:p>
        </p:txBody>
      </p:sp>
    </p:spTree>
    <p:extLst>
      <p:ext uri="{BB962C8B-B14F-4D97-AF65-F5344CB8AC3E}">
        <p14:creationId xmlns:p14="http://schemas.microsoft.com/office/powerpoint/2010/main" val="38814570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To analyze the relative efficiency/effectiveness of the entity’s operations over a period of time</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43</a:t>
            </a:fld>
            <a:endParaRPr lang="en-US"/>
          </a:p>
        </p:txBody>
      </p:sp>
    </p:spTree>
    <p:extLst>
      <p:ext uri="{BB962C8B-B14F-4D97-AF65-F5344CB8AC3E}">
        <p14:creationId xmlns:p14="http://schemas.microsoft.com/office/powerpoint/2010/main" val="3149720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the most important thing is to find the “pulse” or the organization. </a:t>
            </a:r>
          </a:p>
          <a:p>
            <a:endParaRPr lang="en-US" dirty="0"/>
          </a:p>
          <a:p>
            <a:r>
              <a:rPr lang="en-US" dirty="0"/>
              <a:t>Find a few key metrics that will tell you:</a:t>
            </a:r>
          </a:p>
          <a:p>
            <a:endParaRPr lang="en-US" dirty="0"/>
          </a:p>
          <a:p>
            <a:pPr lvl="1"/>
            <a:r>
              <a:rPr lang="en-US" dirty="0"/>
              <a:t>if it is alive?</a:t>
            </a:r>
          </a:p>
          <a:p>
            <a:pPr lvl="1"/>
            <a:r>
              <a:rPr lang="en-US" dirty="0"/>
              <a:t>if it is healthy?</a:t>
            </a:r>
          </a:p>
          <a:p>
            <a:endParaRPr lang="en-US" dirty="0"/>
          </a:p>
          <a:p>
            <a:r>
              <a:rPr lang="en-US" sz="3700" dirty="0"/>
              <a:t>Sources</a:t>
            </a:r>
          </a:p>
          <a:p>
            <a:pPr lvl="1"/>
            <a:r>
              <a:rPr lang="en-US" sz="3300" dirty="0"/>
              <a:t>Ask your treasurer</a:t>
            </a:r>
          </a:p>
          <a:p>
            <a:pPr lvl="1"/>
            <a:r>
              <a:rPr lang="en-US" sz="3300" dirty="0"/>
              <a:t>Ask your higher organization</a:t>
            </a:r>
          </a:p>
          <a:p>
            <a:pPr lvl="1"/>
            <a:r>
              <a:rPr lang="en-US" sz="3300" dirty="0"/>
              <a:t>Ask the previous treasurer</a:t>
            </a:r>
          </a:p>
          <a:p>
            <a:pPr lvl="1"/>
            <a:r>
              <a:rPr lang="en-US" sz="3300" dirty="0"/>
              <a:t>Ask your lender / loan covenants</a:t>
            </a:r>
          </a:p>
          <a:p>
            <a:r>
              <a:rPr lang="en-US" sz="3700" dirty="0"/>
              <a:t>Experience over time</a:t>
            </a:r>
          </a:p>
          <a:p>
            <a:r>
              <a:rPr lang="en-US" sz="3700" dirty="0"/>
              <a:t>Remember that some of these may change</a:t>
            </a:r>
          </a:p>
          <a:p>
            <a:pPr lvl="1"/>
            <a:r>
              <a:rPr lang="en-US" sz="3300" dirty="0"/>
              <a:t>Over time</a:t>
            </a:r>
          </a:p>
          <a:p>
            <a:pPr lvl="1"/>
            <a:r>
              <a:rPr lang="en-US" sz="3300" dirty="0"/>
              <a:t>At various points in business cycles or economic conditions</a:t>
            </a:r>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44</a:t>
            </a:fld>
            <a:endParaRPr lang="en-US"/>
          </a:p>
        </p:txBody>
      </p:sp>
    </p:spTree>
    <p:extLst>
      <p:ext uri="{BB962C8B-B14F-4D97-AF65-F5344CB8AC3E}">
        <p14:creationId xmlns:p14="http://schemas.microsoft.com/office/powerpoint/2010/main" val="22306943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years ago, as a denomination we settled on two measures that have become popular indicators of the health of our organizations.</a:t>
            </a:r>
          </a:p>
          <a:p>
            <a:endParaRPr lang="en-US" dirty="0"/>
          </a:p>
          <a:p>
            <a:r>
              <a:rPr lang="en-US" dirty="0"/>
              <a:t>	Working Capital, and</a:t>
            </a:r>
          </a:p>
          <a:p>
            <a:r>
              <a:rPr lang="en-US" dirty="0"/>
              <a:t>	Liquidity.</a:t>
            </a:r>
          </a:p>
          <a:p>
            <a:endParaRPr lang="en-US" dirty="0"/>
          </a:p>
          <a:p>
            <a:r>
              <a:rPr lang="en-US" dirty="0"/>
              <a:t>These were updated in 2021 to take effect this year in 2023.</a:t>
            </a:r>
          </a:p>
          <a:p>
            <a:r>
              <a:rPr lang="en-US" dirty="0"/>
              <a:t>	The primary new emphasis is on the number of months of Working Capital and Liquidity held by the organization. </a:t>
            </a:r>
          </a:p>
          <a:p>
            <a:r>
              <a:rPr lang="en-US" dirty="0"/>
              <a:t>In this example, WC is 6.5 months compared to the recommended 6 months.</a:t>
            </a:r>
          </a:p>
          <a:p>
            <a:r>
              <a:rPr lang="en-US" dirty="0"/>
              <a:t>Liquidity is 3.7 months compared to 3.7 months.</a:t>
            </a:r>
          </a:p>
        </p:txBody>
      </p:sp>
      <p:sp>
        <p:nvSpPr>
          <p:cNvPr id="4" name="Slide Number Placeholder 3"/>
          <p:cNvSpPr>
            <a:spLocks noGrp="1"/>
          </p:cNvSpPr>
          <p:nvPr>
            <p:ph type="sldNum" sz="quarter" idx="5"/>
          </p:nvPr>
        </p:nvSpPr>
        <p:spPr/>
        <p:txBody>
          <a:bodyPr/>
          <a:lstStyle/>
          <a:p>
            <a:fld id="{B23DDE30-3C1E-4FFF-93DC-9122C981C228}" type="slidenum">
              <a:rPr lang="en-US" smtClean="0"/>
              <a:t>45</a:t>
            </a:fld>
            <a:endParaRPr lang="en-US"/>
          </a:p>
        </p:txBody>
      </p:sp>
    </p:spTree>
    <p:extLst>
      <p:ext uri="{BB962C8B-B14F-4D97-AF65-F5344CB8AC3E}">
        <p14:creationId xmlns:p14="http://schemas.microsoft.com/office/powerpoint/2010/main" val="6105378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a:t>
            </a:r>
          </a:p>
          <a:p>
            <a:endParaRPr lang="en-US" dirty="0"/>
          </a:p>
          <a:p>
            <a:r>
              <a:rPr lang="en-US" dirty="0"/>
              <a:t>I trust that this presentation has been helpful to you as you continue to grow in your new positions as financially aware leaders.</a:t>
            </a:r>
          </a:p>
        </p:txBody>
      </p:sp>
      <p:sp>
        <p:nvSpPr>
          <p:cNvPr id="4" name="Slide Number Placeholder 3"/>
          <p:cNvSpPr>
            <a:spLocks noGrp="1"/>
          </p:cNvSpPr>
          <p:nvPr>
            <p:ph type="sldNum" sz="quarter" idx="5"/>
          </p:nvPr>
        </p:nvSpPr>
        <p:spPr/>
        <p:txBody>
          <a:bodyPr/>
          <a:lstStyle/>
          <a:p>
            <a:fld id="{B23DDE30-3C1E-4FFF-93DC-9122C981C228}" type="slidenum">
              <a:rPr lang="en-US" smtClean="0"/>
              <a:t>46</a:t>
            </a:fld>
            <a:endParaRPr lang="en-US"/>
          </a:p>
        </p:txBody>
      </p:sp>
    </p:spTree>
    <p:extLst>
      <p:ext uri="{BB962C8B-B14F-4D97-AF65-F5344CB8AC3E}">
        <p14:creationId xmlns:p14="http://schemas.microsoft.com/office/powerpoint/2010/main" val="6423782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23DDE30-3C1E-4FFF-93DC-9122C981C228}" type="slidenum">
              <a:rPr lang="en-US" smtClean="0"/>
              <a:t>47</a:t>
            </a:fld>
            <a:endParaRPr lang="en-US"/>
          </a:p>
        </p:txBody>
      </p:sp>
    </p:spTree>
    <p:extLst>
      <p:ext uri="{BB962C8B-B14F-4D97-AF65-F5344CB8AC3E}">
        <p14:creationId xmlns:p14="http://schemas.microsoft.com/office/powerpoint/2010/main" val="670322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your leadership and management role within the organization, you will also be a member of various boards and committees of other organization.</a:t>
            </a:r>
          </a:p>
          <a:p>
            <a:endParaRPr lang="en-US" dirty="0"/>
          </a:p>
          <a:p>
            <a:r>
              <a:rPr lang="en-US" dirty="0"/>
              <a:t>In these dual roles, you will have what is known as Fiduciary Duties which will include:</a:t>
            </a:r>
          </a:p>
          <a:p>
            <a:r>
              <a:rPr lang="en-US" sz="3700" i="1" dirty="0"/>
              <a:t>Duty of Care</a:t>
            </a:r>
          </a:p>
          <a:p>
            <a:pPr lvl="1"/>
            <a:r>
              <a:rPr lang="en-US" sz="3300" dirty="0"/>
              <a:t>Good faith</a:t>
            </a:r>
          </a:p>
          <a:p>
            <a:pPr lvl="1"/>
            <a:r>
              <a:rPr lang="en-US" sz="3300" dirty="0"/>
              <a:t>Care of a reasonable person in similar position</a:t>
            </a:r>
          </a:p>
          <a:p>
            <a:pPr lvl="1"/>
            <a:r>
              <a:rPr lang="en-US" sz="3300" dirty="0"/>
              <a:t>Reasonable belief decisions are in the best interest of the organization</a:t>
            </a:r>
          </a:p>
          <a:p>
            <a:r>
              <a:rPr lang="en-US" sz="3700" i="1" dirty="0"/>
              <a:t>Duty of Loyalty</a:t>
            </a:r>
          </a:p>
          <a:p>
            <a:pPr lvl="1"/>
            <a:r>
              <a:rPr lang="en-US" sz="3300" dirty="0"/>
              <a:t>Examples of breach include</a:t>
            </a:r>
          </a:p>
          <a:p>
            <a:pPr lvl="2"/>
            <a:r>
              <a:rPr lang="en-US" sz="2900" dirty="0"/>
              <a:t>Self-dealing</a:t>
            </a:r>
          </a:p>
          <a:p>
            <a:pPr lvl="2"/>
            <a:r>
              <a:rPr lang="en-US" sz="2900" dirty="0"/>
              <a:t>Improper use of organization’s assets</a:t>
            </a:r>
          </a:p>
          <a:p>
            <a:pPr lvl="2"/>
            <a:r>
              <a:rPr lang="en-US" sz="2900" dirty="0"/>
              <a:t>Transferring organization’s assets to third-party or relative</a:t>
            </a:r>
          </a:p>
          <a:p>
            <a:r>
              <a:rPr lang="en-US" sz="3700" i="1" dirty="0"/>
              <a:t>Duty of Obedience</a:t>
            </a:r>
          </a:p>
          <a:p>
            <a:pPr lvl="1"/>
            <a:r>
              <a:rPr lang="en-US" sz="3300" dirty="0"/>
              <a:t>Legal compliance</a:t>
            </a:r>
          </a:p>
          <a:p>
            <a:pPr lvl="1"/>
            <a:r>
              <a:rPr lang="en-US" sz="3300" dirty="0"/>
              <a:t>Church financial policies</a:t>
            </a:r>
          </a:p>
        </p:txBody>
      </p:sp>
      <p:sp>
        <p:nvSpPr>
          <p:cNvPr id="4" name="Slide Number Placeholder 3"/>
          <p:cNvSpPr>
            <a:spLocks noGrp="1"/>
          </p:cNvSpPr>
          <p:nvPr>
            <p:ph type="sldNum" sz="quarter" idx="5"/>
          </p:nvPr>
        </p:nvSpPr>
        <p:spPr/>
        <p:txBody>
          <a:bodyPr/>
          <a:lstStyle/>
          <a:p>
            <a:fld id="{B23DDE30-3C1E-4FFF-93DC-9122C981C228}" type="slidenum">
              <a:rPr lang="en-US" smtClean="0"/>
              <a:t>5</a:t>
            </a:fld>
            <a:endParaRPr lang="en-US"/>
          </a:p>
        </p:txBody>
      </p:sp>
    </p:spTree>
    <p:extLst>
      <p:ext uri="{BB962C8B-B14F-4D97-AF65-F5344CB8AC3E}">
        <p14:creationId xmlns:p14="http://schemas.microsoft.com/office/powerpoint/2010/main" val="377253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hats</a:t>
            </a:r>
          </a:p>
        </p:txBody>
      </p:sp>
      <p:sp>
        <p:nvSpPr>
          <p:cNvPr id="4" name="Slide Number Placeholder 3"/>
          <p:cNvSpPr>
            <a:spLocks noGrp="1"/>
          </p:cNvSpPr>
          <p:nvPr>
            <p:ph type="sldNum" sz="quarter" idx="5"/>
          </p:nvPr>
        </p:nvSpPr>
        <p:spPr/>
        <p:txBody>
          <a:bodyPr/>
          <a:lstStyle/>
          <a:p>
            <a:fld id="{B23DDE30-3C1E-4FFF-93DC-9122C981C228}" type="slidenum">
              <a:rPr lang="en-US" smtClean="0"/>
              <a:t>6</a:t>
            </a:fld>
            <a:endParaRPr lang="en-US"/>
          </a:p>
        </p:txBody>
      </p:sp>
    </p:spTree>
    <p:extLst>
      <p:ext uri="{BB962C8B-B14F-4D97-AF65-F5344CB8AC3E}">
        <p14:creationId xmlns:p14="http://schemas.microsoft.com/office/powerpoint/2010/main" val="516677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Few minutes for orientation </a:t>
            </a:r>
          </a:p>
        </p:txBody>
      </p:sp>
      <p:sp>
        <p:nvSpPr>
          <p:cNvPr id="4" name="Slide Number Placeholder 3"/>
          <p:cNvSpPr>
            <a:spLocks noGrp="1"/>
          </p:cNvSpPr>
          <p:nvPr>
            <p:ph type="sldNum" sz="quarter" idx="5"/>
          </p:nvPr>
        </p:nvSpPr>
        <p:spPr/>
        <p:txBody>
          <a:bodyPr/>
          <a:lstStyle/>
          <a:p>
            <a:fld id="{B23DDE30-3C1E-4FFF-93DC-9122C981C228}" type="slidenum">
              <a:rPr lang="en-US" smtClean="0"/>
              <a:t>7</a:t>
            </a:fld>
            <a:endParaRPr lang="en-US"/>
          </a:p>
        </p:txBody>
      </p:sp>
    </p:spTree>
    <p:extLst>
      <p:ext uri="{BB962C8B-B14F-4D97-AF65-F5344CB8AC3E}">
        <p14:creationId xmlns:p14="http://schemas.microsoft.com/office/powerpoint/2010/main" val="1032914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23DDE30-3C1E-4FFF-93DC-9122C981C228}" type="slidenum">
              <a:rPr lang="en-US" smtClean="0"/>
              <a:t>8</a:t>
            </a:fld>
            <a:endParaRPr lang="en-US"/>
          </a:p>
        </p:txBody>
      </p:sp>
    </p:spTree>
    <p:extLst>
      <p:ext uri="{BB962C8B-B14F-4D97-AF65-F5344CB8AC3E}">
        <p14:creationId xmlns:p14="http://schemas.microsoft.com/office/powerpoint/2010/main" val="966219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Interim statements are intended to provide financial information that will assist with making good financial decisions.</a:t>
            </a:r>
          </a:p>
          <a:p>
            <a:r>
              <a:rPr lang="en-US" dirty="0"/>
              <a:t>These statements have a greater level of detail.</a:t>
            </a:r>
          </a:p>
          <a:p>
            <a:endParaRPr lang="en-US" dirty="0"/>
          </a:p>
          <a:p>
            <a:r>
              <a:rPr lang="en-US" dirty="0"/>
              <a:t>Audited statements are still prepared by management, but they contain the opinion of the auditor. Therefore, they must closely follow the recognized standards and include certain required information that is not typically provided in the interim/monthly statements. As a result, because these statements follow a more rigid standard, they are more comparable between organizations.</a:t>
            </a:r>
          </a:p>
          <a:p>
            <a:endParaRPr lang="en-US" dirty="0"/>
          </a:p>
          <a:p>
            <a:endParaRPr lang="en-US" dirty="0"/>
          </a:p>
        </p:txBody>
      </p:sp>
      <p:sp>
        <p:nvSpPr>
          <p:cNvPr id="4" name="Slide Number Placeholder 3"/>
          <p:cNvSpPr>
            <a:spLocks noGrp="1"/>
          </p:cNvSpPr>
          <p:nvPr>
            <p:ph type="sldNum" sz="quarter" idx="5"/>
          </p:nvPr>
        </p:nvSpPr>
        <p:spPr/>
        <p:txBody>
          <a:bodyPr/>
          <a:lstStyle/>
          <a:p>
            <a:fld id="{B23DDE30-3C1E-4FFF-93DC-9122C981C228}" type="slidenum">
              <a:rPr lang="en-US" smtClean="0"/>
              <a:t>9</a:t>
            </a:fld>
            <a:endParaRPr lang="en-US"/>
          </a:p>
        </p:txBody>
      </p:sp>
    </p:spTree>
    <p:extLst>
      <p:ext uri="{BB962C8B-B14F-4D97-AF65-F5344CB8AC3E}">
        <p14:creationId xmlns:p14="http://schemas.microsoft.com/office/powerpoint/2010/main" val="219163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40DF0-83F6-6145-9BCE-212F44D40B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A417CB-B989-1641-8326-C2F21019C4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AE6EE8-4CED-4345-8CDF-370727709AF9}"/>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5" name="Footer Placeholder 4">
            <a:extLst>
              <a:ext uri="{FF2B5EF4-FFF2-40B4-BE49-F238E27FC236}">
                <a16:creationId xmlns:a16="http://schemas.microsoft.com/office/drawing/2014/main" id="{B1EDDCCF-29B0-1D4D-B746-CBBCC29D9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49B75E-9C4A-2648-9414-70BB1350603F}"/>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120122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095B3-A1DF-7A4E-B4FB-28AD6EA8F4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FE4F02-91C2-2345-83AC-753AF6E054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BA3E4-BDD0-8E48-BDD4-85AE1083D2C9}"/>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5" name="Footer Placeholder 4">
            <a:extLst>
              <a:ext uri="{FF2B5EF4-FFF2-40B4-BE49-F238E27FC236}">
                <a16:creationId xmlns:a16="http://schemas.microsoft.com/office/drawing/2014/main" id="{1F9EF1FA-2B88-DD44-8F51-367265EF3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23E78-FD45-134D-A657-4660A19391B8}"/>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3795203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C5036C-8BC6-E741-A339-BD69C54BAC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937D24-B7B2-9E43-AF3A-54019FA9C8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313F46-016E-5C40-B333-B5FF8AB2A6C8}"/>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5" name="Footer Placeholder 4">
            <a:extLst>
              <a:ext uri="{FF2B5EF4-FFF2-40B4-BE49-F238E27FC236}">
                <a16:creationId xmlns:a16="http://schemas.microsoft.com/office/drawing/2014/main" id="{5A01A827-1C5A-5E40-9998-BA9A82784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2B3CF-EA68-BF45-AEDB-58BD324270D0}"/>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354102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46B9-65B7-E242-A747-FADDF7A019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6B8B98-A8AC-8549-A512-681897BB8D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772B5-91F1-1F44-8758-81235CA0BC27}"/>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5" name="Footer Placeholder 4">
            <a:extLst>
              <a:ext uri="{FF2B5EF4-FFF2-40B4-BE49-F238E27FC236}">
                <a16:creationId xmlns:a16="http://schemas.microsoft.com/office/drawing/2014/main" id="{2687C7BE-EE44-D342-A506-86C540C1C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5D239-F919-714E-8F90-DA106FFA1CBB}"/>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368772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A178-A16B-0F45-AA80-A87222702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4500D9-BD4D-1048-9F93-4CC037B44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6B3E6B-209E-EF44-8146-8377E32373DF}"/>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5" name="Footer Placeholder 4">
            <a:extLst>
              <a:ext uri="{FF2B5EF4-FFF2-40B4-BE49-F238E27FC236}">
                <a16:creationId xmlns:a16="http://schemas.microsoft.com/office/drawing/2014/main" id="{E37399FA-4A2C-014A-B4A1-145334F9C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AEED9-AB51-9D40-9D3E-AC489AA879CF}"/>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48526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1B39-C892-9C4C-A135-4293FF04D5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56C533-480A-1648-81D0-5259811C5A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13CA2D-1DAC-E146-A985-5EF12016B1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C819E4-64ED-A84A-99CE-C48F9560B7CE}"/>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6" name="Footer Placeholder 5">
            <a:extLst>
              <a:ext uri="{FF2B5EF4-FFF2-40B4-BE49-F238E27FC236}">
                <a16:creationId xmlns:a16="http://schemas.microsoft.com/office/drawing/2014/main" id="{8157943A-C246-3940-A8F8-E691E71E2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A31338-5EC5-0B42-A1E4-6C938C3F2699}"/>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264926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2B1DC-9FAF-7844-A691-2FB4A432DA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3D77E3-FC90-E04A-A08B-7449A4E7FB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841647-D099-E04A-86F1-0804FB0D7C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06008A-732A-5F4D-9149-140C4A5897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1E502E-AEF3-7A40-BB98-A00296D13F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75477C-7FD1-E74F-ABA2-AA37B3F0075B}"/>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8" name="Footer Placeholder 7">
            <a:extLst>
              <a:ext uri="{FF2B5EF4-FFF2-40B4-BE49-F238E27FC236}">
                <a16:creationId xmlns:a16="http://schemas.microsoft.com/office/drawing/2014/main" id="{EF6F4954-13AA-AE49-9EA0-864693267F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6FEDB1-3B2D-9642-B141-17ABEA6A482A}"/>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223839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8F64-2D3A-AA41-AF27-1073F4E7FE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F1ED82-D493-9046-9961-FAB37F3A40D3}"/>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4" name="Footer Placeholder 3">
            <a:extLst>
              <a:ext uri="{FF2B5EF4-FFF2-40B4-BE49-F238E27FC236}">
                <a16:creationId xmlns:a16="http://schemas.microsoft.com/office/drawing/2014/main" id="{DA52B8BF-7284-274C-9A2B-311CC32D13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AFB453-E448-0B4A-B2B4-642F8C97064D}"/>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55830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8C095F-D61D-994E-89D3-9D719D285206}"/>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3" name="Footer Placeholder 2">
            <a:extLst>
              <a:ext uri="{FF2B5EF4-FFF2-40B4-BE49-F238E27FC236}">
                <a16:creationId xmlns:a16="http://schemas.microsoft.com/office/drawing/2014/main" id="{39E5D378-3480-AC43-A4EB-366391BFC4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696B64-6E07-D740-8CA8-4DF3AB1B39BC}"/>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417171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C192-0FD9-8043-844F-FAF51EE58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83112B-F041-3145-90A6-4D680D918E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9FF3A5-2CA1-8444-AF83-E08828B3E2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7BB9D-90D2-ED42-A763-D699BB598A37}"/>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6" name="Footer Placeholder 5">
            <a:extLst>
              <a:ext uri="{FF2B5EF4-FFF2-40B4-BE49-F238E27FC236}">
                <a16:creationId xmlns:a16="http://schemas.microsoft.com/office/drawing/2014/main" id="{7798CDC9-E700-E24B-9FA5-DA33153F5E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C5286C-5269-B841-8DC6-866C853185B4}"/>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3712878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D87-37E1-0A41-BC9A-F2B1343E44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83E7BC-CB17-3746-991D-C9D36AB2D6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CC799B-F84B-B143-B711-C815643C3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E51956-4DA5-C540-AD2B-CDF42A8145E7}"/>
              </a:ext>
            </a:extLst>
          </p:cNvPr>
          <p:cNvSpPr>
            <a:spLocks noGrp="1"/>
          </p:cNvSpPr>
          <p:nvPr>
            <p:ph type="dt" sz="half" idx="10"/>
          </p:nvPr>
        </p:nvSpPr>
        <p:spPr/>
        <p:txBody>
          <a:bodyPr/>
          <a:lstStyle/>
          <a:p>
            <a:fld id="{1725C33B-12E8-DE4C-87E1-773242F9F23C}" type="datetimeFigureOut">
              <a:rPr lang="en-US" smtClean="0"/>
              <a:t>3/13/2024</a:t>
            </a:fld>
            <a:endParaRPr lang="en-US"/>
          </a:p>
        </p:txBody>
      </p:sp>
      <p:sp>
        <p:nvSpPr>
          <p:cNvPr id="6" name="Footer Placeholder 5">
            <a:extLst>
              <a:ext uri="{FF2B5EF4-FFF2-40B4-BE49-F238E27FC236}">
                <a16:creationId xmlns:a16="http://schemas.microsoft.com/office/drawing/2014/main" id="{D5C5A19E-B704-264D-AE82-DC43EF5F2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CE4B71-81D0-AB46-8485-E622F23EC7F4}"/>
              </a:ext>
            </a:extLst>
          </p:cNvPr>
          <p:cNvSpPr>
            <a:spLocks noGrp="1"/>
          </p:cNvSpPr>
          <p:nvPr>
            <p:ph type="sldNum" sz="quarter" idx="12"/>
          </p:nvPr>
        </p:nvSpPr>
        <p:spPr/>
        <p:txBody>
          <a:bodyPr/>
          <a:lstStyle/>
          <a:p>
            <a:fld id="{D23626BC-8A0D-9843-8CF7-433EE97BFC88}" type="slidenum">
              <a:rPr lang="en-US" smtClean="0"/>
              <a:t>‹#›</a:t>
            </a:fld>
            <a:endParaRPr lang="en-US"/>
          </a:p>
        </p:txBody>
      </p:sp>
    </p:spTree>
    <p:extLst>
      <p:ext uri="{BB962C8B-B14F-4D97-AF65-F5344CB8AC3E}">
        <p14:creationId xmlns:p14="http://schemas.microsoft.com/office/powerpoint/2010/main" val="185531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EBD47A-EC44-C342-8107-02297B3B76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62783E-1753-EE4D-8998-A6A0AA3D7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C19C2-741D-D946-AA40-EE0DEC74C9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5C33B-12E8-DE4C-87E1-773242F9F23C}" type="datetimeFigureOut">
              <a:rPr lang="en-US" smtClean="0"/>
              <a:t>3/13/2024</a:t>
            </a:fld>
            <a:endParaRPr lang="en-US"/>
          </a:p>
        </p:txBody>
      </p:sp>
      <p:sp>
        <p:nvSpPr>
          <p:cNvPr id="5" name="Footer Placeholder 4">
            <a:extLst>
              <a:ext uri="{FF2B5EF4-FFF2-40B4-BE49-F238E27FC236}">
                <a16:creationId xmlns:a16="http://schemas.microsoft.com/office/drawing/2014/main" id="{B34659E3-4016-8F4A-923F-3050CC12F0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ABDDA6-B0CE-1146-9858-16269AF04F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626BC-8A0D-9843-8CF7-433EE97BFC88}" type="slidenum">
              <a:rPr lang="en-US" smtClean="0"/>
              <a:t>‹#›</a:t>
            </a:fld>
            <a:endParaRPr lang="en-US"/>
          </a:p>
        </p:txBody>
      </p:sp>
    </p:spTree>
    <p:extLst>
      <p:ext uri="{BB962C8B-B14F-4D97-AF65-F5344CB8AC3E}">
        <p14:creationId xmlns:p14="http://schemas.microsoft.com/office/powerpoint/2010/main" val="2158241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Graph on document with pen">
            <a:extLst>
              <a:ext uri="{FF2B5EF4-FFF2-40B4-BE49-F238E27FC236}">
                <a16:creationId xmlns:a16="http://schemas.microsoft.com/office/drawing/2014/main" id="{9EF3902A-C1A1-4646-A4A7-AAC81FC09D34}"/>
              </a:ext>
            </a:extLst>
          </p:cNvPr>
          <p:cNvPicPr>
            <a:picLocks noChangeAspect="1"/>
          </p:cNvPicPr>
          <p:nvPr/>
        </p:nvPicPr>
        <p:blipFill rotWithShape="1">
          <a:blip r:embed="rId3"/>
          <a:srcRect t="1510" b="14220"/>
          <a:stretch/>
        </p:blipFill>
        <p:spPr>
          <a:xfrm>
            <a:off x="20" y="10"/>
            <a:ext cx="12191980" cy="6857990"/>
          </a:xfrm>
          <a:prstGeom prst="rect">
            <a:avLst/>
          </a:prstGeom>
        </p:spPr>
      </p:pic>
      <p:sp>
        <p:nvSpPr>
          <p:cNvPr id="11"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4" name="Title 3">
            <a:extLst>
              <a:ext uri="{FF2B5EF4-FFF2-40B4-BE49-F238E27FC236}">
                <a16:creationId xmlns:a16="http://schemas.microsoft.com/office/drawing/2014/main" id="{8DD1903E-DE57-8C4A-8923-FD875F7D48D5}"/>
              </a:ext>
            </a:extLst>
          </p:cNvPr>
          <p:cNvSpPr>
            <a:spLocks noGrp="1"/>
          </p:cNvSpPr>
          <p:nvPr>
            <p:ph type="title"/>
          </p:nvPr>
        </p:nvSpPr>
        <p:spPr>
          <a:xfrm>
            <a:off x="7150135" y="2683566"/>
            <a:ext cx="5595811" cy="3140766"/>
          </a:xfrm>
        </p:spPr>
        <p:txBody>
          <a:bodyPr vert="horz" lIns="91440" tIns="45720" rIns="91440" bIns="45720" rtlCol="0" anchor="b">
            <a:normAutofit/>
          </a:bodyPr>
          <a:lstStyle/>
          <a:p>
            <a:pPr algn="ctr"/>
            <a:r>
              <a:rPr lang="en-US" sz="4000" dirty="0"/>
              <a:t>Reading &amp;</a:t>
            </a:r>
            <a:br>
              <a:rPr lang="en-US" sz="4000" dirty="0"/>
            </a:br>
            <a:r>
              <a:rPr lang="en-US" sz="4000" dirty="0"/>
              <a:t>Understanding</a:t>
            </a:r>
            <a:br>
              <a:rPr lang="en-US" sz="4000" dirty="0"/>
            </a:br>
            <a:r>
              <a:rPr lang="en-US" sz="4000" dirty="0"/>
              <a:t>Financial Statements</a:t>
            </a:r>
            <a:br>
              <a:rPr lang="en-US" sz="4000" dirty="0"/>
            </a:br>
            <a:br>
              <a:rPr lang="en-US" sz="4000" dirty="0"/>
            </a:br>
            <a:r>
              <a:rPr lang="en-US" sz="2800" dirty="0"/>
              <a:t>March 13, 2024</a:t>
            </a:r>
            <a:endParaRPr lang="en-US" sz="4000" dirty="0"/>
          </a:p>
        </p:txBody>
      </p:sp>
      <p:cxnSp>
        <p:nvCxnSpPr>
          <p:cNvPr id="13" name="Straight Connector 12">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7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id="{960C3774-8097-2982-F762-DC410ABA2701}"/>
              </a:ext>
            </a:extLst>
          </p:cNvPr>
          <p:cNvSpPr/>
          <p:nvPr/>
        </p:nvSpPr>
        <p:spPr>
          <a:xfrm>
            <a:off x="1711848" y="2647501"/>
            <a:ext cx="3104707" cy="1010093"/>
          </a:xfrm>
          <a:prstGeom prst="rightArrow">
            <a:avLst/>
          </a:prstGeom>
          <a:solidFill>
            <a:schemeClr val="accent6"/>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a:solidFill>
                  <a:schemeClr val="tx1"/>
                </a:solidFill>
              </a:rPr>
              <a:t>History</a:t>
            </a:r>
            <a:endParaRPr lang="en-US" dirty="0">
              <a:solidFill>
                <a:schemeClr val="tx1"/>
              </a:solidFill>
            </a:endParaRPr>
          </a:p>
        </p:txBody>
      </p:sp>
      <p:sp>
        <p:nvSpPr>
          <p:cNvPr id="3" name="Arrow: Right 2">
            <a:extLst>
              <a:ext uri="{FF2B5EF4-FFF2-40B4-BE49-F238E27FC236}">
                <a16:creationId xmlns:a16="http://schemas.microsoft.com/office/drawing/2014/main" id="{CFAA479B-2444-7296-5329-5C84011376E3}"/>
              </a:ext>
            </a:extLst>
          </p:cNvPr>
          <p:cNvSpPr/>
          <p:nvPr/>
        </p:nvSpPr>
        <p:spPr>
          <a:xfrm>
            <a:off x="7357754" y="2658385"/>
            <a:ext cx="3104707" cy="1010093"/>
          </a:xfrm>
          <a:prstGeom prst="rightArrow">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solidFill>
                  <a:schemeClr val="tx1"/>
                </a:solidFill>
              </a:rPr>
              <a:t>Budget comparison</a:t>
            </a:r>
          </a:p>
        </p:txBody>
      </p:sp>
      <p:sp>
        <p:nvSpPr>
          <p:cNvPr id="4" name="Multiplication Sign 3">
            <a:extLst>
              <a:ext uri="{FF2B5EF4-FFF2-40B4-BE49-F238E27FC236}">
                <a16:creationId xmlns:a16="http://schemas.microsoft.com/office/drawing/2014/main" id="{DCCD103E-79C4-7A83-EFE2-6D8638382E44}"/>
              </a:ext>
            </a:extLst>
          </p:cNvPr>
          <p:cNvSpPr/>
          <p:nvPr/>
        </p:nvSpPr>
        <p:spPr>
          <a:xfrm>
            <a:off x="4954779" y="2009561"/>
            <a:ext cx="2286000" cy="2275366"/>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B321374-2FD8-DA93-FC00-E7B167CE9AE5}"/>
              </a:ext>
            </a:extLst>
          </p:cNvPr>
          <p:cNvSpPr txBox="1"/>
          <p:nvPr/>
        </p:nvSpPr>
        <p:spPr>
          <a:xfrm>
            <a:off x="5195778" y="659209"/>
            <a:ext cx="1811078" cy="1569660"/>
          </a:xfrm>
          <a:prstGeom prst="rect">
            <a:avLst/>
          </a:prstGeom>
          <a:noFill/>
        </p:spPr>
        <p:txBody>
          <a:bodyPr wrap="square" rtlCol="0">
            <a:spAutoFit/>
          </a:bodyPr>
          <a:lstStyle/>
          <a:p>
            <a:pPr algn="ctr"/>
            <a:r>
              <a:rPr lang="en-US" sz="3200" i="1" dirty="0"/>
              <a:t>Where we are now?</a:t>
            </a:r>
          </a:p>
        </p:txBody>
      </p:sp>
      <p:sp>
        <p:nvSpPr>
          <p:cNvPr id="7" name="TextBox 6">
            <a:extLst>
              <a:ext uri="{FF2B5EF4-FFF2-40B4-BE49-F238E27FC236}">
                <a16:creationId xmlns:a16="http://schemas.microsoft.com/office/drawing/2014/main" id="{37AC453B-E1D9-FA05-BDC3-9534FB752A92}"/>
              </a:ext>
            </a:extLst>
          </p:cNvPr>
          <p:cNvSpPr txBox="1"/>
          <p:nvPr/>
        </p:nvSpPr>
        <p:spPr>
          <a:xfrm>
            <a:off x="7357754" y="425282"/>
            <a:ext cx="3317363" cy="1077218"/>
          </a:xfrm>
          <a:prstGeom prst="rect">
            <a:avLst/>
          </a:prstGeom>
          <a:noFill/>
        </p:spPr>
        <p:txBody>
          <a:bodyPr wrap="square" rtlCol="0">
            <a:spAutoFit/>
          </a:bodyPr>
          <a:lstStyle/>
          <a:p>
            <a:pPr algn="ctr"/>
            <a:r>
              <a:rPr lang="en-US" sz="3200" i="1" dirty="0"/>
              <a:t>Where are we going?</a:t>
            </a:r>
          </a:p>
        </p:txBody>
      </p:sp>
      <p:sp>
        <p:nvSpPr>
          <p:cNvPr id="8" name="TextBox 7">
            <a:extLst>
              <a:ext uri="{FF2B5EF4-FFF2-40B4-BE49-F238E27FC236}">
                <a16:creationId xmlns:a16="http://schemas.microsoft.com/office/drawing/2014/main" id="{FB7CC101-BA18-4B48-36AE-E7BF123AA167}"/>
              </a:ext>
            </a:extLst>
          </p:cNvPr>
          <p:cNvSpPr txBox="1"/>
          <p:nvPr/>
        </p:nvSpPr>
        <p:spPr>
          <a:xfrm>
            <a:off x="1704753" y="4086430"/>
            <a:ext cx="3104706" cy="830997"/>
          </a:xfrm>
          <a:prstGeom prst="rect">
            <a:avLst/>
          </a:prstGeom>
          <a:noFill/>
          <a:ln>
            <a:solidFill>
              <a:schemeClr val="tx1"/>
            </a:solidFill>
          </a:ln>
        </p:spPr>
        <p:txBody>
          <a:bodyPr wrap="square" rtlCol="0">
            <a:spAutoFit/>
          </a:bodyPr>
          <a:lstStyle/>
          <a:p>
            <a:pPr algn="ctr"/>
            <a:r>
              <a:rPr lang="en-US" sz="2400" i="1" dirty="0"/>
              <a:t>Statement of Financial Activity</a:t>
            </a:r>
            <a:endParaRPr lang="en-US" sz="2000" i="1" dirty="0"/>
          </a:p>
        </p:txBody>
      </p:sp>
      <p:sp>
        <p:nvSpPr>
          <p:cNvPr id="9" name="TextBox 8">
            <a:extLst>
              <a:ext uri="{FF2B5EF4-FFF2-40B4-BE49-F238E27FC236}">
                <a16:creationId xmlns:a16="http://schemas.microsoft.com/office/drawing/2014/main" id="{BCBF3115-F317-D2D1-BD64-1EE3B5B9E5E2}"/>
              </a:ext>
            </a:extLst>
          </p:cNvPr>
          <p:cNvSpPr txBox="1"/>
          <p:nvPr/>
        </p:nvSpPr>
        <p:spPr>
          <a:xfrm>
            <a:off x="1708291" y="4983094"/>
            <a:ext cx="3104706" cy="830997"/>
          </a:xfrm>
          <a:prstGeom prst="rect">
            <a:avLst/>
          </a:prstGeom>
          <a:noFill/>
          <a:ln>
            <a:solidFill>
              <a:schemeClr val="tx1"/>
            </a:solidFill>
          </a:ln>
        </p:spPr>
        <p:txBody>
          <a:bodyPr wrap="square" rtlCol="0">
            <a:spAutoFit/>
          </a:bodyPr>
          <a:lstStyle/>
          <a:p>
            <a:pPr algn="ctr"/>
            <a:r>
              <a:rPr lang="en-US" sz="2400" i="1" dirty="0"/>
              <a:t>Statement of Changes in Net Assets</a:t>
            </a:r>
            <a:endParaRPr lang="en-US" sz="2000" i="1" dirty="0"/>
          </a:p>
        </p:txBody>
      </p:sp>
      <p:sp>
        <p:nvSpPr>
          <p:cNvPr id="6" name="TextBox 5">
            <a:extLst>
              <a:ext uri="{FF2B5EF4-FFF2-40B4-BE49-F238E27FC236}">
                <a16:creationId xmlns:a16="http://schemas.microsoft.com/office/drawing/2014/main" id="{EFEFFE81-BDBF-9205-EF44-B1E75B1C7FA7}"/>
              </a:ext>
            </a:extLst>
          </p:cNvPr>
          <p:cNvSpPr txBox="1"/>
          <p:nvPr/>
        </p:nvSpPr>
        <p:spPr>
          <a:xfrm>
            <a:off x="1499191" y="1339695"/>
            <a:ext cx="3317363" cy="1077218"/>
          </a:xfrm>
          <a:prstGeom prst="rect">
            <a:avLst/>
          </a:prstGeom>
          <a:noFill/>
        </p:spPr>
        <p:txBody>
          <a:bodyPr wrap="square" rtlCol="0">
            <a:spAutoFit/>
          </a:bodyPr>
          <a:lstStyle/>
          <a:p>
            <a:pPr algn="ctr"/>
            <a:r>
              <a:rPr lang="en-US" sz="3200" i="1" dirty="0"/>
              <a:t>How did we get here? </a:t>
            </a:r>
          </a:p>
        </p:txBody>
      </p:sp>
      <p:sp>
        <p:nvSpPr>
          <p:cNvPr id="10" name="TextBox 9">
            <a:extLst>
              <a:ext uri="{FF2B5EF4-FFF2-40B4-BE49-F238E27FC236}">
                <a16:creationId xmlns:a16="http://schemas.microsoft.com/office/drawing/2014/main" id="{59779711-A14A-0C4A-5714-0CBF53E79990}"/>
              </a:ext>
            </a:extLst>
          </p:cNvPr>
          <p:cNvSpPr txBox="1"/>
          <p:nvPr/>
        </p:nvSpPr>
        <p:spPr>
          <a:xfrm>
            <a:off x="5082364" y="4079335"/>
            <a:ext cx="1998920" cy="2062103"/>
          </a:xfrm>
          <a:prstGeom prst="rect">
            <a:avLst/>
          </a:prstGeom>
          <a:noFill/>
          <a:ln>
            <a:solidFill>
              <a:schemeClr val="tx1"/>
            </a:solidFill>
          </a:ln>
        </p:spPr>
        <p:txBody>
          <a:bodyPr wrap="square" rtlCol="0">
            <a:spAutoFit/>
          </a:bodyPr>
          <a:lstStyle/>
          <a:p>
            <a:pPr algn="ctr"/>
            <a:r>
              <a:rPr lang="en-US" sz="3200" i="1" dirty="0"/>
              <a:t>Statement of Financial Position</a:t>
            </a:r>
            <a:endParaRPr lang="en-US" sz="2800" i="1" dirty="0"/>
          </a:p>
        </p:txBody>
      </p:sp>
      <p:sp>
        <p:nvSpPr>
          <p:cNvPr id="11" name="TextBox 10">
            <a:extLst>
              <a:ext uri="{FF2B5EF4-FFF2-40B4-BE49-F238E27FC236}">
                <a16:creationId xmlns:a16="http://schemas.microsoft.com/office/drawing/2014/main" id="{05CFF1B3-54D5-3795-A50E-1056467870F8}"/>
              </a:ext>
            </a:extLst>
          </p:cNvPr>
          <p:cNvSpPr txBox="1"/>
          <p:nvPr/>
        </p:nvSpPr>
        <p:spPr>
          <a:xfrm>
            <a:off x="7332944" y="4079335"/>
            <a:ext cx="3104706" cy="830997"/>
          </a:xfrm>
          <a:prstGeom prst="rect">
            <a:avLst/>
          </a:prstGeom>
          <a:noFill/>
          <a:ln>
            <a:solidFill>
              <a:schemeClr val="tx1"/>
            </a:solidFill>
          </a:ln>
        </p:spPr>
        <p:txBody>
          <a:bodyPr wrap="square" rtlCol="0">
            <a:spAutoFit/>
          </a:bodyPr>
          <a:lstStyle/>
          <a:p>
            <a:pPr algn="ctr"/>
            <a:r>
              <a:rPr lang="en-US" sz="2400" i="1" dirty="0"/>
              <a:t>Statement of Financial Activity</a:t>
            </a:r>
            <a:endParaRPr lang="en-US" sz="2000" i="1" dirty="0"/>
          </a:p>
        </p:txBody>
      </p:sp>
      <p:sp>
        <p:nvSpPr>
          <p:cNvPr id="15" name="Cloud 14">
            <a:extLst>
              <a:ext uri="{FF2B5EF4-FFF2-40B4-BE49-F238E27FC236}">
                <a16:creationId xmlns:a16="http://schemas.microsoft.com/office/drawing/2014/main" id="{C0E64516-ED58-83E8-0639-BA4A18C42ABF}"/>
              </a:ext>
            </a:extLst>
          </p:cNvPr>
          <p:cNvSpPr/>
          <p:nvPr/>
        </p:nvSpPr>
        <p:spPr>
          <a:xfrm>
            <a:off x="1141233" y="1173338"/>
            <a:ext cx="3597345" cy="140846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B5D81F5-06E7-CCC8-1099-3EEC8EE8666C}"/>
              </a:ext>
            </a:extLst>
          </p:cNvPr>
          <p:cNvSpPr txBox="1"/>
          <p:nvPr/>
        </p:nvSpPr>
        <p:spPr>
          <a:xfrm>
            <a:off x="1711829" y="5879794"/>
            <a:ext cx="3104706" cy="830997"/>
          </a:xfrm>
          <a:prstGeom prst="rect">
            <a:avLst/>
          </a:prstGeom>
          <a:noFill/>
          <a:ln>
            <a:solidFill>
              <a:schemeClr val="tx1"/>
            </a:solidFill>
          </a:ln>
        </p:spPr>
        <p:txBody>
          <a:bodyPr wrap="square" rtlCol="0">
            <a:spAutoFit/>
          </a:bodyPr>
          <a:lstStyle/>
          <a:p>
            <a:pPr algn="ctr"/>
            <a:r>
              <a:rPr lang="en-US" sz="2400" i="1" dirty="0"/>
              <a:t>Statement of Cash Flows</a:t>
            </a:r>
            <a:endParaRPr lang="en-US" sz="2000" i="1" dirty="0"/>
          </a:p>
        </p:txBody>
      </p:sp>
      <p:sp>
        <p:nvSpPr>
          <p:cNvPr id="16" name="Cloud 15">
            <a:extLst>
              <a:ext uri="{FF2B5EF4-FFF2-40B4-BE49-F238E27FC236}">
                <a16:creationId xmlns:a16="http://schemas.microsoft.com/office/drawing/2014/main" id="{F0D54905-CAB8-F725-7B2D-5E5E4D5597E2}"/>
              </a:ext>
            </a:extLst>
          </p:cNvPr>
          <p:cNvSpPr/>
          <p:nvPr/>
        </p:nvSpPr>
        <p:spPr>
          <a:xfrm>
            <a:off x="7357754" y="106651"/>
            <a:ext cx="3079896" cy="170088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loud 16">
            <a:extLst>
              <a:ext uri="{FF2B5EF4-FFF2-40B4-BE49-F238E27FC236}">
                <a16:creationId xmlns:a16="http://schemas.microsoft.com/office/drawing/2014/main" id="{0EB3FF77-4A68-593B-2B4B-C4178DE5D3D6}"/>
              </a:ext>
            </a:extLst>
          </p:cNvPr>
          <p:cNvSpPr/>
          <p:nvPr/>
        </p:nvSpPr>
        <p:spPr>
          <a:xfrm>
            <a:off x="4972496" y="570834"/>
            <a:ext cx="2108788" cy="178960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914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wipe(left)">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up)">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up)">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up)">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wipe(left)">
                                      <p:cBhvr>
                                        <p:cTn id="60" dur="500"/>
                                        <p:tgtEl>
                                          <p:spTgt spid="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up)">
                                      <p:cBhvr>
                                        <p:cTn id="6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7" grpId="0"/>
      <p:bldP spid="8" grpId="0" animBg="1"/>
      <p:bldP spid="9" grpId="0" animBg="1"/>
      <p:bldP spid="6" grpId="0"/>
      <p:bldP spid="10" grpId="0" animBg="1"/>
      <p:bldP spid="11" grpId="0" animBg="1"/>
      <p:bldP spid="15" grpId="0" animBg="1"/>
      <p:bldP spid="13"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7310387-6123-F3D0-5865-69514A301E82}"/>
              </a:ext>
            </a:extLst>
          </p:cNvPr>
          <p:cNvPicPr>
            <a:picLocks noChangeAspect="1"/>
          </p:cNvPicPr>
          <p:nvPr/>
        </p:nvPicPr>
        <p:blipFill>
          <a:blip r:embed="rId3"/>
          <a:stretch>
            <a:fillRect/>
          </a:stretch>
        </p:blipFill>
        <p:spPr>
          <a:xfrm>
            <a:off x="3466215" y="116669"/>
            <a:ext cx="4895477" cy="6656272"/>
          </a:xfrm>
          <a:prstGeom prst="rect">
            <a:avLst/>
          </a:prstGeom>
          <a:ln>
            <a:solidFill>
              <a:schemeClr val="tx1"/>
            </a:solidFill>
          </a:ln>
        </p:spPr>
      </p:pic>
      <p:sp>
        <p:nvSpPr>
          <p:cNvPr id="2" name="Rectangle: Rounded Corners 1">
            <a:extLst>
              <a:ext uri="{FF2B5EF4-FFF2-40B4-BE49-F238E27FC236}">
                <a16:creationId xmlns:a16="http://schemas.microsoft.com/office/drawing/2014/main" id="{04BC91F9-67DA-05E7-7C4F-E2C1DD0E1CB2}"/>
              </a:ext>
            </a:extLst>
          </p:cNvPr>
          <p:cNvSpPr/>
          <p:nvPr/>
        </p:nvSpPr>
        <p:spPr>
          <a:xfrm>
            <a:off x="3955312" y="446567"/>
            <a:ext cx="3774558" cy="30834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F79F6B9E-901B-1E67-BB89-FBF7C500B35D}"/>
              </a:ext>
            </a:extLst>
          </p:cNvPr>
          <p:cNvSpPr/>
          <p:nvPr/>
        </p:nvSpPr>
        <p:spPr>
          <a:xfrm>
            <a:off x="3955312" y="680490"/>
            <a:ext cx="3774558" cy="30834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8040C467-1A98-D152-94D3-39CA3DB64383}"/>
              </a:ext>
            </a:extLst>
          </p:cNvPr>
          <p:cNvSpPr/>
          <p:nvPr/>
        </p:nvSpPr>
        <p:spPr>
          <a:xfrm>
            <a:off x="3955312" y="946309"/>
            <a:ext cx="3774558" cy="30834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8E2D4FF2-39F3-C3BB-090E-8F62810E811F}"/>
              </a:ext>
            </a:extLst>
          </p:cNvPr>
          <p:cNvSpPr/>
          <p:nvPr/>
        </p:nvSpPr>
        <p:spPr>
          <a:xfrm>
            <a:off x="3955312" y="6209451"/>
            <a:ext cx="3774558" cy="30834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CD07A22-1A08-D191-5590-C0FAAFBAB0AF}"/>
              </a:ext>
            </a:extLst>
          </p:cNvPr>
          <p:cNvSpPr txBox="1"/>
          <p:nvPr/>
        </p:nvSpPr>
        <p:spPr>
          <a:xfrm rot="16200000">
            <a:off x="-2953404" y="2890390"/>
            <a:ext cx="6857999" cy="1077218"/>
          </a:xfrm>
          <a:prstGeom prst="rect">
            <a:avLst/>
          </a:prstGeom>
          <a:solidFill>
            <a:schemeClr val="bg1">
              <a:lumMod val="50000"/>
            </a:schemeClr>
          </a:solidFill>
          <a:ln>
            <a:noFill/>
          </a:ln>
        </p:spPr>
        <p:txBody>
          <a:bodyPr wrap="square" rtlCol="0">
            <a:spAutoFit/>
          </a:bodyPr>
          <a:lstStyle/>
          <a:p>
            <a:pPr algn="ctr"/>
            <a:r>
              <a:rPr lang="en-US" sz="4800" dirty="0">
                <a:solidFill>
                  <a:schemeClr val="bg1"/>
                </a:solidFill>
              </a:rPr>
              <a:t>Cover Sheet</a:t>
            </a:r>
          </a:p>
          <a:p>
            <a:endParaRPr lang="en-US" sz="1600" dirty="0">
              <a:solidFill>
                <a:schemeClr val="bg1"/>
              </a:solidFill>
            </a:endParaRPr>
          </a:p>
        </p:txBody>
      </p:sp>
    </p:spTree>
    <p:extLst>
      <p:ext uri="{BB962C8B-B14F-4D97-AF65-F5344CB8AC3E}">
        <p14:creationId xmlns:p14="http://schemas.microsoft.com/office/powerpoint/2010/main" val="107073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903B-65A7-C947-240C-BD9A3981961D}"/>
              </a:ext>
            </a:extLst>
          </p:cNvPr>
          <p:cNvSpPr>
            <a:spLocks noGrp="1"/>
          </p:cNvSpPr>
          <p:nvPr>
            <p:ph type="title"/>
          </p:nvPr>
        </p:nvSpPr>
        <p:spPr/>
        <p:txBody>
          <a:bodyPr>
            <a:normAutofit/>
          </a:bodyPr>
          <a:lstStyle/>
          <a:p>
            <a:r>
              <a:rPr lang="en-US" sz="6000" dirty="0"/>
              <a:t>Financial Statements</a:t>
            </a:r>
          </a:p>
        </p:txBody>
      </p:sp>
      <p:sp>
        <p:nvSpPr>
          <p:cNvPr id="3" name="Content Placeholder 2">
            <a:extLst>
              <a:ext uri="{FF2B5EF4-FFF2-40B4-BE49-F238E27FC236}">
                <a16:creationId xmlns:a16="http://schemas.microsoft.com/office/drawing/2014/main" id="{0AAAD7A4-C1FE-A866-CDCB-F8ED4F82ACFD}"/>
              </a:ext>
            </a:extLst>
          </p:cNvPr>
          <p:cNvSpPr>
            <a:spLocks noGrp="1"/>
          </p:cNvSpPr>
          <p:nvPr>
            <p:ph idx="1"/>
          </p:nvPr>
        </p:nvSpPr>
        <p:spPr/>
        <p:txBody>
          <a:bodyPr>
            <a:normAutofit/>
          </a:bodyPr>
          <a:lstStyle/>
          <a:p>
            <a:r>
              <a:rPr lang="en-US" sz="3600" dirty="0"/>
              <a:t>Statement of Financial Position</a:t>
            </a:r>
          </a:p>
          <a:p>
            <a:r>
              <a:rPr lang="en-US" sz="3600" dirty="0"/>
              <a:t>Statement of Financial Activity</a:t>
            </a:r>
          </a:p>
          <a:p>
            <a:r>
              <a:rPr lang="en-US" sz="3600" dirty="0"/>
              <a:t>Statement of Changes in Net Assets</a:t>
            </a:r>
          </a:p>
          <a:p>
            <a:r>
              <a:rPr lang="en-US" sz="3600" dirty="0"/>
              <a:t>Statement of Cash Flows</a:t>
            </a:r>
          </a:p>
        </p:txBody>
      </p:sp>
    </p:spTree>
    <p:extLst>
      <p:ext uri="{BB962C8B-B14F-4D97-AF65-F5344CB8AC3E}">
        <p14:creationId xmlns:p14="http://schemas.microsoft.com/office/powerpoint/2010/main" val="1697346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903B-65A7-C947-240C-BD9A3981961D}"/>
              </a:ext>
            </a:extLst>
          </p:cNvPr>
          <p:cNvSpPr>
            <a:spLocks noGrp="1"/>
          </p:cNvSpPr>
          <p:nvPr>
            <p:ph type="title"/>
          </p:nvPr>
        </p:nvSpPr>
        <p:spPr/>
        <p:txBody>
          <a:bodyPr>
            <a:normAutofit/>
          </a:bodyPr>
          <a:lstStyle/>
          <a:p>
            <a:r>
              <a:rPr lang="en-US" sz="6000" dirty="0"/>
              <a:t>Financial Statements</a:t>
            </a:r>
          </a:p>
        </p:txBody>
      </p:sp>
      <p:sp>
        <p:nvSpPr>
          <p:cNvPr id="3" name="Content Placeholder 2">
            <a:extLst>
              <a:ext uri="{FF2B5EF4-FFF2-40B4-BE49-F238E27FC236}">
                <a16:creationId xmlns:a16="http://schemas.microsoft.com/office/drawing/2014/main" id="{0AAAD7A4-C1FE-A866-CDCB-F8ED4F82ACFD}"/>
              </a:ext>
            </a:extLst>
          </p:cNvPr>
          <p:cNvSpPr>
            <a:spLocks noGrp="1"/>
          </p:cNvSpPr>
          <p:nvPr>
            <p:ph idx="1"/>
          </p:nvPr>
        </p:nvSpPr>
        <p:spPr/>
        <p:txBody>
          <a:bodyPr>
            <a:normAutofit/>
          </a:bodyPr>
          <a:lstStyle/>
          <a:p>
            <a:r>
              <a:rPr lang="en-US" sz="3600" dirty="0"/>
              <a:t>Statement of Financial Position</a:t>
            </a:r>
          </a:p>
          <a:p>
            <a:r>
              <a:rPr lang="en-US" sz="3600" dirty="0">
                <a:solidFill>
                  <a:schemeClr val="bg1">
                    <a:lumMod val="85000"/>
                  </a:schemeClr>
                </a:solidFill>
              </a:rPr>
              <a:t>Statement of Financial Activity</a:t>
            </a:r>
          </a:p>
          <a:p>
            <a:r>
              <a:rPr lang="en-US" sz="3600" dirty="0">
                <a:solidFill>
                  <a:schemeClr val="bg1">
                    <a:lumMod val="85000"/>
                  </a:schemeClr>
                </a:solidFill>
              </a:rPr>
              <a:t>Statement of Changes in Net Assets</a:t>
            </a:r>
          </a:p>
          <a:p>
            <a:r>
              <a:rPr lang="en-US" sz="3600" dirty="0">
                <a:solidFill>
                  <a:schemeClr val="bg1">
                    <a:lumMod val="85000"/>
                  </a:schemeClr>
                </a:solidFill>
              </a:rPr>
              <a:t>Statement of Cash Flows</a:t>
            </a:r>
          </a:p>
        </p:txBody>
      </p:sp>
      <p:sp>
        <p:nvSpPr>
          <p:cNvPr id="4" name="Arrow: Right 3">
            <a:extLst>
              <a:ext uri="{FF2B5EF4-FFF2-40B4-BE49-F238E27FC236}">
                <a16:creationId xmlns:a16="http://schemas.microsoft.com/office/drawing/2014/main" id="{F2684780-F854-22B7-3EF4-208E025C5FBF}"/>
              </a:ext>
            </a:extLst>
          </p:cNvPr>
          <p:cNvSpPr/>
          <p:nvPr/>
        </p:nvSpPr>
        <p:spPr>
          <a:xfrm>
            <a:off x="233916" y="1860691"/>
            <a:ext cx="604284" cy="41467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4760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52794" y="70933"/>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89767" y="329614"/>
            <a:ext cx="1881963" cy="1594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D6FAE499-45E8-22E8-212B-677157E7B2DD}"/>
              </a:ext>
            </a:extLst>
          </p:cNvPr>
          <p:cNvSpPr/>
          <p:nvPr/>
        </p:nvSpPr>
        <p:spPr>
          <a:xfrm>
            <a:off x="3189767" y="223284"/>
            <a:ext cx="1881963" cy="1594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82A342C-DF31-EDF8-1F6F-28130D7AB371}"/>
              </a:ext>
            </a:extLst>
          </p:cNvPr>
          <p:cNvSpPr/>
          <p:nvPr/>
        </p:nvSpPr>
        <p:spPr>
          <a:xfrm>
            <a:off x="6911173" y="754927"/>
            <a:ext cx="1881963" cy="1594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05B99331-6ABE-9410-C060-A2FD12F98252}"/>
              </a:ext>
            </a:extLst>
          </p:cNvPr>
          <p:cNvSpPr/>
          <p:nvPr/>
        </p:nvSpPr>
        <p:spPr>
          <a:xfrm rot="10800000">
            <a:off x="9016409" y="2009556"/>
            <a:ext cx="595424" cy="2339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487885BD-95AF-CD50-B4C0-CDFE849E63D5}"/>
              </a:ext>
            </a:extLst>
          </p:cNvPr>
          <p:cNvSpPr/>
          <p:nvPr/>
        </p:nvSpPr>
        <p:spPr>
          <a:xfrm rot="10800000">
            <a:off x="9030580" y="2991297"/>
            <a:ext cx="595424" cy="2339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36C3640-282C-5082-9AF0-4B3E4313F060}"/>
              </a:ext>
            </a:extLst>
          </p:cNvPr>
          <p:cNvSpPr txBox="1"/>
          <p:nvPr/>
        </p:nvSpPr>
        <p:spPr>
          <a:xfrm>
            <a:off x="9994605" y="2892058"/>
            <a:ext cx="2030818" cy="2062103"/>
          </a:xfrm>
          <a:prstGeom prst="rect">
            <a:avLst/>
          </a:prstGeom>
          <a:noFill/>
        </p:spPr>
        <p:txBody>
          <a:bodyPr wrap="square" rtlCol="0">
            <a:spAutoFit/>
          </a:bodyPr>
          <a:lstStyle/>
          <a:p>
            <a:r>
              <a:rPr lang="en-US" sz="2000" b="1"/>
              <a:t>Sub-totals:</a:t>
            </a:r>
            <a:r>
              <a:rPr lang="en-US"/>
              <a:t> Indicates amounts that are referred to frequently and are often used in common ratios and analyses.</a:t>
            </a:r>
            <a:endParaRPr lang="en-US" dirty="0"/>
          </a:p>
        </p:txBody>
      </p:sp>
      <p:sp>
        <p:nvSpPr>
          <p:cNvPr id="13" name="Rectangle 12">
            <a:extLst>
              <a:ext uri="{FF2B5EF4-FFF2-40B4-BE49-F238E27FC236}">
                <a16:creationId xmlns:a16="http://schemas.microsoft.com/office/drawing/2014/main" id="{5C82C66E-7747-4460-A826-E822B95770BF}"/>
              </a:ext>
            </a:extLst>
          </p:cNvPr>
          <p:cNvSpPr/>
          <p:nvPr/>
        </p:nvSpPr>
        <p:spPr>
          <a:xfrm>
            <a:off x="6046572" y="489102"/>
            <a:ext cx="751388" cy="56122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2867408A-DB18-A087-D8D4-DE579977323F}"/>
              </a:ext>
            </a:extLst>
          </p:cNvPr>
          <p:cNvSpPr/>
          <p:nvPr/>
        </p:nvSpPr>
        <p:spPr>
          <a:xfrm rot="10800000">
            <a:off x="9059410" y="4280515"/>
            <a:ext cx="595424" cy="2339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0A4AD9B4-DDC9-45F6-E38C-2A456C269D54}"/>
              </a:ext>
            </a:extLst>
          </p:cNvPr>
          <p:cNvSpPr/>
          <p:nvPr/>
        </p:nvSpPr>
        <p:spPr>
          <a:xfrm rot="10800000">
            <a:off x="9063526" y="5248466"/>
            <a:ext cx="595424" cy="2339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4AEE2A0-9124-FA9B-77C6-61227D63D3F1}"/>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122669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par>
                          <p:cTn id="23" fill="hold">
                            <p:stCondLst>
                              <p:cond delay="0"/>
                            </p:stCondLst>
                            <p:childTnLst>
                              <p:par>
                                <p:cTn id="24" presetID="22" presetClass="entr" presetSubtype="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right)">
                                      <p:cBhvr>
                                        <p:cTn id="26" dur="500"/>
                                        <p:tgtEl>
                                          <p:spTgt spid="5"/>
                                        </p:tgtEl>
                                      </p:cBhvr>
                                    </p:animEffect>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childTnLst>
                          </p:cTn>
                        </p:par>
                        <p:par>
                          <p:cTn id="31" fill="hold">
                            <p:stCondLst>
                              <p:cond delay="1000"/>
                            </p:stCondLst>
                            <p:childTnLst>
                              <p:par>
                                <p:cTn id="32" presetID="22" presetClass="entr" presetSubtype="2"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right)">
                                      <p:cBhvr>
                                        <p:cTn id="34" dur="500"/>
                                        <p:tgtEl>
                                          <p:spTgt spid="14"/>
                                        </p:tgtEl>
                                      </p:cBhvr>
                                    </p:animEffect>
                                  </p:childTnLst>
                                </p:cTn>
                              </p:par>
                            </p:childTnLst>
                          </p:cTn>
                        </p:par>
                        <p:par>
                          <p:cTn id="35" fill="hold">
                            <p:stCondLst>
                              <p:cond delay="1500"/>
                            </p:stCondLst>
                            <p:childTnLst>
                              <p:par>
                                <p:cTn id="36" presetID="22" presetClass="entr" presetSubtype="2"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right)">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4" grpId="0" animBg="1"/>
      <p:bldP spid="5" grpId="0" animBg="1"/>
      <p:bldP spid="7" grpId="0" animBg="1"/>
      <p:bldP spid="12" grpId="0"/>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21CAAC47-088F-DA9A-4211-B1018E1FCF74}"/>
              </a:ext>
            </a:extLst>
          </p:cNvPr>
          <p:cNvSpPr/>
          <p:nvPr/>
        </p:nvSpPr>
        <p:spPr>
          <a:xfrm>
            <a:off x="5231216" y="1605505"/>
            <a:ext cx="1743738" cy="4550741"/>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E11CF81A-8170-3B99-1964-A2B467517C1E}"/>
              </a:ext>
            </a:extLst>
          </p:cNvPr>
          <p:cNvCxnSpPr/>
          <p:nvPr/>
        </p:nvCxnSpPr>
        <p:spPr>
          <a:xfrm>
            <a:off x="2434856" y="1616139"/>
            <a:ext cx="732583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lowchart: Delay 4">
            <a:extLst>
              <a:ext uri="{FF2B5EF4-FFF2-40B4-BE49-F238E27FC236}">
                <a16:creationId xmlns:a16="http://schemas.microsoft.com/office/drawing/2014/main" id="{0E4BDD42-0908-A58F-C1A0-988C0BBF16E6}"/>
              </a:ext>
            </a:extLst>
          </p:cNvPr>
          <p:cNvSpPr/>
          <p:nvPr/>
        </p:nvSpPr>
        <p:spPr>
          <a:xfrm rot="5400000">
            <a:off x="9587910" y="2655483"/>
            <a:ext cx="324291" cy="3700130"/>
          </a:xfrm>
          <a:prstGeom prst="flowChartDelay">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6B442D31-5305-7269-E1DF-D7CDF9934673}"/>
              </a:ext>
            </a:extLst>
          </p:cNvPr>
          <p:cNvCxnSpPr/>
          <p:nvPr/>
        </p:nvCxnSpPr>
        <p:spPr>
          <a:xfrm flipH="1">
            <a:off x="7899990" y="1616139"/>
            <a:ext cx="1860698" cy="2727263"/>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D15CCE93-D5A5-08B3-16BB-AB8581FF88A7}"/>
              </a:ext>
            </a:extLst>
          </p:cNvPr>
          <p:cNvCxnSpPr/>
          <p:nvPr/>
        </p:nvCxnSpPr>
        <p:spPr>
          <a:xfrm>
            <a:off x="9760688" y="1616139"/>
            <a:ext cx="1839433" cy="2727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lowchart: Delay 9">
            <a:extLst>
              <a:ext uri="{FF2B5EF4-FFF2-40B4-BE49-F238E27FC236}">
                <a16:creationId xmlns:a16="http://schemas.microsoft.com/office/drawing/2014/main" id="{F6B7E7D6-EDED-13D1-5DC0-8E2069AB787C}"/>
              </a:ext>
            </a:extLst>
          </p:cNvPr>
          <p:cNvSpPr/>
          <p:nvPr/>
        </p:nvSpPr>
        <p:spPr>
          <a:xfrm rot="5400000">
            <a:off x="2293969" y="2655484"/>
            <a:ext cx="324291" cy="3700130"/>
          </a:xfrm>
          <a:prstGeom prst="flowChartDelay">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E6746AB6-B821-4406-8F87-BF5AC0668C48}"/>
              </a:ext>
            </a:extLst>
          </p:cNvPr>
          <p:cNvCxnSpPr/>
          <p:nvPr/>
        </p:nvCxnSpPr>
        <p:spPr>
          <a:xfrm flipH="1">
            <a:off x="606049" y="1616140"/>
            <a:ext cx="1860698" cy="2727263"/>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065BF062-51BC-25B7-C44F-8FB3AEE0F5B3}"/>
              </a:ext>
            </a:extLst>
          </p:cNvPr>
          <p:cNvCxnSpPr/>
          <p:nvPr/>
        </p:nvCxnSpPr>
        <p:spPr>
          <a:xfrm>
            <a:off x="2466747" y="1616140"/>
            <a:ext cx="1839433" cy="2727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B1AD25E-E4C4-C75E-6DE0-981C2B733EC8}"/>
              </a:ext>
            </a:extLst>
          </p:cNvPr>
          <p:cNvSpPr txBox="1"/>
          <p:nvPr/>
        </p:nvSpPr>
        <p:spPr>
          <a:xfrm>
            <a:off x="1562983" y="3232298"/>
            <a:ext cx="1765002" cy="646331"/>
          </a:xfrm>
          <a:prstGeom prst="rect">
            <a:avLst/>
          </a:prstGeom>
          <a:noFill/>
        </p:spPr>
        <p:txBody>
          <a:bodyPr wrap="square" rtlCol="0">
            <a:spAutoFit/>
          </a:bodyPr>
          <a:lstStyle/>
          <a:p>
            <a:pPr algn="ctr"/>
            <a:r>
              <a:rPr lang="en-US" sz="3600" dirty="0"/>
              <a:t>Assets</a:t>
            </a:r>
          </a:p>
        </p:txBody>
      </p:sp>
      <p:sp>
        <p:nvSpPr>
          <p:cNvPr id="14" name="TextBox 13">
            <a:extLst>
              <a:ext uri="{FF2B5EF4-FFF2-40B4-BE49-F238E27FC236}">
                <a16:creationId xmlns:a16="http://schemas.microsoft.com/office/drawing/2014/main" id="{D487F40A-AA91-DE6C-71D7-9040EDD0BB2C}"/>
              </a:ext>
            </a:extLst>
          </p:cNvPr>
          <p:cNvSpPr txBox="1"/>
          <p:nvPr/>
        </p:nvSpPr>
        <p:spPr>
          <a:xfrm>
            <a:off x="8474148" y="2697608"/>
            <a:ext cx="2604977" cy="1815882"/>
          </a:xfrm>
          <a:prstGeom prst="rect">
            <a:avLst/>
          </a:prstGeom>
          <a:noFill/>
        </p:spPr>
        <p:txBody>
          <a:bodyPr wrap="square" rtlCol="0">
            <a:spAutoFit/>
          </a:bodyPr>
          <a:lstStyle/>
          <a:p>
            <a:pPr algn="ctr"/>
            <a:r>
              <a:rPr lang="en-US" sz="3600" dirty="0"/>
              <a:t>Liabilities</a:t>
            </a:r>
          </a:p>
          <a:p>
            <a:pPr algn="ctr"/>
            <a:endParaRPr lang="en-US" sz="3600" dirty="0"/>
          </a:p>
          <a:p>
            <a:pPr algn="ctr"/>
            <a:r>
              <a:rPr lang="en-US" sz="3600" dirty="0"/>
              <a:t>Net Assets</a:t>
            </a:r>
          </a:p>
        </p:txBody>
      </p:sp>
      <p:sp>
        <p:nvSpPr>
          <p:cNvPr id="15" name="Plus Sign 14">
            <a:extLst>
              <a:ext uri="{FF2B5EF4-FFF2-40B4-BE49-F238E27FC236}">
                <a16:creationId xmlns:a16="http://schemas.microsoft.com/office/drawing/2014/main" id="{8DF93CAF-8B3F-D1AE-F42F-E49B990516A3}"/>
              </a:ext>
            </a:extLst>
          </p:cNvPr>
          <p:cNvSpPr/>
          <p:nvPr/>
        </p:nvSpPr>
        <p:spPr>
          <a:xfrm>
            <a:off x="9516138" y="3333303"/>
            <a:ext cx="467833" cy="449627"/>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a:extLst>
              <a:ext uri="{FF2B5EF4-FFF2-40B4-BE49-F238E27FC236}">
                <a16:creationId xmlns:a16="http://schemas.microsoft.com/office/drawing/2014/main" id="{64ACD603-9FB6-D87C-0968-F0EA613AD231}"/>
              </a:ext>
            </a:extLst>
          </p:cNvPr>
          <p:cNvSpPr>
            <a:spLocks noGrp="1"/>
          </p:cNvSpPr>
          <p:nvPr>
            <p:ph type="title"/>
          </p:nvPr>
        </p:nvSpPr>
        <p:spPr>
          <a:xfrm>
            <a:off x="838200" y="365126"/>
            <a:ext cx="10515600" cy="926722"/>
          </a:xfrm>
        </p:spPr>
        <p:txBody>
          <a:bodyPr>
            <a:normAutofit/>
          </a:bodyPr>
          <a:lstStyle/>
          <a:p>
            <a:pPr algn="ctr"/>
            <a:r>
              <a:rPr lang="en-US" sz="6000" dirty="0"/>
              <a:t>Accounting Equation</a:t>
            </a:r>
          </a:p>
        </p:txBody>
      </p:sp>
      <p:sp>
        <p:nvSpPr>
          <p:cNvPr id="17" name="TextBox 16">
            <a:extLst>
              <a:ext uri="{FF2B5EF4-FFF2-40B4-BE49-F238E27FC236}">
                <a16:creationId xmlns:a16="http://schemas.microsoft.com/office/drawing/2014/main" id="{D97ADF23-BC78-F68E-FF38-8F1F22406712}"/>
              </a:ext>
            </a:extLst>
          </p:cNvPr>
          <p:cNvSpPr txBox="1"/>
          <p:nvPr/>
        </p:nvSpPr>
        <p:spPr>
          <a:xfrm>
            <a:off x="7591649" y="5858549"/>
            <a:ext cx="4306187" cy="830997"/>
          </a:xfrm>
          <a:prstGeom prst="rect">
            <a:avLst/>
          </a:prstGeom>
          <a:noFill/>
        </p:spPr>
        <p:txBody>
          <a:bodyPr wrap="square" rtlCol="0">
            <a:spAutoFit/>
          </a:bodyPr>
          <a:lstStyle/>
          <a:p>
            <a:pPr algn="ctr"/>
            <a:r>
              <a:rPr lang="en-US" sz="2400" dirty="0">
                <a:solidFill>
                  <a:srgbClr val="FF0000"/>
                </a:solidFill>
              </a:rPr>
              <a:t>OR</a:t>
            </a:r>
          </a:p>
          <a:p>
            <a:pPr algn="ctr"/>
            <a:r>
              <a:rPr lang="en-US" sz="2400" dirty="0">
                <a:solidFill>
                  <a:srgbClr val="FF0000"/>
                </a:solidFill>
              </a:rPr>
              <a:t>Assets – Liabilities = Net Assets</a:t>
            </a:r>
          </a:p>
        </p:txBody>
      </p:sp>
    </p:spTree>
    <p:extLst>
      <p:ext uri="{BB962C8B-B14F-4D97-AF65-F5344CB8AC3E}">
        <p14:creationId xmlns:p14="http://schemas.microsoft.com/office/powerpoint/2010/main" val="115434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7550"/>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C63D4F62-1F13-2D2D-2568-35BDAB8F7AAF}"/>
              </a:ext>
            </a:extLst>
          </p:cNvPr>
          <p:cNvCxnSpPr>
            <a:cxnSpLocks/>
          </p:cNvCxnSpPr>
          <p:nvPr/>
        </p:nvCxnSpPr>
        <p:spPr>
          <a:xfrm flipH="1">
            <a:off x="3136610" y="3427251"/>
            <a:ext cx="5922330" cy="0"/>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6" name="Left Brace 15">
            <a:extLst>
              <a:ext uri="{FF2B5EF4-FFF2-40B4-BE49-F238E27FC236}">
                <a16:creationId xmlns:a16="http://schemas.microsoft.com/office/drawing/2014/main" id="{16CF546C-9F87-48A8-B929-0E632E765E41}"/>
              </a:ext>
            </a:extLst>
          </p:cNvPr>
          <p:cNvSpPr/>
          <p:nvPr/>
        </p:nvSpPr>
        <p:spPr>
          <a:xfrm rot="10800000">
            <a:off x="8858341" y="944301"/>
            <a:ext cx="627332" cy="2385248"/>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e 16">
            <a:extLst>
              <a:ext uri="{FF2B5EF4-FFF2-40B4-BE49-F238E27FC236}">
                <a16:creationId xmlns:a16="http://schemas.microsoft.com/office/drawing/2014/main" id="{F04155F7-6B9F-35F4-C242-C3BF12497513}"/>
              </a:ext>
            </a:extLst>
          </p:cNvPr>
          <p:cNvSpPr/>
          <p:nvPr/>
        </p:nvSpPr>
        <p:spPr>
          <a:xfrm rot="10800000">
            <a:off x="8869652" y="3712318"/>
            <a:ext cx="627332" cy="2920387"/>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Equals 4">
            <a:extLst>
              <a:ext uri="{FF2B5EF4-FFF2-40B4-BE49-F238E27FC236}">
                <a16:creationId xmlns:a16="http://schemas.microsoft.com/office/drawing/2014/main" id="{AE2167F7-F7AA-0CA2-7E42-1FA64BE97669}"/>
              </a:ext>
            </a:extLst>
          </p:cNvPr>
          <p:cNvSpPr/>
          <p:nvPr/>
        </p:nvSpPr>
        <p:spPr>
          <a:xfrm>
            <a:off x="9617249" y="3171225"/>
            <a:ext cx="743712" cy="512052"/>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a:extLst>
              <a:ext uri="{FF2B5EF4-FFF2-40B4-BE49-F238E27FC236}">
                <a16:creationId xmlns:a16="http://schemas.microsoft.com/office/drawing/2014/main" id="{9D39D29F-1FF2-84EB-DD9D-C8A7B246EC1C}"/>
              </a:ext>
            </a:extLst>
          </p:cNvPr>
          <p:cNvSpPr/>
          <p:nvPr/>
        </p:nvSpPr>
        <p:spPr>
          <a:xfrm>
            <a:off x="6783859" y="3158868"/>
            <a:ext cx="1173892" cy="2560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B2F2554-F8A6-30D2-18ED-F1A3F9813818}"/>
              </a:ext>
            </a:extLst>
          </p:cNvPr>
          <p:cNvSpPr/>
          <p:nvPr/>
        </p:nvSpPr>
        <p:spPr>
          <a:xfrm>
            <a:off x="6800332" y="6400462"/>
            <a:ext cx="1173892" cy="25602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7A4B06B-3899-F974-1D0F-B41D2AEF97B9}"/>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366484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1)">
                                      <p:cBhvr>
                                        <p:cTn id="34" dur="1000"/>
                                        <p:tgtEl>
                                          <p:spTgt spid="9"/>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heel(1)">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4" grpId="0" animBg="1"/>
      <p:bldP spid="16" grpId="0" animBg="1"/>
      <p:bldP spid="17" grpId="0" animBg="1"/>
      <p:bldP spid="5"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6725"/>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BC5F55-1AB1-8F87-3C9B-37E5ACB3794A}"/>
              </a:ext>
            </a:extLst>
          </p:cNvPr>
          <p:cNvSpPr txBox="1"/>
          <p:nvPr/>
        </p:nvSpPr>
        <p:spPr>
          <a:xfrm>
            <a:off x="9058940" y="393403"/>
            <a:ext cx="2966483" cy="2092881"/>
          </a:xfrm>
          <a:prstGeom prst="rect">
            <a:avLst/>
          </a:prstGeom>
          <a:noFill/>
        </p:spPr>
        <p:txBody>
          <a:bodyPr wrap="square" rtlCol="0">
            <a:spAutoFit/>
          </a:bodyPr>
          <a:lstStyle/>
          <a:p>
            <a:r>
              <a:rPr lang="en-US" sz="2000" b="1" dirty="0"/>
              <a:t>Assets</a:t>
            </a:r>
            <a:r>
              <a:rPr lang="en-US" dirty="0"/>
              <a:t> are an item of value that is owned by the organization.</a:t>
            </a:r>
          </a:p>
          <a:p>
            <a:endParaRPr lang="en-US" dirty="0"/>
          </a:p>
          <a:p>
            <a:r>
              <a:rPr lang="en-US" sz="2000" b="1" dirty="0"/>
              <a:t>Assets</a:t>
            </a:r>
            <a:r>
              <a:rPr lang="en-US" dirty="0"/>
              <a:t> are:</a:t>
            </a:r>
          </a:p>
          <a:p>
            <a:pPr marL="285750" indent="-285750">
              <a:buFont typeface="Arial" panose="020B0604020202020204" pitchFamily="34" charset="0"/>
              <a:buChar char="•"/>
            </a:pPr>
            <a:r>
              <a:rPr lang="en-US" dirty="0"/>
              <a:t>Listed in order of liquidity</a:t>
            </a:r>
          </a:p>
          <a:p>
            <a:pPr marL="285750" indent="-285750">
              <a:buFont typeface="Arial" panose="020B0604020202020204" pitchFamily="34" charset="0"/>
              <a:buChar char="•"/>
            </a:pPr>
            <a:r>
              <a:rPr lang="en-US" dirty="0"/>
              <a:t>Most liquid to least liquid</a:t>
            </a:r>
          </a:p>
        </p:txBody>
      </p:sp>
      <p:cxnSp>
        <p:nvCxnSpPr>
          <p:cNvPr id="20" name="Straight Arrow Connector 19">
            <a:extLst>
              <a:ext uri="{FF2B5EF4-FFF2-40B4-BE49-F238E27FC236}">
                <a16:creationId xmlns:a16="http://schemas.microsoft.com/office/drawing/2014/main" id="{7606620F-1FC2-6DDD-304E-744006F94CC8}"/>
              </a:ext>
            </a:extLst>
          </p:cNvPr>
          <p:cNvCxnSpPr>
            <a:cxnSpLocks/>
          </p:cNvCxnSpPr>
          <p:nvPr/>
        </p:nvCxnSpPr>
        <p:spPr>
          <a:xfrm flipH="1" flipV="1">
            <a:off x="4201297" y="1077413"/>
            <a:ext cx="4854105" cy="202153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1118DC6-BB35-C69D-7BEF-352A21E3F724}"/>
              </a:ext>
            </a:extLst>
          </p:cNvPr>
          <p:cNvCxnSpPr>
            <a:cxnSpLocks/>
          </p:cNvCxnSpPr>
          <p:nvPr/>
        </p:nvCxnSpPr>
        <p:spPr>
          <a:xfrm flipH="1" flipV="1">
            <a:off x="4204835" y="2342710"/>
            <a:ext cx="4857643" cy="195667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94540AE-A122-B06D-A210-C322DAEBE925}"/>
              </a:ext>
            </a:extLst>
          </p:cNvPr>
          <p:cNvSpPr txBox="1"/>
          <p:nvPr/>
        </p:nvSpPr>
        <p:spPr>
          <a:xfrm>
            <a:off x="9058940" y="2879107"/>
            <a:ext cx="2964184" cy="954107"/>
          </a:xfrm>
          <a:prstGeom prst="rect">
            <a:avLst/>
          </a:prstGeom>
          <a:noFill/>
        </p:spPr>
        <p:txBody>
          <a:bodyPr wrap="square" rtlCol="0">
            <a:spAutoFit/>
          </a:bodyPr>
          <a:lstStyle/>
          <a:p>
            <a:r>
              <a:rPr lang="en-US" sz="2000" b="1" dirty="0"/>
              <a:t>Current Assets </a:t>
            </a:r>
            <a:r>
              <a:rPr lang="en-US" dirty="0"/>
              <a:t>are assumed to be used or convertible to cash within 12 months</a:t>
            </a:r>
          </a:p>
        </p:txBody>
      </p:sp>
      <p:sp>
        <p:nvSpPr>
          <p:cNvPr id="8" name="TextBox 7">
            <a:extLst>
              <a:ext uri="{FF2B5EF4-FFF2-40B4-BE49-F238E27FC236}">
                <a16:creationId xmlns:a16="http://schemas.microsoft.com/office/drawing/2014/main" id="{0A73AA58-8298-FC07-54B0-4FB75A32D517}"/>
              </a:ext>
            </a:extLst>
          </p:cNvPr>
          <p:cNvSpPr txBox="1"/>
          <p:nvPr/>
        </p:nvSpPr>
        <p:spPr>
          <a:xfrm>
            <a:off x="9041221" y="4230449"/>
            <a:ext cx="2981903" cy="954107"/>
          </a:xfrm>
          <a:prstGeom prst="rect">
            <a:avLst/>
          </a:prstGeom>
          <a:noFill/>
        </p:spPr>
        <p:txBody>
          <a:bodyPr wrap="square" rtlCol="0">
            <a:spAutoFit/>
          </a:bodyPr>
          <a:lstStyle/>
          <a:p>
            <a:r>
              <a:rPr lang="en-US" sz="2000" b="1" dirty="0"/>
              <a:t>Other Assets </a:t>
            </a:r>
            <a:r>
              <a:rPr lang="en-US" dirty="0"/>
              <a:t>are convertible to cash over a longer period</a:t>
            </a:r>
          </a:p>
          <a:p>
            <a:endParaRPr lang="en-US" dirty="0"/>
          </a:p>
        </p:txBody>
      </p:sp>
      <p:sp>
        <p:nvSpPr>
          <p:cNvPr id="10" name="TextBox 9">
            <a:extLst>
              <a:ext uri="{FF2B5EF4-FFF2-40B4-BE49-F238E27FC236}">
                <a16:creationId xmlns:a16="http://schemas.microsoft.com/office/drawing/2014/main" id="{0A98B51F-DE40-BECA-038E-1AC37BE82EA1}"/>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315082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22" presetClass="entr" presetSubtype="4"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2" presetClass="entr" presetSubtype="4"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5"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6725"/>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BC5F55-1AB1-8F87-3C9B-37E5ACB3794A}"/>
              </a:ext>
            </a:extLst>
          </p:cNvPr>
          <p:cNvSpPr txBox="1"/>
          <p:nvPr/>
        </p:nvSpPr>
        <p:spPr>
          <a:xfrm>
            <a:off x="9058940" y="393403"/>
            <a:ext cx="2966483" cy="2339102"/>
          </a:xfrm>
          <a:prstGeom prst="rect">
            <a:avLst/>
          </a:prstGeom>
          <a:noFill/>
        </p:spPr>
        <p:txBody>
          <a:bodyPr wrap="square" rtlCol="0">
            <a:spAutoFit/>
          </a:bodyPr>
          <a:lstStyle/>
          <a:p>
            <a:r>
              <a:rPr lang="en-US" sz="2000" b="1" dirty="0"/>
              <a:t>Cash &amp; Cash Equivalents: </a:t>
            </a:r>
            <a:r>
              <a:rPr lang="en-US" dirty="0"/>
              <a:t>Are held for operating purposes and include currency, coins, checking/savings accounts, certificates of deposit and investments convertible to cash in less than 90 days.</a:t>
            </a:r>
          </a:p>
        </p:txBody>
      </p:sp>
      <p:cxnSp>
        <p:nvCxnSpPr>
          <p:cNvPr id="5" name="Straight Arrow Connector 4">
            <a:extLst>
              <a:ext uri="{FF2B5EF4-FFF2-40B4-BE49-F238E27FC236}">
                <a16:creationId xmlns:a16="http://schemas.microsoft.com/office/drawing/2014/main" id="{D6558F19-B059-6802-EBD6-8009BC63DD78}"/>
              </a:ext>
            </a:extLst>
          </p:cNvPr>
          <p:cNvCxnSpPr>
            <a:cxnSpLocks/>
          </p:cNvCxnSpPr>
          <p:nvPr/>
        </p:nvCxnSpPr>
        <p:spPr>
          <a:xfrm flipH="1">
            <a:off x="4855529" y="616688"/>
            <a:ext cx="4203411" cy="54580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EC6203D-7AC7-A99D-A8DC-14DF4BA4E78D}"/>
              </a:ext>
            </a:extLst>
          </p:cNvPr>
          <p:cNvCxnSpPr>
            <a:cxnSpLocks/>
          </p:cNvCxnSpPr>
          <p:nvPr/>
        </p:nvCxnSpPr>
        <p:spPr>
          <a:xfrm flipH="1" flipV="1">
            <a:off x="4199860" y="1360459"/>
            <a:ext cx="4857643" cy="186465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B9EB669-DDAE-CDCC-E28A-F4CA1552A0F4}"/>
              </a:ext>
            </a:extLst>
          </p:cNvPr>
          <p:cNvSpPr txBox="1"/>
          <p:nvPr/>
        </p:nvSpPr>
        <p:spPr>
          <a:xfrm>
            <a:off x="9057503" y="3015049"/>
            <a:ext cx="2966481" cy="2893100"/>
          </a:xfrm>
          <a:prstGeom prst="rect">
            <a:avLst/>
          </a:prstGeom>
          <a:noFill/>
        </p:spPr>
        <p:txBody>
          <a:bodyPr wrap="square" rtlCol="0">
            <a:spAutoFit/>
          </a:bodyPr>
          <a:lstStyle/>
          <a:p>
            <a:r>
              <a:rPr lang="en-US" sz="2000" b="1" dirty="0"/>
              <a:t>Investments:</a:t>
            </a:r>
            <a:r>
              <a:rPr lang="en-US" sz="2000" dirty="0"/>
              <a:t> </a:t>
            </a:r>
            <a:r>
              <a:rPr lang="en-US" dirty="0"/>
              <a:t>Include financial securities such as time deposits convertible to cash in more than 90 days, stocks, bonds, etc.</a:t>
            </a:r>
          </a:p>
          <a:p>
            <a:r>
              <a:rPr lang="en-US" dirty="0"/>
              <a:t>The types of investments which may be held are subject to provisions of       GC Working Policy S 85.</a:t>
            </a:r>
            <a:endParaRPr lang="en-US" sz="1600" dirty="0"/>
          </a:p>
          <a:p>
            <a:endParaRPr lang="en-US" dirty="0"/>
          </a:p>
        </p:txBody>
      </p:sp>
      <p:sp>
        <p:nvSpPr>
          <p:cNvPr id="7" name="TextBox 6">
            <a:extLst>
              <a:ext uri="{FF2B5EF4-FFF2-40B4-BE49-F238E27FC236}">
                <a16:creationId xmlns:a16="http://schemas.microsoft.com/office/drawing/2014/main" id="{0523986F-A7DC-16B9-A135-A45ED83A0FAF}"/>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346454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wipe(right)">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22" presetClass="entr" presetSubtype="4"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6725"/>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BC5F55-1AB1-8F87-3C9B-37E5ACB3794A}"/>
              </a:ext>
            </a:extLst>
          </p:cNvPr>
          <p:cNvSpPr txBox="1"/>
          <p:nvPr/>
        </p:nvSpPr>
        <p:spPr>
          <a:xfrm>
            <a:off x="9073115" y="454670"/>
            <a:ext cx="2966483" cy="1508105"/>
          </a:xfrm>
          <a:prstGeom prst="rect">
            <a:avLst/>
          </a:prstGeom>
          <a:noFill/>
        </p:spPr>
        <p:txBody>
          <a:bodyPr wrap="square" rtlCol="0">
            <a:spAutoFit/>
          </a:bodyPr>
          <a:lstStyle/>
          <a:p>
            <a:r>
              <a:rPr lang="en-US" sz="2000" b="1" dirty="0"/>
              <a:t>Accounts Receivable, net: </a:t>
            </a:r>
            <a:r>
              <a:rPr lang="en-US" dirty="0"/>
              <a:t>Amounts due from people or organizations, such as employees, local churches, academies, institutions, etc.</a:t>
            </a:r>
            <a:endParaRPr lang="en-US" sz="2000" dirty="0"/>
          </a:p>
        </p:txBody>
      </p:sp>
      <p:cxnSp>
        <p:nvCxnSpPr>
          <p:cNvPr id="5" name="Straight Arrow Connector 4">
            <a:extLst>
              <a:ext uri="{FF2B5EF4-FFF2-40B4-BE49-F238E27FC236}">
                <a16:creationId xmlns:a16="http://schemas.microsoft.com/office/drawing/2014/main" id="{D6558F19-B059-6802-EBD6-8009BC63DD78}"/>
              </a:ext>
            </a:extLst>
          </p:cNvPr>
          <p:cNvCxnSpPr>
            <a:cxnSpLocks/>
          </p:cNvCxnSpPr>
          <p:nvPr/>
        </p:nvCxnSpPr>
        <p:spPr>
          <a:xfrm flipH="1">
            <a:off x="4710223" y="616688"/>
            <a:ext cx="4348717" cy="89313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EC6203D-7AC7-A99D-A8DC-14DF4BA4E78D}"/>
              </a:ext>
            </a:extLst>
          </p:cNvPr>
          <p:cNvCxnSpPr>
            <a:cxnSpLocks/>
          </p:cNvCxnSpPr>
          <p:nvPr/>
        </p:nvCxnSpPr>
        <p:spPr>
          <a:xfrm flipH="1" flipV="1">
            <a:off x="5167423" y="1839433"/>
            <a:ext cx="3891517" cy="43593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6BDFAD6-7752-9657-5DF7-C8EB24877989}"/>
              </a:ext>
            </a:extLst>
          </p:cNvPr>
          <p:cNvCxnSpPr>
            <a:cxnSpLocks/>
          </p:cNvCxnSpPr>
          <p:nvPr/>
        </p:nvCxnSpPr>
        <p:spPr>
          <a:xfrm flipH="1" flipV="1">
            <a:off x="4933511" y="2806995"/>
            <a:ext cx="4107710" cy="19316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4325DE1-74BD-0C07-FFCD-5793C6422B37}"/>
              </a:ext>
            </a:extLst>
          </p:cNvPr>
          <p:cNvSpPr txBox="1"/>
          <p:nvPr/>
        </p:nvSpPr>
        <p:spPr>
          <a:xfrm>
            <a:off x="9058934" y="4382778"/>
            <a:ext cx="2966483" cy="2369880"/>
          </a:xfrm>
          <a:prstGeom prst="rect">
            <a:avLst/>
          </a:prstGeom>
          <a:noFill/>
        </p:spPr>
        <p:txBody>
          <a:bodyPr wrap="square" rtlCol="0">
            <a:spAutoFit/>
          </a:bodyPr>
          <a:lstStyle/>
          <a:p>
            <a:r>
              <a:rPr lang="en-US" sz="2000" b="1" dirty="0"/>
              <a:t>Loans Receivable – Noncurrent Portion:</a:t>
            </a:r>
            <a:r>
              <a:rPr lang="en-US" sz="2000" dirty="0"/>
              <a:t> </a:t>
            </a:r>
            <a:r>
              <a:rPr lang="en-US" sz="1800" dirty="0"/>
              <a:t>This represents the principal portion of long-term loans given to others that is scheduled to be received beyond twelve months.</a:t>
            </a:r>
            <a:endParaRPr lang="en-US" sz="1400" dirty="0"/>
          </a:p>
          <a:p>
            <a:endParaRPr lang="en-US" dirty="0"/>
          </a:p>
        </p:txBody>
      </p:sp>
      <p:sp>
        <p:nvSpPr>
          <p:cNvPr id="9" name="TextBox 8">
            <a:extLst>
              <a:ext uri="{FF2B5EF4-FFF2-40B4-BE49-F238E27FC236}">
                <a16:creationId xmlns:a16="http://schemas.microsoft.com/office/drawing/2014/main" id="{81746E35-C78D-B6D7-4EFE-DF9AE10052C1}"/>
              </a:ext>
            </a:extLst>
          </p:cNvPr>
          <p:cNvSpPr txBox="1"/>
          <p:nvPr/>
        </p:nvSpPr>
        <p:spPr>
          <a:xfrm>
            <a:off x="9073115" y="2100649"/>
            <a:ext cx="2952302" cy="2092881"/>
          </a:xfrm>
          <a:prstGeom prst="rect">
            <a:avLst/>
          </a:prstGeom>
          <a:noFill/>
        </p:spPr>
        <p:txBody>
          <a:bodyPr wrap="square" rtlCol="0">
            <a:spAutoFit/>
          </a:bodyPr>
          <a:lstStyle/>
          <a:p>
            <a:r>
              <a:rPr lang="en-US" sz="2000" b="1" dirty="0"/>
              <a:t>Loans Receivable – Current Portion:</a:t>
            </a:r>
            <a:r>
              <a:rPr lang="en-US" sz="2000" dirty="0"/>
              <a:t> </a:t>
            </a:r>
            <a:r>
              <a:rPr lang="en-US" dirty="0"/>
              <a:t>This represents the principal portion of long-term loans given to others that is scheduled to be received within twelve months.</a:t>
            </a:r>
          </a:p>
        </p:txBody>
      </p:sp>
      <p:sp>
        <p:nvSpPr>
          <p:cNvPr id="7" name="TextBox 6">
            <a:extLst>
              <a:ext uri="{FF2B5EF4-FFF2-40B4-BE49-F238E27FC236}">
                <a16:creationId xmlns:a16="http://schemas.microsoft.com/office/drawing/2014/main" id="{BF439FBF-FABC-24C0-C47E-3BBEFAE092AB}"/>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288304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wipe(right)">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22" presetClass="entr" presetSubtype="4"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1A857-94B2-F087-666B-E9D407AC15B1}"/>
              </a:ext>
            </a:extLst>
          </p:cNvPr>
          <p:cNvSpPr>
            <a:spLocks noGrp="1"/>
          </p:cNvSpPr>
          <p:nvPr>
            <p:ph type="title"/>
          </p:nvPr>
        </p:nvSpPr>
        <p:spPr/>
        <p:txBody>
          <a:bodyPr>
            <a:normAutofit/>
          </a:bodyPr>
          <a:lstStyle/>
          <a:p>
            <a:r>
              <a:rPr lang="en-US" sz="6000" dirty="0"/>
              <a:t>Disclaimer</a:t>
            </a:r>
          </a:p>
        </p:txBody>
      </p:sp>
      <p:sp>
        <p:nvSpPr>
          <p:cNvPr id="3" name="Content Placeholder 2">
            <a:extLst>
              <a:ext uri="{FF2B5EF4-FFF2-40B4-BE49-F238E27FC236}">
                <a16:creationId xmlns:a16="http://schemas.microsoft.com/office/drawing/2014/main" id="{BA021DC0-4AFC-4A87-623C-F9563BB267BE}"/>
              </a:ext>
            </a:extLst>
          </p:cNvPr>
          <p:cNvSpPr>
            <a:spLocks noGrp="1"/>
          </p:cNvSpPr>
          <p:nvPr>
            <p:ph idx="1"/>
          </p:nvPr>
        </p:nvSpPr>
        <p:spPr>
          <a:xfrm>
            <a:off x="838200" y="1825625"/>
            <a:ext cx="10515600" cy="4667250"/>
          </a:xfrm>
        </p:spPr>
        <p:txBody>
          <a:bodyPr>
            <a:normAutofit/>
          </a:bodyPr>
          <a:lstStyle/>
          <a:p>
            <a:pPr marL="0" indent="0">
              <a:buNone/>
            </a:pPr>
            <a:r>
              <a:rPr lang="en-US" dirty="0"/>
              <a:t>The presenter recognizes the very large audience present today has a wide variety of financial and accounting expertise – or a lack thereof. In addition, although many countries are coalescing toward the use of a common standard referred to as International Financial Reporting Standards (IFRS), it is known that accounting regulations of each country do vary.</a:t>
            </a:r>
          </a:p>
          <a:p>
            <a:pPr marL="0" indent="0">
              <a:buNone/>
            </a:pPr>
            <a:r>
              <a:rPr lang="en-US" dirty="0"/>
              <a:t>Terms and definitions provided should be understood to represent a best effort to explain certain financial concepts in simple terms for people without formal accounting training. If a perceived conflict is present, please refer to IFRS and the SDA Accounting Manual for clarification.</a:t>
            </a:r>
          </a:p>
        </p:txBody>
      </p:sp>
    </p:spTree>
    <p:extLst>
      <p:ext uri="{BB962C8B-B14F-4D97-AF65-F5344CB8AC3E}">
        <p14:creationId xmlns:p14="http://schemas.microsoft.com/office/powerpoint/2010/main" val="2964497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6725"/>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5622D24-404F-AF04-6E8B-76E147D7BA15}"/>
              </a:ext>
            </a:extLst>
          </p:cNvPr>
          <p:cNvSpPr txBox="1"/>
          <p:nvPr/>
        </p:nvSpPr>
        <p:spPr>
          <a:xfrm>
            <a:off x="9058940" y="3569099"/>
            <a:ext cx="2966483" cy="2646878"/>
          </a:xfrm>
          <a:prstGeom prst="rect">
            <a:avLst/>
          </a:prstGeom>
          <a:noFill/>
        </p:spPr>
        <p:txBody>
          <a:bodyPr wrap="square" rtlCol="0">
            <a:spAutoFit/>
          </a:bodyPr>
          <a:lstStyle/>
          <a:p>
            <a:r>
              <a:rPr lang="en-US" sz="2000" b="1" dirty="0"/>
              <a:t>Liabilities</a:t>
            </a:r>
            <a:r>
              <a:rPr lang="en-US" dirty="0"/>
              <a:t> are forms of debt that are owed to individuals or another entity.</a:t>
            </a:r>
          </a:p>
          <a:p>
            <a:endParaRPr lang="en-US" dirty="0"/>
          </a:p>
          <a:p>
            <a:r>
              <a:rPr lang="en-US" sz="2000" b="1" dirty="0"/>
              <a:t>Liabilities</a:t>
            </a:r>
            <a:r>
              <a:rPr lang="en-US" dirty="0"/>
              <a:t> are:</a:t>
            </a:r>
          </a:p>
          <a:p>
            <a:pPr marL="285750" indent="-285750">
              <a:buFont typeface="Arial" panose="020B0604020202020204" pitchFamily="34" charset="0"/>
              <a:buChar char="•"/>
            </a:pPr>
            <a:r>
              <a:rPr lang="en-US" dirty="0"/>
              <a:t>Listed in order of how soon they must be paid</a:t>
            </a:r>
          </a:p>
          <a:p>
            <a:pPr marL="285750" indent="-285750">
              <a:buFont typeface="Arial" panose="020B0604020202020204" pitchFamily="34" charset="0"/>
              <a:buChar char="•"/>
            </a:pPr>
            <a:r>
              <a:rPr lang="en-US" dirty="0"/>
              <a:t>Those higher in the list must be paid earlier</a:t>
            </a:r>
          </a:p>
        </p:txBody>
      </p:sp>
      <p:cxnSp>
        <p:nvCxnSpPr>
          <p:cNvPr id="9" name="Straight Connector 8">
            <a:extLst>
              <a:ext uri="{FF2B5EF4-FFF2-40B4-BE49-F238E27FC236}">
                <a16:creationId xmlns:a16="http://schemas.microsoft.com/office/drawing/2014/main" id="{61A43209-AEEB-08F3-161C-FE9C7FFD0568}"/>
              </a:ext>
            </a:extLst>
          </p:cNvPr>
          <p:cNvCxnSpPr>
            <a:cxnSpLocks/>
          </p:cNvCxnSpPr>
          <p:nvPr/>
        </p:nvCxnSpPr>
        <p:spPr>
          <a:xfrm flipH="1">
            <a:off x="3136610" y="3427251"/>
            <a:ext cx="5922330" cy="0"/>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944E9F6-8EFB-21F4-E817-A9A988872BA0}"/>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42117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6725"/>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BC5F55-1AB1-8F87-3C9B-37E5ACB3794A}"/>
              </a:ext>
            </a:extLst>
          </p:cNvPr>
          <p:cNvSpPr txBox="1"/>
          <p:nvPr/>
        </p:nvSpPr>
        <p:spPr>
          <a:xfrm>
            <a:off x="9058940" y="393403"/>
            <a:ext cx="2966483" cy="1785104"/>
          </a:xfrm>
          <a:prstGeom prst="rect">
            <a:avLst/>
          </a:prstGeom>
          <a:noFill/>
        </p:spPr>
        <p:txBody>
          <a:bodyPr wrap="square" rtlCol="0">
            <a:spAutoFit/>
          </a:bodyPr>
          <a:lstStyle/>
          <a:p>
            <a:r>
              <a:rPr lang="en-US" sz="2000" b="1" dirty="0"/>
              <a:t>Accounts Payable: </a:t>
            </a:r>
            <a:r>
              <a:rPr lang="en-US" dirty="0"/>
              <a:t>Amounts due to people or organizations, such as employees, local churches, academies, institutions, higher organization, etc.</a:t>
            </a:r>
          </a:p>
        </p:txBody>
      </p:sp>
      <p:cxnSp>
        <p:nvCxnSpPr>
          <p:cNvPr id="5" name="Straight Arrow Connector 4">
            <a:extLst>
              <a:ext uri="{FF2B5EF4-FFF2-40B4-BE49-F238E27FC236}">
                <a16:creationId xmlns:a16="http://schemas.microsoft.com/office/drawing/2014/main" id="{D6558F19-B059-6802-EBD6-8009BC63DD78}"/>
              </a:ext>
            </a:extLst>
          </p:cNvPr>
          <p:cNvCxnSpPr>
            <a:cxnSpLocks/>
          </p:cNvCxnSpPr>
          <p:nvPr/>
        </p:nvCxnSpPr>
        <p:spPr>
          <a:xfrm flipH="1">
            <a:off x="4408965" y="733662"/>
            <a:ext cx="4664150" cy="310824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6BDFAD6-7752-9657-5DF7-C8EB24877989}"/>
              </a:ext>
            </a:extLst>
          </p:cNvPr>
          <p:cNvCxnSpPr>
            <a:cxnSpLocks/>
          </p:cNvCxnSpPr>
          <p:nvPr/>
        </p:nvCxnSpPr>
        <p:spPr>
          <a:xfrm flipH="1">
            <a:off x="4889207" y="2620926"/>
            <a:ext cx="4183908" cy="138478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0F52C99-2801-C038-4AEA-B080E508DF46}"/>
              </a:ext>
            </a:extLst>
          </p:cNvPr>
          <p:cNvSpPr txBox="1"/>
          <p:nvPr/>
        </p:nvSpPr>
        <p:spPr>
          <a:xfrm>
            <a:off x="9041221" y="2457121"/>
            <a:ext cx="2994260" cy="2092881"/>
          </a:xfrm>
          <a:prstGeom prst="rect">
            <a:avLst/>
          </a:prstGeom>
          <a:noFill/>
        </p:spPr>
        <p:txBody>
          <a:bodyPr wrap="square" rtlCol="0">
            <a:spAutoFit/>
          </a:bodyPr>
          <a:lstStyle/>
          <a:p>
            <a:r>
              <a:rPr lang="en-US" sz="2000" b="1" dirty="0"/>
              <a:t>Offering and Agency Accounts:</a:t>
            </a:r>
            <a:r>
              <a:rPr lang="en-US" sz="2000" dirty="0"/>
              <a:t> Th</a:t>
            </a:r>
            <a:r>
              <a:rPr lang="en-US" dirty="0"/>
              <a:t>is represents Tithe percentages and offerings due to the higher organization. Also includes money held for others as a short-term arrangement.</a:t>
            </a:r>
          </a:p>
        </p:txBody>
      </p:sp>
      <p:sp>
        <p:nvSpPr>
          <p:cNvPr id="7" name="TextBox 6">
            <a:extLst>
              <a:ext uri="{FF2B5EF4-FFF2-40B4-BE49-F238E27FC236}">
                <a16:creationId xmlns:a16="http://schemas.microsoft.com/office/drawing/2014/main" id="{4A9A0E39-3EE2-9E28-32DE-7DF7B3F0FF74}"/>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395090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wipe(right)">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22" presetClass="entr" presetSubtype="2"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righ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6725"/>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BC5F55-1AB1-8F87-3C9B-37E5ACB3794A}"/>
              </a:ext>
            </a:extLst>
          </p:cNvPr>
          <p:cNvSpPr txBox="1"/>
          <p:nvPr/>
        </p:nvSpPr>
        <p:spPr>
          <a:xfrm>
            <a:off x="9058940" y="4780078"/>
            <a:ext cx="2966483" cy="1815882"/>
          </a:xfrm>
          <a:prstGeom prst="rect">
            <a:avLst/>
          </a:prstGeom>
          <a:noFill/>
        </p:spPr>
        <p:txBody>
          <a:bodyPr wrap="square" rtlCol="0">
            <a:spAutoFit/>
          </a:bodyPr>
          <a:lstStyle/>
          <a:p>
            <a:r>
              <a:rPr lang="en-US" sz="2000" b="1" dirty="0"/>
              <a:t>Loans Payable – Noncurrent Portion:</a:t>
            </a:r>
            <a:r>
              <a:rPr lang="en-US" sz="2000" dirty="0"/>
              <a:t> </a:t>
            </a:r>
            <a:r>
              <a:rPr lang="en-US" dirty="0"/>
              <a:t>This represents the principal portion of long-term debt that is scheduled to be paid beyond twelve months.</a:t>
            </a:r>
            <a:endParaRPr lang="en-US" sz="1200" dirty="0"/>
          </a:p>
        </p:txBody>
      </p:sp>
      <p:cxnSp>
        <p:nvCxnSpPr>
          <p:cNvPr id="5" name="Straight Arrow Connector 4">
            <a:extLst>
              <a:ext uri="{FF2B5EF4-FFF2-40B4-BE49-F238E27FC236}">
                <a16:creationId xmlns:a16="http://schemas.microsoft.com/office/drawing/2014/main" id="{D6558F19-B059-6802-EBD6-8009BC63DD78}"/>
              </a:ext>
            </a:extLst>
          </p:cNvPr>
          <p:cNvCxnSpPr>
            <a:cxnSpLocks/>
          </p:cNvCxnSpPr>
          <p:nvPr/>
        </p:nvCxnSpPr>
        <p:spPr>
          <a:xfrm flipH="1">
            <a:off x="5032748" y="3212757"/>
            <a:ext cx="4026192" cy="9761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063EE48-B774-F5C8-FE92-CC442ED4E866}"/>
              </a:ext>
            </a:extLst>
          </p:cNvPr>
          <p:cNvCxnSpPr>
            <a:cxnSpLocks/>
          </p:cNvCxnSpPr>
          <p:nvPr/>
        </p:nvCxnSpPr>
        <p:spPr>
          <a:xfrm flipH="1">
            <a:off x="5018573" y="5008871"/>
            <a:ext cx="402264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864D50C-DA04-35E3-0BF1-B75FA69D043D}"/>
              </a:ext>
            </a:extLst>
          </p:cNvPr>
          <p:cNvSpPr txBox="1"/>
          <p:nvPr/>
        </p:nvSpPr>
        <p:spPr>
          <a:xfrm>
            <a:off x="9041221" y="2970002"/>
            <a:ext cx="2994260" cy="1815882"/>
          </a:xfrm>
          <a:prstGeom prst="rect">
            <a:avLst/>
          </a:prstGeom>
          <a:noFill/>
        </p:spPr>
        <p:txBody>
          <a:bodyPr wrap="square" rtlCol="0">
            <a:spAutoFit/>
          </a:bodyPr>
          <a:lstStyle/>
          <a:p>
            <a:r>
              <a:rPr lang="en-US" sz="2000" b="1" dirty="0"/>
              <a:t>Loans Payable – Current Portion:</a:t>
            </a:r>
            <a:r>
              <a:rPr lang="en-US" sz="2000" dirty="0"/>
              <a:t> </a:t>
            </a:r>
            <a:r>
              <a:rPr lang="en-US" dirty="0"/>
              <a:t>This represents the principal portion of long-term debt that is scheduled to be paid within twelve months.</a:t>
            </a:r>
            <a:endParaRPr lang="en-US" sz="1200" dirty="0"/>
          </a:p>
          <a:p>
            <a:endParaRPr lang="en-US" dirty="0"/>
          </a:p>
        </p:txBody>
      </p:sp>
      <p:sp>
        <p:nvSpPr>
          <p:cNvPr id="7" name="TextBox 6">
            <a:extLst>
              <a:ext uri="{FF2B5EF4-FFF2-40B4-BE49-F238E27FC236}">
                <a16:creationId xmlns:a16="http://schemas.microsoft.com/office/drawing/2014/main" id="{B5ED3563-6F61-9189-F072-DE6340D990EE}"/>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335501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wipe(right)">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22" presetClass="entr" presetSubtype="2"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6690887-B394-CFF6-FD1F-F90D0BF45842}"/>
              </a:ext>
            </a:extLst>
          </p:cNvPr>
          <p:cNvPicPr>
            <a:picLocks noChangeAspect="1"/>
          </p:cNvPicPr>
          <p:nvPr/>
        </p:nvPicPr>
        <p:blipFill>
          <a:blip r:embed="rId3"/>
          <a:stretch>
            <a:fillRect/>
          </a:stretch>
        </p:blipFill>
        <p:spPr>
          <a:xfrm>
            <a:off x="3338623" y="86725"/>
            <a:ext cx="5518298" cy="6688846"/>
          </a:xfrm>
          <a:prstGeom prst="rect">
            <a:avLst/>
          </a:prstGeom>
          <a:ln>
            <a:solidFill>
              <a:schemeClr val="tx1"/>
            </a:solidFill>
          </a:ln>
        </p:spPr>
      </p:pic>
      <p:sp>
        <p:nvSpPr>
          <p:cNvPr id="6" name="Rectangle 5">
            <a:extLst>
              <a:ext uri="{FF2B5EF4-FFF2-40B4-BE49-F238E27FC236}">
                <a16:creationId xmlns:a16="http://schemas.microsoft.com/office/drawing/2014/main" id="{43BAA77E-5AC7-C3CD-79C1-A3729E6DEEF4}"/>
              </a:ext>
            </a:extLst>
          </p:cNvPr>
          <p:cNvSpPr/>
          <p:nvPr/>
        </p:nvSpPr>
        <p:spPr>
          <a:xfrm>
            <a:off x="3136610" y="754927"/>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6F7B467-C561-8A4C-9582-E4F6D30A1529}"/>
              </a:ext>
            </a:extLst>
          </p:cNvPr>
          <p:cNvSpPr/>
          <p:nvPr/>
        </p:nvSpPr>
        <p:spPr>
          <a:xfrm>
            <a:off x="3150785" y="3427251"/>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E770F33-6C4F-EB39-198D-7EE342FAA2EA}"/>
              </a:ext>
            </a:extLst>
          </p:cNvPr>
          <p:cNvSpPr/>
          <p:nvPr/>
        </p:nvSpPr>
        <p:spPr>
          <a:xfrm>
            <a:off x="3154323" y="5621099"/>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BC5F55-1AB1-8F87-3C9B-37E5ACB3794A}"/>
              </a:ext>
            </a:extLst>
          </p:cNvPr>
          <p:cNvSpPr txBox="1"/>
          <p:nvPr/>
        </p:nvSpPr>
        <p:spPr>
          <a:xfrm>
            <a:off x="9058940" y="393403"/>
            <a:ext cx="2966483" cy="1815882"/>
          </a:xfrm>
          <a:prstGeom prst="rect">
            <a:avLst/>
          </a:prstGeom>
          <a:noFill/>
        </p:spPr>
        <p:txBody>
          <a:bodyPr wrap="square" rtlCol="0">
            <a:spAutoFit/>
          </a:bodyPr>
          <a:lstStyle/>
          <a:p>
            <a:endParaRPr lang="en-US" sz="2000" dirty="0"/>
          </a:p>
          <a:p>
            <a:r>
              <a:rPr lang="en-US" sz="2000" b="1" dirty="0"/>
              <a:t>Net Assets:</a:t>
            </a:r>
            <a:r>
              <a:rPr lang="en-US" sz="2000" dirty="0"/>
              <a:t> R</a:t>
            </a:r>
            <a:r>
              <a:rPr lang="en-US" dirty="0"/>
              <a:t>epresents the net residual of gains and losses over the years from the time the organization was established.</a:t>
            </a:r>
          </a:p>
        </p:txBody>
      </p:sp>
      <p:cxnSp>
        <p:nvCxnSpPr>
          <p:cNvPr id="5" name="Straight Arrow Connector 4">
            <a:extLst>
              <a:ext uri="{FF2B5EF4-FFF2-40B4-BE49-F238E27FC236}">
                <a16:creationId xmlns:a16="http://schemas.microsoft.com/office/drawing/2014/main" id="{D6558F19-B059-6802-EBD6-8009BC63DD78}"/>
              </a:ext>
            </a:extLst>
          </p:cNvPr>
          <p:cNvCxnSpPr>
            <a:cxnSpLocks/>
          </p:cNvCxnSpPr>
          <p:nvPr/>
        </p:nvCxnSpPr>
        <p:spPr>
          <a:xfrm flipH="1">
            <a:off x="4091766" y="914415"/>
            <a:ext cx="4949455" cy="470668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747C16-CFFC-7E04-2D88-CB03514BA8AF}"/>
              </a:ext>
            </a:extLst>
          </p:cNvPr>
          <p:cNvSpPr txBox="1"/>
          <p:nvPr/>
        </p:nvSpPr>
        <p:spPr>
          <a:xfrm>
            <a:off x="9068998" y="2458992"/>
            <a:ext cx="2966483" cy="1231106"/>
          </a:xfrm>
          <a:prstGeom prst="rect">
            <a:avLst/>
          </a:prstGeom>
          <a:noFill/>
        </p:spPr>
        <p:txBody>
          <a:bodyPr wrap="square" rtlCol="0">
            <a:spAutoFit/>
          </a:bodyPr>
          <a:lstStyle/>
          <a:p>
            <a:r>
              <a:rPr lang="en-US" sz="2000" b="1" dirty="0"/>
              <a:t>Unallocated Tithe Fund: </a:t>
            </a:r>
            <a:r>
              <a:rPr lang="en-US" dirty="0"/>
              <a:t>The portion of net assets originating from Tithe income.</a:t>
            </a:r>
            <a:endParaRPr lang="en-US" sz="1200" dirty="0"/>
          </a:p>
        </p:txBody>
      </p:sp>
      <p:sp>
        <p:nvSpPr>
          <p:cNvPr id="9" name="TextBox 8">
            <a:extLst>
              <a:ext uri="{FF2B5EF4-FFF2-40B4-BE49-F238E27FC236}">
                <a16:creationId xmlns:a16="http://schemas.microsoft.com/office/drawing/2014/main" id="{E1242A10-A649-FBF8-BFB3-5C259DBA6B12}"/>
              </a:ext>
            </a:extLst>
          </p:cNvPr>
          <p:cNvSpPr txBox="1"/>
          <p:nvPr/>
        </p:nvSpPr>
        <p:spPr>
          <a:xfrm>
            <a:off x="9060757" y="3859429"/>
            <a:ext cx="2966483" cy="1261884"/>
          </a:xfrm>
          <a:prstGeom prst="rect">
            <a:avLst/>
          </a:prstGeom>
          <a:noFill/>
        </p:spPr>
        <p:txBody>
          <a:bodyPr wrap="square" rtlCol="0">
            <a:spAutoFit/>
          </a:bodyPr>
          <a:lstStyle/>
          <a:p>
            <a:r>
              <a:rPr lang="en-US" sz="2000" b="1" dirty="0"/>
              <a:t>Unallocated Non-tithe Fund: </a:t>
            </a:r>
            <a:r>
              <a:rPr lang="en-US" dirty="0"/>
              <a:t>The portion of net assets originating from Non-tithe income.</a:t>
            </a:r>
            <a:endParaRPr lang="en-US" sz="1200" dirty="0"/>
          </a:p>
        </p:txBody>
      </p:sp>
      <p:sp>
        <p:nvSpPr>
          <p:cNvPr id="10" name="TextBox 9">
            <a:extLst>
              <a:ext uri="{FF2B5EF4-FFF2-40B4-BE49-F238E27FC236}">
                <a16:creationId xmlns:a16="http://schemas.microsoft.com/office/drawing/2014/main" id="{B06A3807-08FC-86B5-B271-A3728F37D9CC}"/>
              </a:ext>
            </a:extLst>
          </p:cNvPr>
          <p:cNvSpPr txBox="1"/>
          <p:nvPr/>
        </p:nvSpPr>
        <p:spPr>
          <a:xfrm>
            <a:off x="9064876" y="5383428"/>
            <a:ext cx="2966483" cy="1508105"/>
          </a:xfrm>
          <a:prstGeom prst="rect">
            <a:avLst/>
          </a:prstGeom>
          <a:noFill/>
        </p:spPr>
        <p:txBody>
          <a:bodyPr wrap="square" rtlCol="0">
            <a:spAutoFit/>
          </a:bodyPr>
          <a:lstStyle/>
          <a:p>
            <a:r>
              <a:rPr lang="en-US" sz="2000" b="1" dirty="0"/>
              <a:t>Allocated Funds: </a:t>
            </a:r>
            <a:r>
              <a:rPr lang="en-US" dirty="0"/>
              <a:t>The portion of net assets allocated by the controlling committee for specific purposes.</a:t>
            </a:r>
            <a:endParaRPr lang="en-US" sz="1200" dirty="0"/>
          </a:p>
        </p:txBody>
      </p:sp>
      <p:cxnSp>
        <p:nvCxnSpPr>
          <p:cNvPr id="12" name="Straight Arrow Connector 11">
            <a:extLst>
              <a:ext uri="{FF2B5EF4-FFF2-40B4-BE49-F238E27FC236}">
                <a16:creationId xmlns:a16="http://schemas.microsoft.com/office/drawing/2014/main" id="{F6D5492A-A546-466A-DE27-F8F1219299F6}"/>
              </a:ext>
            </a:extLst>
          </p:cNvPr>
          <p:cNvCxnSpPr>
            <a:cxnSpLocks/>
          </p:cNvCxnSpPr>
          <p:nvPr/>
        </p:nvCxnSpPr>
        <p:spPr>
          <a:xfrm flipH="1">
            <a:off x="4596714" y="2718958"/>
            <a:ext cx="4472284" cy="312341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86BD881-3A29-CD92-4FA6-90B8E398D0F4}"/>
              </a:ext>
            </a:extLst>
          </p:cNvPr>
          <p:cNvCxnSpPr>
            <a:cxnSpLocks/>
          </p:cNvCxnSpPr>
          <p:nvPr/>
        </p:nvCxnSpPr>
        <p:spPr>
          <a:xfrm flipH="1">
            <a:off x="4744995" y="4099523"/>
            <a:ext cx="4313939" cy="188271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225A4E5-FD22-C1E8-652A-0F5B39E73C25}"/>
              </a:ext>
            </a:extLst>
          </p:cNvPr>
          <p:cNvCxnSpPr>
            <a:cxnSpLocks/>
          </p:cNvCxnSpPr>
          <p:nvPr/>
        </p:nvCxnSpPr>
        <p:spPr>
          <a:xfrm flipH="1">
            <a:off x="4269403" y="5621099"/>
            <a:ext cx="4817314" cy="565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1931EB5-15DC-66BA-1404-DFA754EDE8EC}"/>
              </a:ext>
            </a:extLst>
          </p:cNvPr>
          <p:cNvSpPr txBox="1"/>
          <p:nvPr/>
        </p:nvSpPr>
        <p:spPr>
          <a:xfrm rot="16200000">
            <a:off x="-2953404" y="2936556"/>
            <a:ext cx="6857999" cy="984885"/>
          </a:xfrm>
          <a:prstGeom prst="rect">
            <a:avLst/>
          </a:prstGeom>
          <a:solidFill>
            <a:schemeClr val="tx1"/>
          </a:solidFill>
          <a:ln>
            <a:noFill/>
          </a:ln>
        </p:spPr>
        <p:txBody>
          <a:bodyPr wrap="square" rtlCol="0">
            <a:spAutoFit/>
          </a:bodyPr>
          <a:lstStyle/>
          <a:p>
            <a:pPr algn="ctr"/>
            <a:r>
              <a:rPr lang="en-US" sz="4000" dirty="0">
                <a:solidFill>
                  <a:schemeClr val="bg1"/>
                </a:solidFill>
              </a:rPr>
              <a:t>Statement of Financial Position</a:t>
            </a:r>
          </a:p>
          <a:p>
            <a:endParaRPr lang="en-US" sz="1600" dirty="0">
              <a:solidFill>
                <a:schemeClr val="bg1"/>
              </a:solidFill>
            </a:endParaRPr>
          </a:p>
        </p:txBody>
      </p:sp>
    </p:spTree>
    <p:extLst>
      <p:ext uri="{BB962C8B-B14F-4D97-AF65-F5344CB8AC3E}">
        <p14:creationId xmlns:p14="http://schemas.microsoft.com/office/powerpoint/2010/main" val="2453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wipe(right)">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22" presetClass="entr" presetSubtype="2"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right)">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22" presetClass="entr" presetSubtype="2"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22" presetClass="entr" presetSubtype="2"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right)">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903B-65A7-C947-240C-BD9A3981961D}"/>
              </a:ext>
            </a:extLst>
          </p:cNvPr>
          <p:cNvSpPr>
            <a:spLocks noGrp="1"/>
          </p:cNvSpPr>
          <p:nvPr>
            <p:ph type="title"/>
          </p:nvPr>
        </p:nvSpPr>
        <p:spPr/>
        <p:txBody>
          <a:bodyPr>
            <a:normAutofit/>
          </a:bodyPr>
          <a:lstStyle/>
          <a:p>
            <a:r>
              <a:rPr lang="en-US" sz="6000" dirty="0"/>
              <a:t>Financial Statements</a:t>
            </a:r>
          </a:p>
        </p:txBody>
      </p:sp>
      <p:sp>
        <p:nvSpPr>
          <p:cNvPr id="3" name="Content Placeholder 2">
            <a:extLst>
              <a:ext uri="{FF2B5EF4-FFF2-40B4-BE49-F238E27FC236}">
                <a16:creationId xmlns:a16="http://schemas.microsoft.com/office/drawing/2014/main" id="{0AAAD7A4-C1FE-A866-CDCB-F8ED4F82ACFD}"/>
              </a:ext>
            </a:extLst>
          </p:cNvPr>
          <p:cNvSpPr>
            <a:spLocks noGrp="1"/>
          </p:cNvSpPr>
          <p:nvPr>
            <p:ph idx="1"/>
          </p:nvPr>
        </p:nvSpPr>
        <p:spPr/>
        <p:txBody>
          <a:bodyPr>
            <a:normAutofit/>
          </a:bodyPr>
          <a:lstStyle/>
          <a:p>
            <a:r>
              <a:rPr lang="en-US" sz="3600" dirty="0">
                <a:solidFill>
                  <a:schemeClr val="bg1">
                    <a:lumMod val="85000"/>
                  </a:schemeClr>
                </a:solidFill>
              </a:rPr>
              <a:t>Statement of Financial Position</a:t>
            </a:r>
          </a:p>
          <a:p>
            <a:r>
              <a:rPr lang="en-US" sz="3600" dirty="0"/>
              <a:t>Statement of Financial Activity</a:t>
            </a:r>
          </a:p>
          <a:p>
            <a:r>
              <a:rPr lang="en-US" sz="3600" dirty="0">
                <a:solidFill>
                  <a:schemeClr val="bg1">
                    <a:lumMod val="85000"/>
                  </a:schemeClr>
                </a:solidFill>
              </a:rPr>
              <a:t>Statement of Changes in Net Assets</a:t>
            </a:r>
          </a:p>
          <a:p>
            <a:r>
              <a:rPr lang="en-US" sz="3600" dirty="0">
                <a:solidFill>
                  <a:schemeClr val="bg1">
                    <a:lumMod val="85000"/>
                  </a:schemeClr>
                </a:solidFill>
              </a:rPr>
              <a:t>Statement of Cash Flows</a:t>
            </a:r>
          </a:p>
        </p:txBody>
      </p:sp>
      <p:sp>
        <p:nvSpPr>
          <p:cNvPr id="4" name="Arrow: Right 3">
            <a:extLst>
              <a:ext uri="{FF2B5EF4-FFF2-40B4-BE49-F238E27FC236}">
                <a16:creationId xmlns:a16="http://schemas.microsoft.com/office/drawing/2014/main" id="{B03596D2-A74F-7BA6-A30B-4808CFE39A61}"/>
              </a:ext>
            </a:extLst>
          </p:cNvPr>
          <p:cNvSpPr/>
          <p:nvPr/>
        </p:nvSpPr>
        <p:spPr>
          <a:xfrm>
            <a:off x="248087" y="2491547"/>
            <a:ext cx="604284" cy="41467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64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9DE5E8-F9BD-C5B6-9024-180DA5C1EB66}"/>
              </a:ext>
            </a:extLst>
          </p:cNvPr>
          <p:cNvPicPr>
            <a:picLocks noChangeAspect="1"/>
          </p:cNvPicPr>
          <p:nvPr/>
        </p:nvPicPr>
        <p:blipFill>
          <a:blip r:embed="rId3"/>
          <a:stretch>
            <a:fillRect/>
          </a:stretch>
        </p:blipFill>
        <p:spPr>
          <a:xfrm>
            <a:off x="3338614" y="90637"/>
            <a:ext cx="5518298" cy="6688846"/>
          </a:xfrm>
          <a:prstGeom prst="rect">
            <a:avLst/>
          </a:prstGeom>
          <a:ln>
            <a:solidFill>
              <a:schemeClr val="tx1"/>
            </a:solidFill>
          </a:ln>
        </p:spPr>
      </p:pic>
      <p:pic>
        <p:nvPicPr>
          <p:cNvPr id="2" name="Picture 1">
            <a:extLst>
              <a:ext uri="{FF2B5EF4-FFF2-40B4-BE49-F238E27FC236}">
                <a16:creationId xmlns:a16="http://schemas.microsoft.com/office/drawing/2014/main" id="{C9EC93E9-49CF-CEB0-936D-49676B728B2C}"/>
              </a:ext>
            </a:extLst>
          </p:cNvPr>
          <p:cNvPicPr>
            <a:picLocks noChangeAspect="1"/>
          </p:cNvPicPr>
          <p:nvPr/>
        </p:nvPicPr>
        <p:blipFill>
          <a:blip r:embed="rId4"/>
          <a:stretch>
            <a:fillRect/>
          </a:stretch>
        </p:blipFill>
        <p:spPr>
          <a:xfrm rot="20703634">
            <a:off x="6270759" y="-429103"/>
            <a:ext cx="5518298" cy="6688846"/>
          </a:xfrm>
          <a:prstGeom prst="rect">
            <a:avLst/>
          </a:prstGeom>
          <a:ln>
            <a:solidFill>
              <a:schemeClr val="tx1"/>
            </a:solidFill>
          </a:ln>
        </p:spPr>
      </p:pic>
      <p:sp>
        <p:nvSpPr>
          <p:cNvPr id="3" name="Oval 2">
            <a:extLst>
              <a:ext uri="{FF2B5EF4-FFF2-40B4-BE49-F238E27FC236}">
                <a16:creationId xmlns:a16="http://schemas.microsoft.com/office/drawing/2014/main" id="{6DFFA4A5-DF4D-8FAE-7064-68508B03969A}"/>
              </a:ext>
            </a:extLst>
          </p:cNvPr>
          <p:cNvSpPr/>
          <p:nvPr/>
        </p:nvSpPr>
        <p:spPr>
          <a:xfrm>
            <a:off x="4484596" y="6286095"/>
            <a:ext cx="729049" cy="2264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F31D100C-AA86-5446-9031-2B5D53CD4FB5}"/>
              </a:ext>
            </a:extLst>
          </p:cNvPr>
          <p:cNvSpPr/>
          <p:nvPr/>
        </p:nvSpPr>
        <p:spPr>
          <a:xfrm rot="9829031">
            <a:off x="11297489" y="4608345"/>
            <a:ext cx="397425" cy="33710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5030D7B3-6F4B-39FB-96DC-DFB44AEDD8E3}"/>
              </a:ext>
            </a:extLst>
          </p:cNvPr>
          <p:cNvCxnSpPr/>
          <p:nvPr/>
        </p:nvCxnSpPr>
        <p:spPr>
          <a:xfrm flipH="1">
            <a:off x="5387546" y="4994150"/>
            <a:ext cx="5288692" cy="129194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B750BE6D-B98B-DD74-608B-2863D8B8D8F3}"/>
              </a:ext>
            </a:extLst>
          </p:cNvPr>
          <p:cNvSpPr/>
          <p:nvPr/>
        </p:nvSpPr>
        <p:spPr>
          <a:xfrm>
            <a:off x="5069488" y="6302568"/>
            <a:ext cx="729049" cy="2264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FAD1F28-824E-0C54-E652-606628CD36F2}"/>
              </a:ext>
            </a:extLst>
          </p:cNvPr>
          <p:cNvSpPr/>
          <p:nvPr/>
        </p:nvSpPr>
        <p:spPr>
          <a:xfrm>
            <a:off x="6214554" y="6298446"/>
            <a:ext cx="729049" cy="2264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5C333A42-6D1D-0D22-404B-C9C703DED845}"/>
              </a:ext>
            </a:extLst>
          </p:cNvPr>
          <p:cNvSpPr/>
          <p:nvPr/>
        </p:nvSpPr>
        <p:spPr>
          <a:xfrm rot="9829031">
            <a:off x="11338676" y="4760745"/>
            <a:ext cx="397425" cy="33710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1BBF6D99-4FD5-9A2B-1BB0-983797C9C272}"/>
              </a:ext>
            </a:extLst>
          </p:cNvPr>
          <p:cNvSpPr/>
          <p:nvPr/>
        </p:nvSpPr>
        <p:spPr>
          <a:xfrm rot="9829031">
            <a:off x="11379863" y="4925502"/>
            <a:ext cx="397425" cy="33710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3FD04785-C53E-2E5D-E66F-C75BED1EE989}"/>
              </a:ext>
            </a:extLst>
          </p:cNvPr>
          <p:cNvCxnSpPr>
            <a:cxnSpLocks/>
          </p:cNvCxnSpPr>
          <p:nvPr/>
        </p:nvCxnSpPr>
        <p:spPr>
          <a:xfrm flipH="1">
            <a:off x="5802653" y="5153932"/>
            <a:ext cx="4939809" cy="122646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3E71206-119C-0659-28D1-7C4B819E7184}"/>
              </a:ext>
            </a:extLst>
          </p:cNvPr>
          <p:cNvCxnSpPr>
            <a:cxnSpLocks/>
          </p:cNvCxnSpPr>
          <p:nvPr/>
        </p:nvCxnSpPr>
        <p:spPr>
          <a:xfrm flipH="1">
            <a:off x="6943603" y="5318689"/>
            <a:ext cx="3827689" cy="99834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2C42306-695F-FEBA-9AC1-57A5113233EA}"/>
              </a:ext>
            </a:extLst>
          </p:cNvPr>
          <p:cNvSpPr txBox="1"/>
          <p:nvPr/>
        </p:nvSpPr>
        <p:spPr>
          <a:xfrm rot="16200000">
            <a:off x="-2953404" y="2936556"/>
            <a:ext cx="6857999" cy="984885"/>
          </a:xfrm>
          <a:prstGeom prst="rect">
            <a:avLst/>
          </a:prstGeom>
          <a:solidFill>
            <a:schemeClr val="accent1"/>
          </a:solidFill>
          <a:ln>
            <a:noFill/>
          </a:ln>
        </p:spPr>
        <p:txBody>
          <a:bodyPr wrap="square" rtlCol="0">
            <a:spAutoFit/>
          </a:bodyPr>
          <a:lstStyle/>
          <a:p>
            <a:pPr algn="ctr"/>
            <a:r>
              <a:rPr lang="en-US" sz="4000" dirty="0">
                <a:solidFill>
                  <a:schemeClr val="bg1"/>
                </a:solidFill>
              </a:rPr>
              <a:t>Statement of Financial Activity</a:t>
            </a:r>
          </a:p>
          <a:p>
            <a:endParaRPr lang="en-US" sz="1600" dirty="0">
              <a:solidFill>
                <a:schemeClr val="bg1"/>
              </a:solidFill>
            </a:endParaRPr>
          </a:p>
        </p:txBody>
      </p:sp>
    </p:spTree>
    <p:extLst>
      <p:ext uri="{BB962C8B-B14F-4D97-AF65-F5344CB8AC3E}">
        <p14:creationId xmlns:p14="http://schemas.microsoft.com/office/powerpoint/2010/main" val="235109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right)">
                                      <p:cBhvr>
                                        <p:cTn id="16" dur="500"/>
                                        <p:tgtEl>
                                          <p:spTgt spid="10"/>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right)">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par>
                          <p:cTn id="25" fill="hold">
                            <p:stCondLst>
                              <p:cond delay="0"/>
                            </p:stCondLst>
                            <p:childTnLst>
                              <p:par>
                                <p:cTn id="26" presetID="22" presetClass="entr" presetSubtype="2"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par>
                          <p:cTn id="29" fill="hold">
                            <p:stCondLst>
                              <p:cond delay="500"/>
                            </p:stCondLst>
                            <p:childTnLst>
                              <p:par>
                                <p:cTn id="30" presetID="22" presetClass="entr" presetSubtype="2"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0"/>
                            </p:stCondLst>
                            <p:childTnLst>
                              <p:par>
                                <p:cTn id="38" presetID="22" presetClass="entr" presetSubtype="2"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right)">
                                      <p:cBhvr>
                                        <p:cTn id="40" dur="500"/>
                                        <p:tgtEl>
                                          <p:spTgt spid="19"/>
                                        </p:tgtEl>
                                      </p:cBhvr>
                                    </p:animEffect>
                                  </p:childTnLst>
                                </p:cTn>
                              </p:par>
                            </p:childTnLst>
                          </p:cTn>
                        </p:par>
                        <p:par>
                          <p:cTn id="41" fill="hold">
                            <p:stCondLst>
                              <p:cond delay="500"/>
                            </p:stCondLst>
                            <p:childTnLst>
                              <p:par>
                                <p:cTn id="42" presetID="22" presetClass="entr" presetSubtype="2"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right)">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1" grpId="0" animBg="1"/>
      <p:bldP spid="13" grpId="0" animBg="1"/>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9DE5E8-F9BD-C5B6-9024-180DA5C1EB66}"/>
              </a:ext>
            </a:extLst>
          </p:cNvPr>
          <p:cNvPicPr>
            <a:picLocks noChangeAspect="1"/>
          </p:cNvPicPr>
          <p:nvPr/>
        </p:nvPicPr>
        <p:blipFill>
          <a:blip r:embed="rId3"/>
          <a:stretch>
            <a:fillRect/>
          </a:stretch>
        </p:blipFill>
        <p:spPr>
          <a:xfrm>
            <a:off x="3338614" y="90637"/>
            <a:ext cx="5518298" cy="6688846"/>
          </a:xfrm>
          <a:prstGeom prst="rect">
            <a:avLst/>
          </a:prstGeom>
          <a:ln>
            <a:solidFill>
              <a:schemeClr val="tx1"/>
            </a:solidFill>
          </a:ln>
        </p:spPr>
      </p:pic>
      <p:sp>
        <p:nvSpPr>
          <p:cNvPr id="5" name="TextBox 4">
            <a:extLst>
              <a:ext uri="{FF2B5EF4-FFF2-40B4-BE49-F238E27FC236}">
                <a16:creationId xmlns:a16="http://schemas.microsoft.com/office/drawing/2014/main" id="{FF2BDC6E-5A18-E280-F3B0-1A4E35615623}"/>
              </a:ext>
            </a:extLst>
          </p:cNvPr>
          <p:cNvSpPr txBox="1"/>
          <p:nvPr/>
        </p:nvSpPr>
        <p:spPr>
          <a:xfrm>
            <a:off x="9058940" y="384438"/>
            <a:ext cx="2966483" cy="4339650"/>
          </a:xfrm>
          <a:prstGeom prst="rect">
            <a:avLst/>
          </a:prstGeom>
          <a:noFill/>
        </p:spPr>
        <p:txBody>
          <a:bodyPr wrap="square" rtlCol="0">
            <a:spAutoFit/>
          </a:bodyPr>
          <a:lstStyle/>
          <a:p>
            <a:r>
              <a:rPr lang="en-US" dirty="0"/>
              <a:t>The</a:t>
            </a:r>
            <a:r>
              <a:rPr lang="en-US" sz="2000" dirty="0"/>
              <a:t> </a:t>
            </a:r>
            <a:r>
              <a:rPr lang="en-US" sz="2000" b="1" dirty="0"/>
              <a:t>Statement of Financial Activity </a:t>
            </a:r>
            <a:r>
              <a:rPr lang="en-US" dirty="0"/>
              <a:t>summarizes transactions by the natural classification – meaning the </a:t>
            </a:r>
            <a:r>
              <a:rPr lang="en-US" sz="2000" b="1" dirty="0"/>
              <a:t>type</a:t>
            </a:r>
            <a:r>
              <a:rPr lang="en-US" dirty="0"/>
              <a:t> of income or expense without regard to department or purpose. For example, all payroll expenses are grouped together in one line rather than separating them by department. </a:t>
            </a:r>
          </a:p>
          <a:p>
            <a:endParaRPr lang="en-US" dirty="0"/>
          </a:p>
          <a:p>
            <a:r>
              <a:rPr lang="en-US" dirty="0"/>
              <a:t>The following statement will categorize expenses by department or purpose.</a:t>
            </a:r>
          </a:p>
        </p:txBody>
      </p:sp>
      <p:sp>
        <p:nvSpPr>
          <p:cNvPr id="3" name="TextBox 2">
            <a:extLst>
              <a:ext uri="{FF2B5EF4-FFF2-40B4-BE49-F238E27FC236}">
                <a16:creationId xmlns:a16="http://schemas.microsoft.com/office/drawing/2014/main" id="{278299B8-E48C-7923-57C8-76ABC181DDD0}"/>
              </a:ext>
            </a:extLst>
          </p:cNvPr>
          <p:cNvSpPr txBox="1"/>
          <p:nvPr/>
        </p:nvSpPr>
        <p:spPr>
          <a:xfrm>
            <a:off x="9045146" y="5128054"/>
            <a:ext cx="2990335" cy="1261884"/>
          </a:xfrm>
          <a:prstGeom prst="rect">
            <a:avLst/>
          </a:prstGeom>
          <a:noFill/>
        </p:spPr>
        <p:txBody>
          <a:bodyPr wrap="square" rtlCol="0">
            <a:spAutoFit/>
          </a:bodyPr>
          <a:lstStyle/>
          <a:p>
            <a:r>
              <a:rPr lang="en-US" dirty="0"/>
              <a:t>The</a:t>
            </a:r>
            <a:r>
              <a:rPr lang="en-US" sz="1800" dirty="0"/>
              <a:t> </a:t>
            </a:r>
            <a:r>
              <a:rPr lang="en-US" sz="2000" b="1" dirty="0"/>
              <a:t>Statement of Financial Activity</a:t>
            </a:r>
            <a:r>
              <a:rPr lang="en-US" dirty="0"/>
              <a:t> also separates Tithe vs Non-tithe activity into separate columns.</a:t>
            </a:r>
          </a:p>
        </p:txBody>
      </p:sp>
      <p:sp>
        <p:nvSpPr>
          <p:cNvPr id="6" name="Rectangle 5">
            <a:extLst>
              <a:ext uri="{FF2B5EF4-FFF2-40B4-BE49-F238E27FC236}">
                <a16:creationId xmlns:a16="http://schemas.microsoft.com/office/drawing/2014/main" id="{C0E26B0B-66C1-E1D9-E590-A7BD07D202A0}"/>
              </a:ext>
            </a:extLst>
          </p:cNvPr>
          <p:cNvSpPr/>
          <p:nvPr/>
        </p:nvSpPr>
        <p:spPr>
          <a:xfrm>
            <a:off x="4584357" y="704335"/>
            <a:ext cx="568410" cy="5857103"/>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51733CE-8D14-8052-9D43-9AF8AECF5890}"/>
              </a:ext>
            </a:extLst>
          </p:cNvPr>
          <p:cNvSpPr/>
          <p:nvPr/>
        </p:nvSpPr>
        <p:spPr>
          <a:xfrm>
            <a:off x="5231028" y="708451"/>
            <a:ext cx="568410" cy="5857103"/>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CBC8A86-6A93-A93C-B543-7DB4FBAFD6A2}"/>
              </a:ext>
            </a:extLst>
          </p:cNvPr>
          <p:cNvSpPr txBox="1"/>
          <p:nvPr/>
        </p:nvSpPr>
        <p:spPr>
          <a:xfrm rot="16200000">
            <a:off x="-2953404" y="2936556"/>
            <a:ext cx="6857999" cy="984885"/>
          </a:xfrm>
          <a:prstGeom prst="rect">
            <a:avLst/>
          </a:prstGeom>
          <a:solidFill>
            <a:schemeClr val="accent1"/>
          </a:solidFill>
          <a:ln>
            <a:noFill/>
          </a:ln>
        </p:spPr>
        <p:txBody>
          <a:bodyPr wrap="square" rtlCol="0">
            <a:spAutoFit/>
          </a:bodyPr>
          <a:lstStyle/>
          <a:p>
            <a:pPr algn="ctr"/>
            <a:r>
              <a:rPr lang="en-US" sz="4000" dirty="0">
                <a:solidFill>
                  <a:schemeClr val="bg1"/>
                </a:solidFill>
              </a:rPr>
              <a:t>Statement of Financial Activity</a:t>
            </a:r>
          </a:p>
          <a:p>
            <a:endParaRPr lang="en-US" sz="1600" dirty="0">
              <a:solidFill>
                <a:schemeClr val="bg1"/>
              </a:solidFill>
            </a:endParaRPr>
          </a:p>
        </p:txBody>
      </p:sp>
    </p:spTree>
    <p:extLst>
      <p:ext uri="{BB962C8B-B14F-4D97-AF65-F5344CB8AC3E}">
        <p14:creationId xmlns:p14="http://schemas.microsoft.com/office/powerpoint/2010/main" val="180308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par>
                          <p:cTn id="12" fill="hold">
                            <p:stCondLst>
                              <p:cond delay="500"/>
                            </p:stCondLst>
                            <p:childTnLst>
                              <p:par>
                                <p:cTn id="13" presetID="22" presetClass="entr" presetSubtype="1" fill="hold" grpId="0" nodeType="afterEffect">
                                  <p:stCondLst>
                                    <p:cond delay="100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9DE5E8-F9BD-C5B6-9024-180DA5C1EB66}"/>
              </a:ext>
            </a:extLst>
          </p:cNvPr>
          <p:cNvPicPr>
            <a:picLocks noChangeAspect="1"/>
          </p:cNvPicPr>
          <p:nvPr/>
        </p:nvPicPr>
        <p:blipFill>
          <a:blip r:embed="rId3"/>
          <a:stretch>
            <a:fillRect/>
          </a:stretch>
        </p:blipFill>
        <p:spPr>
          <a:xfrm>
            <a:off x="3338614" y="90637"/>
            <a:ext cx="5518298" cy="6688846"/>
          </a:xfrm>
          <a:prstGeom prst="rect">
            <a:avLst/>
          </a:prstGeom>
          <a:ln>
            <a:solidFill>
              <a:schemeClr val="tx1"/>
            </a:solidFill>
          </a:ln>
        </p:spPr>
      </p:pic>
      <p:sp>
        <p:nvSpPr>
          <p:cNvPr id="5" name="TextBox 4">
            <a:extLst>
              <a:ext uri="{FF2B5EF4-FFF2-40B4-BE49-F238E27FC236}">
                <a16:creationId xmlns:a16="http://schemas.microsoft.com/office/drawing/2014/main" id="{FF2BDC6E-5A18-E280-F3B0-1A4E35615623}"/>
              </a:ext>
            </a:extLst>
          </p:cNvPr>
          <p:cNvSpPr txBox="1"/>
          <p:nvPr/>
        </p:nvSpPr>
        <p:spPr>
          <a:xfrm>
            <a:off x="9058940" y="656291"/>
            <a:ext cx="2966483" cy="1508105"/>
          </a:xfrm>
          <a:prstGeom prst="rect">
            <a:avLst/>
          </a:prstGeom>
          <a:noFill/>
        </p:spPr>
        <p:txBody>
          <a:bodyPr wrap="square" rtlCol="0">
            <a:spAutoFit/>
          </a:bodyPr>
          <a:lstStyle/>
          <a:p>
            <a:r>
              <a:rPr lang="en-US" sz="2000" b="1" dirty="0"/>
              <a:t>Operating Activity</a:t>
            </a:r>
            <a:r>
              <a:rPr lang="en-US" sz="2000" dirty="0"/>
              <a:t> </a:t>
            </a:r>
            <a:r>
              <a:rPr lang="en-US" dirty="0"/>
              <a:t>Is defined as the day-to-day activity of the entity. It is further divided into three sections:</a:t>
            </a:r>
            <a:endParaRPr lang="en-US" sz="1200" dirty="0"/>
          </a:p>
        </p:txBody>
      </p:sp>
      <p:sp>
        <p:nvSpPr>
          <p:cNvPr id="2" name="Rectangle 1">
            <a:extLst>
              <a:ext uri="{FF2B5EF4-FFF2-40B4-BE49-F238E27FC236}">
                <a16:creationId xmlns:a16="http://schemas.microsoft.com/office/drawing/2014/main" id="{D88C93CD-28E0-7058-1FDC-49FE9A9C02FF}"/>
              </a:ext>
            </a:extLst>
          </p:cNvPr>
          <p:cNvSpPr/>
          <p:nvPr/>
        </p:nvSpPr>
        <p:spPr>
          <a:xfrm>
            <a:off x="2755366" y="745826"/>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4FC06E0-052C-8A03-1717-82EB203BB160}"/>
              </a:ext>
            </a:extLst>
          </p:cNvPr>
          <p:cNvSpPr/>
          <p:nvPr/>
        </p:nvSpPr>
        <p:spPr>
          <a:xfrm>
            <a:off x="2747125" y="4382838"/>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5950F13-E2DD-5E86-459A-F14AC7385E87}"/>
              </a:ext>
            </a:extLst>
          </p:cNvPr>
          <p:cNvSpPr/>
          <p:nvPr/>
        </p:nvSpPr>
        <p:spPr>
          <a:xfrm>
            <a:off x="2738885" y="5202505"/>
            <a:ext cx="1881963" cy="159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3CB4809-026B-6AEF-38AD-BD6C1B34489E}"/>
              </a:ext>
            </a:extLst>
          </p:cNvPr>
          <p:cNvSpPr/>
          <p:nvPr/>
        </p:nvSpPr>
        <p:spPr>
          <a:xfrm>
            <a:off x="3249827" y="905314"/>
            <a:ext cx="5708822" cy="3477524"/>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127B13BD-BA72-F066-2C70-51F90F9F5749}"/>
              </a:ext>
            </a:extLst>
          </p:cNvPr>
          <p:cNvSpPr/>
          <p:nvPr/>
        </p:nvSpPr>
        <p:spPr>
          <a:xfrm>
            <a:off x="2738885" y="5943598"/>
            <a:ext cx="473879" cy="3089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73AA1D6-D892-2F25-59CB-98C4804CD612}"/>
              </a:ext>
            </a:extLst>
          </p:cNvPr>
          <p:cNvSpPr txBox="1"/>
          <p:nvPr/>
        </p:nvSpPr>
        <p:spPr>
          <a:xfrm>
            <a:off x="9063056" y="2155585"/>
            <a:ext cx="2966483" cy="1231106"/>
          </a:xfrm>
          <a:prstGeom prst="rect">
            <a:avLst/>
          </a:prstGeom>
          <a:noFill/>
        </p:spPr>
        <p:txBody>
          <a:bodyPr wrap="square" rtlCol="0">
            <a:spAutoFit/>
          </a:bodyPr>
          <a:lstStyle/>
          <a:p>
            <a:r>
              <a:rPr lang="en-US" sz="2000" b="1" dirty="0"/>
              <a:t>Earned Income </a:t>
            </a:r>
            <a:r>
              <a:rPr lang="en-US" dirty="0"/>
              <a:t>will vary depending on the type of entity producing the statement.</a:t>
            </a:r>
            <a:endParaRPr lang="en-US" sz="1200" dirty="0"/>
          </a:p>
        </p:txBody>
      </p:sp>
      <p:sp>
        <p:nvSpPr>
          <p:cNvPr id="11" name="TextBox 10">
            <a:extLst>
              <a:ext uri="{FF2B5EF4-FFF2-40B4-BE49-F238E27FC236}">
                <a16:creationId xmlns:a16="http://schemas.microsoft.com/office/drawing/2014/main" id="{4C98A6A3-9D40-4B79-6333-158315B1A8F8}"/>
              </a:ext>
            </a:extLst>
          </p:cNvPr>
          <p:cNvSpPr txBox="1"/>
          <p:nvPr/>
        </p:nvSpPr>
        <p:spPr>
          <a:xfrm>
            <a:off x="9071297" y="3361044"/>
            <a:ext cx="2966483" cy="1231106"/>
          </a:xfrm>
          <a:prstGeom prst="rect">
            <a:avLst/>
          </a:prstGeom>
          <a:noFill/>
        </p:spPr>
        <p:txBody>
          <a:bodyPr wrap="square" rtlCol="0">
            <a:spAutoFit/>
          </a:bodyPr>
          <a:lstStyle/>
          <a:p>
            <a:r>
              <a:rPr lang="en-US" sz="2000" b="1" dirty="0"/>
              <a:t>Operating Expense </a:t>
            </a:r>
            <a:r>
              <a:rPr lang="en-US" dirty="0"/>
              <a:t>may vary depending on the type of entity, but will generally be quite generic.</a:t>
            </a:r>
            <a:endParaRPr lang="en-US" sz="2000" b="1" dirty="0"/>
          </a:p>
        </p:txBody>
      </p:sp>
      <p:sp>
        <p:nvSpPr>
          <p:cNvPr id="12" name="TextBox 11">
            <a:extLst>
              <a:ext uri="{FF2B5EF4-FFF2-40B4-BE49-F238E27FC236}">
                <a16:creationId xmlns:a16="http://schemas.microsoft.com/office/drawing/2014/main" id="{E5FCC516-1887-FF5E-D2F5-28F36AE9E1EC}"/>
              </a:ext>
            </a:extLst>
          </p:cNvPr>
          <p:cNvSpPr txBox="1"/>
          <p:nvPr/>
        </p:nvSpPr>
        <p:spPr>
          <a:xfrm>
            <a:off x="9063056" y="4625545"/>
            <a:ext cx="2966483" cy="1231106"/>
          </a:xfrm>
          <a:prstGeom prst="rect">
            <a:avLst/>
          </a:prstGeom>
          <a:noFill/>
        </p:spPr>
        <p:txBody>
          <a:bodyPr wrap="square" rtlCol="0">
            <a:spAutoFit/>
          </a:bodyPr>
          <a:lstStyle/>
          <a:p>
            <a:r>
              <a:rPr lang="en-US" sz="2000" b="1" dirty="0"/>
              <a:t>Operating Appropriations </a:t>
            </a:r>
            <a:r>
              <a:rPr lang="en-US" dirty="0"/>
              <a:t>will not appear if the entity doesn’t receive this form of support.</a:t>
            </a:r>
            <a:endParaRPr lang="en-US" sz="2000" b="1" dirty="0"/>
          </a:p>
        </p:txBody>
      </p:sp>
      <p:cxnSp>
        <p:nvCxnSpPr>
          <p:cNvPr id="15" name="Straight Arrow Connector 14">
            <a:extLst>
              <a:ext uri="{FF2B5EF4-FFF2-40B4-BE49-F238E27FC236}">
                <a16:creationId xmlns:a16="http://schemas.microsoft.com/office/drawing/2014/main" id="{7312B520-D699-E77F-8940-BA7F2E9DE0DB}"/>
              </a:ext>
            </a:extLst>
          </p:cNvPr>
          <p:cNvCxnSpPr>
            <a:cxnSpLocks/>
          </p:cNvCxnSpPr>
          <p:nvPr/>
        </p:nvCxnSpPr>
        <p:spPr>
          <a:xfrm flipH="1" flipV="1">
            <a:off x="4040659" y="1037968"/>
            <a:ext cx="5030638" cy="122331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607A0C2-CDC9-46B9-033E-0B29C767088E}"/>
              </a:ext>
            </a:extLst>
          </p:cNvPr>
          <p:cNvCxnSpPr>
            <a:cxnSpLocks/>
          </p:cNvCxnSpPr>
          <p:nvPr/>
        </p:nvCxnSpPr>
        <p:spPr>
          <a:xfrm flipH="1" flipV="1">
            <a:off x="4226011" y="2164396"/>
            <a:ext cx="4845286" cy="13943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3101D20-9B9E-E603-55C6-378FA38E251E}"/>
              </a:ext>
            </a:extLst>
          </p:cNvPr>
          <p:cNvCxnSpPr>
            <a:cxnSpLocks/>
          </p:cNvCxnSpPr>
          <p:nvPr/>
        </p:nvCxnSpPr>
        <p:spPr>
          <a:xfrm flipH="1" flipV="1">
            <a:off x="4423719" y="3300192"/>
            <a:ext cx="4647578" cy="14942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CA7818DF-FE92-EEBA-EF6A-83CF51C2B406}"/>
              </a:ext>
            </a:extLst>
          </p:cNvPr>
          <p:cNvSpPr/>
          <p:nvPr/>
        </p:nvSpPr>
        <p:spPr>
          <a:xfrm>
            <a:off x="3264472" y="5943598"/>
            <a:ext cx="1282234" cy="30891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9E105A2-8D3B-03DB-602E-2B4AA8119033}"/>
              </a:ext>
            </a:extLst>
          </p:cNvPr>
          <p:cNvSpPr txBox="1"/>
          <p:nvPr/>
        </p:nvSpPr>
        <p:spPr>
          <a:xfrm rot="16200000">
            <a:off x="-2953404" y="2936556"/>
            <a:ext cx="6857999" cy="984885"/>
          </a:xfrm>
          <a:prstGeom prst="rect">
            <a:avLst/>
          </a:prstGeom>
          <a:solidFill>
            <a:schemeClr val="accent1"/>
          </a:solidFill>
          <a:ln>
            <a:noFill/>
          </a:ln>
        </p:spPr>
        <p:txBody>
          <a:bodyPr wrap="square" rtlCol="0">
            <a:spAutoFit/>
          </a:bodyPr>
          <a:lstStyle/>
          <a:p>
            <a:pPr algn="ctr"/>
            <a:r>
              <a:rPr lang="en-US" sz="4000" dirty="0">
                <a:solidFill>
                  <a:schemeClr val="bg1"/>
                </a:solidFill>
              </a:rPr>
              <a:t>Statement of Financial Activity</a:t>
            </a:r>
          </a:p>
          <a:p>
            <a:endParaRPr lang="en-US" sz="1600" dirty="0">
              <a:solidFill>
                <a:schemeClr val="bg1"/>
              </a:solidFill>
            </a:endParaRPr>
          </a:p>
        </p:txBody>
      </p:sp>
    </p:spTree>
    <p:extLst>
      <p:ext uri="{BB962C8B-B14F-4D97-AF65-F5344CB8AC3E}">
        <p14:creationId xmlns:p14="http://schemas.microsoft.com/office/powerpoint/2010/main" val="125038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21" presetClass="entr" presetSubtype="1"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heel(1)">
                                      <p:cBhvr>
                                        <p:cTn id="23" dur="20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par>
                          <p:cTn id="37" fill="hold">
                            <p:stCondLst>
                              <p:cond delay="0"/>
                            </p:stCondLst>
                            <p:childTnLst>
                              <p:par>
                                <p:cTn id="38" presetID="22" presetClass="entr" presetSubtype="2"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right)">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par>
                          <p:cTn id="45" fill="hold">
                            <p:stCondLst>
                              <p:cond delay="0"/>
                            </p:stCondLst>
                            <p:childTnLst>
                              <p:par>
                                <p:cTn id="46" presetID="22" presetClass="entr" presetSubtype="2"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right)">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par>
                          <p:cTn id="53" fill="hold">
                            <p:stCondLst>
                              <p:cond delay="0"/>
                            </p:stCondLst>
                            <p:childTnLst>
                              <p:par>
                                <p:cTn id="54" presetID="22" presetClass="entr" presetSubtype="2"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right)">
                                      <p:cBhvr>
                                        <p:cTn id="5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3" grpId="0" animBg="1"/>
      <p:bldP spid="6" grpId="0" animBg="1"/>
      <p:bldP spid="8" grpId="0" animBg="1"/>
      <p:bldP spid="9" grpId="0" animBg="1"/>
      <p:bldP spid="10" grpId="0"/>
      <p:bldP spid="11" grpId="0"/>
      <p:bldP spid="12" grpId="0"/>
      <p:bldP spid="2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903B-65A7-C947-240C-BD9A3981961D}"/>
              </a:ext>
            </a:extLst>
          </p:cNvPr>
          <p:cNvSpPr>
            <a:spLocks noGrp="1"/>
          </p:cNvSpPr>
          <p:nvPr>
            <p:ph type="title"/>
          </p:nvPr>
        </p:nvSpPr>
        <p:spPr/>
        <p:txBody>
          <a:bodyPr>
            <a:normAutofit/>
          </a:bodyPr>
          <a:lstStyle/>
          <a:p>
            <a:r>
              <a:rPr lang="en-US" sz="6000" dirty="0"/>
              <a:t>Financial Statements</a:t>
            </a:r>
          </a:p>
        </p:txBody>
      </p:sp>
      <p:sp>
        <p:nvSpPr>
          <p:cNvPr id="3" name="Content Placeholder 2">
            <a:extLst>
              <a:ext uri="{FF2B5EF4-FFF2-40B4-BE49-F238E27FC236}">
                <a16:creationId xmlns:a16="http://schemas.microsoft.com/office/drawing/2014/main" id="{0AAAD7A4-C1FE-A866-CDCB-F8ED4F82ACFD}"/>
              </a:ext>
            </a:extLst>
          </p:cNvPr>
          <p:cNvSpPr>
            <a:spLocks noGrp="1"/>
          </p:cNvSpPr>
          <p:nvPr>
            <p:ph idx="1"/>
          </p:nvPr>
        </p:nvSpPr>
        <p:spPr/>
        <p:txBody>
          <a:bodyPr>
            <a:normAutofit/>
          </a:bodyPr>
          <a:lstStyle/>
          <a:p>
            <a:r>
              <a:rPr lang="en-US" sz="3600" dirty="0">
                <a:solidFill>
                  <a:schemeClr val="bg1">
                    <a:lumMod val="85000"/>
                  </a:schemeClr>
                </a:solidFill>
              </a:rPr>
              <a:t>Statement of Financial Position</a:t>
            </a:r>
          </a:p>
          <a:p>
            <a:r>
              <a:rPr lang="en-US" sz="3600" dirty="0">
                <a:solidFill>
                  <a:schemeClr val="bg1">
                    <a:lumMod val="85000"/>
                  </a:schemeClr>
                </a:solidFill>
              </a:rPr>
              <a:t>Statement of Financial Activity</a:t>
            </a:r>
          </a:p>
          <a:p>
            <a:r>
              <a:rPr lang="en-US" sz="3600" dirty="0"/>
              <a:t>Statement of Changes in Net Assets</a:t>
            </a:r>
          </a:p>
          <a:p>
            <a:r>
              <a:rPr lang="en-US" sz="3600" dirty="0">
                <a:solidFill>
                  <a:schemeClr val="bg1">
                    <a:lumMod val="85000"/>
                  </a:schemeClr>
                </a:solidFill>
              </a:rPr>
              <a:t>Statement of Cash Flows</a:t>
            </a:r>
          </a:p>
        </p:txBody>
      </p:sp>
      <p:sp>
        <p:nvSpPr>
          <p:cNvPr id="4" name="Arrow: Right 3">
            <a:extLst>
              <a:ext uri="{FF2B5EF4-FFF2-40B4-BE49-F238E27FC236}">
                <a16:creationId xmlns:a16="http://schemas.microsoft.com/office/drawing/2014/main" id="{55B379A7-248D-F3C6-DF6C-5D3588974A38}"/>
              </a:ext>
            </a:extLst>
          </p:cNvPr>
          <p:cNvSpPr/>
          <p:nvPr/>
        </p:nvSpPr>
        <p:spPr>
          <a:xfrm>
            <a:off x="251625" y="3101143"/>
            <a:ext cx="604284" cy="41467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6076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0A37EB-5698-7398-6577-6F66BD0559BF}"/>
              </a:ext>
            </a:extLst>
          </p:cNvPr>
          <p:cNvPicPr>
            <a:picLocks noChangeAspect="1"/>
          </p:cNvPicPr>
          <p:nvPr/>
        </p:nvPicPr>
        <p:blipFill>
          <a:blip r:embed="rId3"/>
          <a:stretch>
            <a:fillRect/>
          </a:stretch>
        </p:blipFill>
        <p:spPr>
          <a:xfrm>
            <a:off x="1656793" y="86510"/>
            <a:ext cx="5805378" cy="6684980"/>
          </a:xfrm>
          <a:prstGeom prst="rect">
            <a:avLst/>
          </a:prstGeom>
          <a:ln>
            <a:solidFill>
              <a:schemeClr val="tx1"/>
            </a:solidFill>
          </a:ln>
        </p:spPr>
      </p:pic>
      <p:pic>
        <p:nvPicPr>
          <p:cNvPr id="3" name="Picture 2">
            <a:extLst>
              <a:ext uri="{FF2B5EF4-FFF2-40B4-BE49-F238E27FC236}">
                <a16:creationId xmlns:a16="http://schemas.microsoft.com/office/drawing/2014/main" id="{0F0FAD84-5244-8074-C28D-2A3EEDA6EFFA}"/>
              </a:ext>
            </a:extLst>
          </p:cNvPr>
          <p:cNvPicPr>
            <a:picLocks noChangeAspect="1"/>
          </p:cNvPicPr>
          <p:nvPr/>
        </p:nvPicPr>
        <p:blipFill>
          <a:blip r:embed="rId4"/>
          <a:stretch>
            <a:fillRect/>
          </a:stretch>
        </p:blipFill>
        <p:spPr>
          <a:xfrm rot="21357703">
            <a:off x="7469167" y="-82722"/>
            <a:ext cx="5518298" cy="6688846"/>
          </a:xfrm>
          <a:prstGeom prst="rect">
            <a:avLst/>
          </a:prstGeom>
          <a:ln>
            <a:solidFill>
              <a:schemeClr val="tx1"/>
            </a:solidFill>
          </a:ln>
        </p:spPr>
      </p:pic>
      <p:sp>
        <p:nvSpPr>
          <p:cNvPr id="5" name="Oval 4">
            <a:extLst>
              <a:ext uri="{FF2B5EF4-FFF2-40B4-BE49-F238E27FC236}">
                <a16:creationId xmlns:a16="http://schemas.microsoft.com/office/drawing/2014/main" id="{5E31405F-3410-EBD8-C19F-223CCF3F9070}"/>
              </a:ext>
            </a:extLst>
          </p:cNvPr>
          <p:cNvSpPr/>
          <p:nvPr/>
        </p:nvSpPr>
        <p:spPr>
          <a:xfrm>
            <a:off x="6722817" y="1516387"/>
            <a:ext cx="729049" cy="2264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0C885D82-CAEC-246E-798D-EBE4E194172D}"/>
              </a:ext>
            </a:extLst>
          </p:cNvPr>
          <p:cNvCxnSpPr>
            <a:cxnSpLocks/>
          </p:cNvCxnSpPr>
          <p:nvPr/>
        </p:nvCxnSpPr>
        <p:spPr>
          <a:xfrm flipH="1" flipV="1">
            <a:off x="7472476" y="1629624"/>
            <a:ext cx="4093448" cy="388503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70974121-4170-7076-C503-A1E3F2FBBEBB}"/>
              </a:ext>
            </a:extLst>
          </p:cNvPr>
          <p:cNvSpPr/>
          <p:nvPr/>
        </p:nvSpPr>
        <p:spPr>
          <a:xfrm>
            <a:off x="6733122" y="1686903"/>
            <a:ext cx="729049" cy="2264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99F217DC-20FB-1DB3-6C43-D2120D32450F}"/>
              </a:ext>
            </a:extLst>
          </p:cNvPr>
          <p:cNvCxnSpPr>
            <a:cxnSpLocks/>
          </p:cNvCxnSpPr>
          <p:nvPr/>
        </p:nvCxnSpPr>
        <p:spPr>
          <a:xfrm flipH="1" flipV="1">
            <a:off x="7472476" y="1979895"/>
            <a:ext cx="4006951" cy="371657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35C4752-F907-DB0A-D8EF-E77D263278FD}"/>
              </a:ext>
            </a:extLst>
          </p:cNvPr>
          <p:cNvCxnSpPr>
            <a:cxnSpLocks/>
          </p:cNvCxnSpPr>
          <p:nvPr/>
        </p:nvCxnSpPr>
        <p:spPr>
          <a:xfrm flipH="1" flipV="1">
            <a:off x="7472476" y="4739012"/>
            <a:ext cx="4006951" cy="112591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2D52934A-4119-9541-DA9B-E65BE3FE7800}"/>
              </a:ext>
            </a:extLst>
          </p:cNvPr>
          <p:cNvSpPr/>
          <p:nvPr/>
        </p:nvSpPr>
        <p:spPr>
          <a:xfrm>
            <a:off x="6691272" y="4568496"/>
            <a:ext cx="729049" cy="22647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E6686BB4-E755-50E0-FFF7-C85CF6915789}"/>
              </a:ext>
            </a:extLst>
          </p:cNvPr>
          <p:cNvPicPr>
            <a:picLocks noChangeAspect="1"/>
          </p:cNvPicPr>
          <p:nvPr/>
        </p:nvPicPr>
        <p:blipFill>
          <a:blip r:embed="rId5"/>
          <a:stretch>
            <a:fillRect/>
          </a:stretch>
        </p:blipFill>
        <p:spPr>
          <a:xfrm rot="21046881">
            <a:off x="7740641" y="-229674"/>
            <a:ext cx="5518298" cy="6688846"/>
          </a:xfrm>
          <a:prstGeom prst="rect">
            <a:avLst/>
          </a:prstGeom>
          <a:ln>
            <a:solidFill>
              <a:schemeClr val="tx1"/>
            </a:solidFill>
          </a:ln>
        </p:spPr>
      </p:pic>
      <p:cxnSp>
        <p:nvCxnSpPr>
          <p:cNvPr id="22" name="Straight Arrow Connector 21">
            <a:extLst>
              <a:ext uri="{FF2B5EF4-FFF2-40B4-BE49-F238E27FC236}">
                <a16:creationId xmlns:a16="http://schemas.microsoft.com/office/drawing/2014/main" id="{18611BF7-F691-D994-545C-1829FDA2A2F2}"/>
              </a:ext>
            </a:extLst>
          </p:cNvPr>
          <p:cNvCxnSpPr>
            <a:cxnSpLocks/>
          </p:cNvCxnSpPr>
          <p:nvPr/>
        </p:nvCxnSpPr>
        <p:spPr>
          <a:xfrm>
            <a:off x="7472476" y="1742861"/>
            <a:ext cx="2104010" cy="448494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0B50932-6726-4F52-3B39-9B405B4280E7}"/>
              </a:ext>
            </a:extLst>
          </p:cNvPr>
          <p:cNvCxnSpPr>
            <a:cxnSpLocks/>
          </p:cNvCxnSpPr>
          <p:nvPr/>
        </p:nvCxnSpPr>
        <p:spPr>
          <a:xfrm>
            <a:off x="7420321" y="1913377"/>
            <a:ext cx="2675149" cy="415379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DBD05F4-3A89-F4AC-A825-D31754A34636}"/>
              </a:ext>
            </a:extLst>
          </p:cNvPr>
          <p:cNvCxnSpPr>
            <a:cxnSpLocks/>
          </p:cNvCxnSpPr>
          <p:nvPr/>
        </p:nvCxnSpPr>
        <p:spPr>
          <a:xfrm>
            <a:off x="7472476" y="4794970"/>
            <a:ext cx="3809243" cy="116098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422305A-C6B2-F828-7977-9F8694EE1FBE}"/>
              </a:ext>
            </a:extLst>
          </p:cNvPr>
          <p:cNvSpPr txBox="1"/>
          <p:nvPr/>
        </p:nvSpPr>
        <p:spPr>
          <a:xfrm rot="16200000">
            <a:off x="-2990475" y="2982723"/>
            <a:ext cx="6857999" cy="892552"/>
          </a:xfrm>
          <a:prstGeom prst="rect">
            <a:avLst/>
          </a:prstGeom>
          <a:solidFill>
            <a:schemeClr val="accent2"/>
          </a:solidFill>
          <a:ln>
            <a:noFill/>
          </a:ln>
        </p:spPr>
        <p:txBody>
          <a:bodyPr wrap="square" rtlCol="0">
            <a:spAutoFit/>
          </a:bodyPr>
          <a:lstStyle/>
          <a:p>
            <a:pPr algn="ctr"/>
            <a:r>
              <a:rPr lang="en-US" sz="3600" dirty="0">
                <a:solidFill>
                  <a:schemeClr val="bg1"/>
                </a:solidFill>
              </a:rPr>
              <a:t>Statement of Changes in Net Assets</a:t>
            </a:r>
          </a:p>
          <a:p>
            <a:endParaRPr lang="en-US" sz="1600" dirty="0">
              <a:solidFill>
                <a:schemeClr val="bg1"/>
              </a:solidFill>
            </a:endParaRPr>
          </a:p>
        </p:txBody>
      </p:sp>
    </p:spTree>
    <p:extLst>
      <p:ext uri="{BB962C8B-B14F-4D97-AF65-F5344CB8AC3E}">
        <p14:creationId xmlns:p14="http://schemas.microsoft.com/office/powerpoint/2010/main" val="272695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1000"/>
                                        <p:tgtEl>
                                          <p:spTgt spid="7"/>
                                        </p:tgtEl>
                                      </p:cBhvr>
                                    </p:animEffect>
                                  </p:childTnLst>
                                </p:cTn>
                              </p:par>
                            </p:childTnLst>
                          </p:cTn>
                        </p:par>
                        <p:par>
                          <p:cTn id="13" fill="hold">
                            <p:stCondLst>
                              <p:cond delay="1000"/>
                            </p:stCondLst>
                            <p:childTnLst>
                              <p:par>
                                <p:cTn id="14" presetID="2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righ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right)">
                                      <p:cBhvr>
                                        <p:cTn id="21" dur="1000"/>
                                        <p:tgtEl>
                                          <p:spTgt spid="11"/>
                                        </p:tgtEl>
                                      </p:cBhvr>
                                    </p:animEffect>
                                  </p:childTnLst>
                                </p:cTn>
                              </p:par>
                            </p:childTnLst>
                          </p:cTn>
                        </p:par>
                        <p:par>
                          <p:cTn id="22" fill="hold">
                            <p:stCondLst>
                              <p:cond delay="1000"/>
                            </p:stCondLst>
                            <p:childTnLst>
                              <p:par>
                                <p:cTn id="23" presetID="22" presetClass="entr" presetSubtype="2"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right)">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right)">
                                      <p:cBhvr>
                                        <p:cTn id="30" dur="1000"/>
                                        <p:tgtEl>
                                          <p:spTgt spid="12"/>
                                        </p:tgtEl>
                                      </p:cBhvr>
                                    </p:animEffect>
                                  </p:childTnLst>
                                </p:cTn>
                              </p:par>
                            </p:childTnLst>
                          </p:cTn>
                        </p:par>
                        <p:par>
                          <p:cTn id="31" fill="hold">
                            <p:stCondLst>
                              <p:cond delay="1000"/>
                            </p:stCondLst>
                            <p:childTnLst>
                              <p:par>
                                <p:cTn id="32" presetID="22" presetClass="entr" presetSubtype="2"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right)">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left)">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left)">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2985-7F72-F110-F99F-56FEA7EEF306}"/>
              </a:ext>
            </a:extLst>
          </p:cNvPr>
          <p:cNvSpPr>
            <a:spLocks noGrp="1"/>
          </p:cNvSpPr>
          <p:nvPr>
            <p:ph type="title"/>
          </p:nvPr>
        </p:nvSpPr>
        <p:spPr/>
        <p:txBody>
          <a:bodyPr>
            <a:normAutofit/>
          </a:bodyPr>
          <a:lstStyle/>
          <a:p>
            <a:r>
              <a:rPr lang="en-US" sz="6000" dirty="0"/>
              <a:t>Goal</a:t>
            </a:r>
          </a:p>
        </p:txBody>
      </p:sp>
      <p:sp>
        <p:nvSpPr>
          <p:cNvPr id="3" name="Content Placeholder 2">
            <a:extLst>
              <a:ext uri="{FF2B5EF4-FFF2-40B4-BE49-F238E27FC236}">
                <a16:creationId xmlns:a16="http://schemas.microsoft.com/office/drawing/2014/main" id="{2604E317-DF77-7FFD-CCE0-C59E31AB2EA6}"/>
              </a:ext>
            </a:extLst>
          </p:cNvPr>
          <p:cNvSpPr>
            <a:spLocks noGrp="1"/>
          </p:cNvSpPr>
          <p:nvPr>
            <p:ph idx="1"/>
          </p:nvPr>
        </p:nvSpPr>
        <p:spPr/>
        <p:txBody>
          <a:bodyPr>
            <a:normAutofit/>
          </a:bodyPr>
          <a:lstStyle/>
          <a:p>
            <a:pPr marL="0" indent="0">
              <a:buNone/>
            </a:pPr>
            <a:r>
              <a:rPr lang="en-US" sz="3600" dirty="0"/>
              <a:t>To equip you, as a newly elected leader, with basic knowledge of how to read and understand financial statements.</a:t>
            </a:r>
          </a:p>
        </p:txBody>
      </p:sp>
      <p:cxnSp>
        <p:nvCxnSpPr>
          <p:cNvPr id="5" name="Straight Connector 4">
            <a:extLst>
              <a:ext uri="{FF2B5EF4-FFF2-40B4-BE49-F238E27FC236}">
                <a16:creationId xmlns:a16="http://schemas.microsoft.com/office/drawing/2014/main" id="{995BAED6-6579-0C47-4506-70A18907D255}"/>
              </a:ext>
            </a:extLst>
          </p:cNvPr>
          <p:cNvCxnSpPr/>
          <p:nvPr/>
        </p:nvCxnSpPr>
        <p:spPr>
          <a:xfrm>
            <a:off x="4942703" y="2842054"/>
            <a:ext cx="85261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EF94F49-72ED-EADF-0C84-D6AE5D9EEA2A}"/>
              </a:ext>
            </a:extLst>
          </p:cNvPr>
          <p:cNvCxnSpPr>
            <a:cxnSpLocks/>
          </p:cNvCxnSpPr>
          <p:nvPr/>
        </p:nvCxnSpPr>
        <p:spPr>
          <a:xfrm flipV="1">
            <a:off x="6689128" y="2842054"/>
            <a:ext cx="2084169" cy="411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971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0A37EB-5698-7398-6577-6F66BD0559BF}"/>
              </a:ext>
            </a:extLst>
          </p:cNvPr>
          <p:cNvPicPr>
            <a:picLocks noChangeAspect="1"/>
          </p:cNvPicPr>
          <p:nvPr/>
        </p:nvPicPr>
        <p:blipFill>
          <a:blip r:embed="rId3"/>
          <a:stretch>
            <a:fillRect/>
          </a:stretch>
        </p:blipFill>
        <p:spPr>
          <a:xfrm>
            <a:off x="3200396" y="87960"/>
            <a:ext cx="5805378" cy="6684980"/>
          </a:xfrm>
          <a:prstGeom prst="rect">
            <a:avLst/>
          </a:prstGeom>
          <a:ln>
            <a:solidFill>
              <a:schemeClr val="tx1"/>
            </a:solidFill>
          </a:ln>
        </p:spPr>
      </p:pic>
      <p:sp>
        <p:nvSpPr>
          <p:cNvPr id="2" name="Rectangle 1">
            <a:extLst>
              <a:ext uri="{FF2B5EF4-FFF2-40B4-BE49-F238E27FC236}">
                <a16:creationId xmlns:a16="http://schemas.microsoft.com/office/drawing/2014/main" id="{F5836984-44B3-9B37-1E30-D120317C1BEA}"/>
              </a:ext>
            </a:extLst>
          </p:cNvPr>
          <p:cNvSpPr/>
          <p:nvPr/>
        </p:nvSpPr>
        <p:spPr>
          <a:xfrm>
            <a:off x="4732638" y="762003"/>
            <a:ext cx="667265" cy="435369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5A50685-F077-C9EF-0D24-6B0F1699B777}"/>
              </a:ext>
            </a:extLst>
          </p:cNvPr>
          <p:cNvSpPr/>
          <p:nvPr/>
        </p:nvSpPr>
        <p:spPr>
          <a:xfrm>
            <a:off x="5453455" y="762003"/>
            <a:ext cx="1478690" cy="435781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C0D6C18-CEF3-85A4-71C7-B7BF3E2708CC}"/>
              </a:ext>
            </a:extLst>
          </p:cNvPr>
          <p:cNvSpPr/>
          <p:nvPr/>
        </p:nvSpPr>
        <p:spPr>
          <a:xfrm>
            <a:off x="6977462" y="753762"/>
            <a:ext cx="1239781" cy="435781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6043B2D-8CC7-457E-E31E-5D69B957430E}"/>
              </a:ext>
            </a:extLst>
          </p:cNvPr>
          <p:cNvSpPr/>
          <p:nvPr/>
        </p:nvSpPr>
        <p:spPr>
          <a:xfrm>
            <a:off x="8262560" y="757878"/>
            <a:ext cx="675501" cy="43578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8B69FD6-EBA2-7D72-8EE6-6062917B4C73}"/>
              </a:ext>
            </a:extLst>
          </p:cNvPr>
          <p:cNvSpPr/>
          <p:nvPr/>
        </p:nvSpPr>
        <p:spPr>
          <a:xfrm>
            <a:off x="3229222" y="766119"/>
            <a:ext cx="1435702" cy="435369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01C72A3-0834-7229-4164-5B2A0A4559C6}"/>
              </a:ext>
            </a:extLst>
          </p:cNvPr>
          <p:cNvSpPr txBox="1"/>
          <p:nvPr/>
        </p:nvSpPr>
        <p:spPr>
          <a:xfrm>
            <a:off x="9058940" y="384438"/>
            <a:ext cx="2966483" cy="1846659"/>
          </a:xfrm>
          <a:prstGeom prst="rect">
            <a:avLst/>
          </a:prstGeom>
          <a:noFill/>
        </p:spPr>
        <p:txBody>
          <a:bodyPr wrap="square" rtlCol="0">
            <a:spAutoFit/>
          </a:bodyPr>
          <a:lstStyle/>
          <a:p>
            <a:r>
              <a:rPr lang="en-US" dirty="0"/>
              <a:t>The</a:t>
            </a:r>
            <a:r>
              <a:rPr lang="en-US" sz="2000" dirty="0"/>
              <a:t> </a:t>
            </a:r>
            <a:r>
              <a:rPr lang="en-US" sz="2000" b="1" dirty="0"/>
              <a:t>Statement of Changes in Net Assets </a:t>
            </a:r>
            <a:r>
              <a:rPr lang="en-US" dirty="0"/>
              <a:t>summarizes the transactions by the functional classification – meaning the </a:t>
            </a:r>
            <a:r>
              <a:rPr lang="en-US" sz="2000" b="1" dirty="0"/>
              <a:t>purpose</a:t>
            </a:r>
            <a:r>
              <a:rPr lang="en-US" dirty="0"/>
              <a:t> of income or expense. </a:t>
            </a:r>
          </a:p>
        </p:txBody>
      </p:sp>
      <p:sp>
        <p:nvSpPr>
          <p:cNvPr id="9" name="Arrow: Right 8">
            <a:extLst>
              <a:ext uri="{FF2B5EF4-FFF2-40B4-BE49-F238E27FC236}">
                <a16:creationId xmlns:a16="http://schemas.microsoft.com/office/drawing/2014/main" id="{2806369D-F230-573B-50C8-C2415B1BD419}"/>
              </a:ext>
            </a:extLst>
          </p:cNvPr>
          <p:cNvSpPr/>
          <p:nvPr/>
        </p:nvSpPr>
        <p:spPr>
          <a:xfrm>
            <a:off x="2446638" y="3039761"/>
            <a:ext cx="686044" cy="457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0173FA5-45CD-2B93-5AC9-CECF31E65520}"/>
              </a:ext>
            </a:extLst>
          </p:cNvPr>
          <p:cNvSpPr txBox="1"/>
          <p:nvPr/>
        </p:nvSpPr>
        <p:spPr>
          <a:xfrm>
            <a:off x="9051091" y="2842051"/>
            <a:ext cx="2966483" cy="2031325"/>
          </a:xfrm>
          <a:prstGeom prst="rect">
            <a:avLst/>
          </a:prstGeom>
          <a:noFill/>
        </p:spPr>
        <p:txBody>
          <a:bodyPr wrap="square" rtlCol="0">
            <a:spAutoFit/>
          </a:bodyPr>
          <a:lstStyle/>
          <a:p>
            <a:r>
              <a:rPr lang="en-US" dirty="0"/>
              <a:t>For example, all leadership training income, expense, and beginning and ending balances are displayed together in one line rather than separating them by type of expense.</a:t>
            </a:r>
          </a:p>
        </p:txBody>
      </p:sp>
      <p:sp>
        <p:nvSpPr>
          <p:cNvPr id="11" name="TextBox 10">
            <a:extLst>
              <a:ext uri="{FF2B5EF4-FFF2-40B4-BE49-F238E27FC236}">
                <a16:creationId xmlns:a16="http://schemas.microsoft.com/office/drawing/2014/main" id="{590494EC-3C4E-3417-D295-411B2E8A29AF}"/>
              </a:ext>
            </a:extLst>
          </p:cNvPr>
          <p:cNvSpPr txBox="1"/>
          <p:nvPr/>
        </p:nvSpPr>
        <p:spPr>
          <a:xfrm rot="16200000">
            <a:off x="-2990475" y="2982723"/>
            <a:ext cx="6857999" cy="892552"/>
          </a:xfrm>
          <a:prstGeom prst="rect">
            <a:avLst/>
          </a:prstGeom>
          <a:solidFill>
            <a:schemeClr val="accent2"/>
          </a:solidFill>
          <a:ln>
            <a:noFill/>
          </a:ln>
        </p:spPr>
        <p:txBody>
          <a:bodyPr wrap="square" rtlCol="0">
            <a:spAutoFit/>
          </a:bodyPr>
          <a:lstStyle/>
          <a:p>
            <a:pPr algn="ctr"/>
            <a:r>
              <a:rPr lang="en-US" sz="3600" dirty="0">
                <a:solidFill>
                  <a:schemeClr val="bg1"/>
                </a:solidFill>
              </a:rPr>
              <a:t>Statement of Changes in Net Assets</a:t>
            </a:r>
          </a:p>
          <a:p>
            <a:endParaRPr lang="en-US" sz="1600" dirty="0">
              <a:solidFill>
                <a:schemeClr val="bg1"/>
              </a:solidFill>
            </a:endParaRPr>
          </a:p>
        </p:txBody>
      </p:sp>
    </p:spTree>
    <p:extLst>
      <p:ext uri="{BB962C8B-B14F-4D97-AF65-F5344CB8AC3E}">
        <p14:creationId xmlns:p14="http://schemas.microsoft.com/office/powerpoint/2010/main" val="348517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p:bldP spid="9" grpId="0" animBg="1"/>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0A37EB-5698-7398-6577-6F66BD0559BF}"/>
              </a:ext>
            </a:extLst>
          </p:cNvPr>
          <p:cNvPicPr>
            <a:picLocks noChangeAspect="1"/>
          </p:cNvPicPr>
          <p:nvPr/>
        </p:nvPicPr>
        <p:blipFill>
          <a:blip r:embed="rId3"/>
          <a:stretch>
            <a:fillRect/>
          </a:stretch>
        </p:blipFill>
        <p:spPr>
          <a:xfrm>
            <a:off x="3200396" y="87960"/>
            <a:ext cx="5805378" cy="6684980"/>
          </a:xfrm>
          <a:prstGeom prst="rect">
            <a:avLst/>
          </a:prstGeom>
          <a:ln>
            <a:solidFill>
              <a:schemeClr val="tx1"/>
            </a:solidFill>
          </a:ln>
        </p:spPr>
      </p:pic>
      <p:sp>
        <p:nvSpPr>
          <p:cNvPr id="8" name="TextBox 7">
            <a:extLst>
              <a:ext uri="{FF2B5EF4-FFF2-40B4-BE49-F238E27FC236}">
                <a16:creationId xmlns:a16="http://schemas.microsoft.com/office/drawing/2014/main" id="{301C72A3-0834-7229-4164-5B2A0A4559C6}"/>
              </a:ext>
            </a:extLst>
          </p:cNvPr>
          <p:cNvSpPr txBox="1"/>
          <p:nvPr/>
        </p:nvSpPr>
        <p:spPr>
          <a:xfrm>
            <a:off x="9058940" y="384438"/>
            <a:ext cx="2966483" cy="1846659"/>
          </a:xfrm>
          <a:prstGeom prst="rect">
            <a:avLst/>
          </a:prstGeom>
          <a:noFill/>
        </p:spPr>
        <p:txBody>
          <a:bodyPr wrap="square" rtlCol="0">
            <a:spAutoFit/>
          </a:bodyPr>
          <a:lstStyle/>
          <a:p>
            <a:r>
              <a:rPr lang="en-US" dirty="0"/>
              <a:t>The</a:t>
            </a:r>
            <a:r>
              <a:rPr lang="en-US" sz="2000" dirty="0"/>
              <a:t> </a:t>
            </a:r>
            <a:r>
              <a:rPr lang="en-US" sz="2000" b="1" dirty="0"/>
              <a:t>Statement of Changes in Net Assets </a:t>
            </a:r>
            <a:r>
              <a:rPr lang="en-US" dirty="0"/>
              <a:t>summarizes the transactions by the functional classification – meaning the </a:t>
            </a:r>
            <a:r>
              <a:rPr lang="en-US" sz="2000" b="1" dirty="0"/>
              <a:t>purpose</a:t>
            </a:r>
            <a:r>
              <a:rPr lang="en-US" dirty="0"/>
              <a:t> of income or expense. </a:t>
            </a:r>
          </a:p>
        </p:txBody>
      </p:sp>
      <p:sp>
        <p:nvSpPr>
          <p:cNvPr id="9" name="Arrow: Right 8">
            <a:extLst>
              <a:ext uri="{FF2B5EF4-FFF2-40B4-BE49-F238E27FC236}">
                <a16:creationId xmlns:a16="http://schemas.microsoft.com/office/drawing/2014/main" id="{2806369D-F230-573B-50C8-C2415B1BD419}"/>
              </a:ext>
            </a:extLst>
          </p:cNvPr>
          <p:cNvSpPr/>
          <p:nvPr/>
        </p:nvSpPr>
        <p:spPr>
          <a:xfrm>
            <a:off x="2446638" y="3039761"/>
            <a:ext cx="686044" cy="457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0173FA5-45CD-2B93-5AC9-CECF31E65520}"/>
              </a:ext>
            </a:extLst>
          </p:cNvPr>
          <p:cNvSpPr txBox="1"/>
          <p:nvPr/>
        </p:nvSpPr>
        <p:spPr>
          <a:xfrm>
            <a:off x="9051091" y="2842051"/>
            <a:ext cx="2966483" cy="2031325"/>
          </a:xfrm>
          <a:prstGeom prst="rect">
            <a:avLst/>
          </a:prstGeom>
          <a:noFill/>
        </p:spPr>
        <p:txBody>
          <a:bodyPr wrap="square" rtlCol="0">
            <a:spAutoFit/>
          </a:bodyPr>
          <a:lstStyle/>
          <a:p>
            <a:r>
              <a:rPr lang="en-US" dirty="0"/>
              <a:t>For example, all leadership training income, expense, and beginning and ending balances are displayed together in one line rather than separating them by type of expense.</a:t>
            </a:r>
          </a:p>
        </p:txBody>
      </p:sp>
      <p:sp>
        <p:nvSpPr>
          <p:cNvPr id="11" name="Rectangle 10">
            <a:extLst>
              <a:ext uri="{FF2B5EF4-FFF2-40B4-BE49-F238E27FC236}">
                <a16:creationId xmlns:a16="http://schemas.microsoft.com/office/drawing/2014/main" id="{47F26186-9A48-B543-A91A-3D8DB36EE9CC}"/>
              </a:ext>
            </a:extLst>
          </p:cNvPr>
          <p:cNvSpPr/>
          <p:nvPr/>
        </p:nvSpPr>
        <p:spPr>
          <a:xfrm>
            <a:off x="3132682" y="3113901"/>
            <a:ext cx="5873092" cy="2533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544F186-0311-B031-2460-9A25234B5B6E}"/>
              </a:ext>
            </a:extLst>
          </p:cNvPr>
          <p:cNvSpPr txBox="1"/>
          <p:nvPr/>
        </p:nvSpPr>
        <p:spPr>
          <a:xfrm rot="16200000">
            <a:off x="-2990475" y="2982723"/>
            <a:ext cx="6857999" cy="892552"/>
          </a:xfrm>
          <a:prstGeom prst="rect">
            <a:avLst/>
          </a:prstGeom>
          <a:solidFill>
            <a:schemeClr val="accent2"/>
          </a:solidFill>
          <a:ln>
            <a:noFill/>
          </a:ln>
        </p:spPr>
        <p:txBody>
          <a:bodyPr wrap="square" rtlCol="0">
            <a:spAutoFit/>
          </a:bodyPr>
          <a:lstStyle/>
          <a:p>
            <a:pPr algn="ctr"/>
            <a:r>
              <a:rPr lang="en-US" sz="3600" dirty="0">
                <a:solidFill>
                  <a:schemeClr val="bg1"/>
                </a:solidFill>
              </a:rPr>
              <a:t>Statement of Changes in Net Assets</a:t>
            </a:r>
          </a:p>
          <a:p>
            <a:endParaRPr lang="en-US" sz="1600" dirty="0">
              <a:solidFill>
                <a:schemeClr val="bg1"/>
              </a:solidFill>
            </a:endParaRPr>
          </a:p>
        </p:txBody>
      </p:sp>
    </p:spTree>
    <p:extLst>
      <p:ext uri="{BB962C8B-B14F-4D97-AF65-F5344CB8AC3E}">
        <p14:creationId xmlns:p14="http://schemas.microsoft.com/office/powerpoint/2010/main" val="156958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0A37EB-5698-7398-6577-6F66BD0559BF}"/>
              </a:ext>
            </a:extLst>
          </p:cNvPr>
          <p:cNvPicPr>
            <a:picLocks noChangeAspect="1"/>
          </p:cNvPicPr>
          <p:nvPr/>
        </p:nvPicPr>
        <p:blipFill>
          <a:blip r:embed="rId3"/>
          <a:stretch>
            <a:fillRect/>
          </a:stretch>
        </p:blipFill>
        <p:spPr>
          <a:xfrm>
            <a:off x="3200396" y="87960"/>
            <a:ext cx="5805378" cy="6684980"/>
          </a:xfrm>
          <a:prstGeom prst="rect">
            <a:avLst/>
          </a:prstGeom>
          <a:ln>
            <a:solidFill>
              <a:schemeClr val="tx1"/>
            </a:solidFill>
          </a:ln>
        </p:spPr>
      </p:pic>
      <p:pic>
        <p:nvPicPr>
          <p:cNvPr id="5" name="Picture 4">
            <a:extLst>
              <a:ext uri="{FF2B5EF4-FFF2-40B4-BE49-F238E27FC236}">
                <a16:creationId xmlns:a16="http://schemas.microsoft.com/office/drawing/2014/main" id="{1CBF0A18-C142-2C8B-328F-388AAFB3BE9D}"/>
              </a:ext>
            </a:extLst>
          </p:cNvPr>
          <p:cNvPicPr>
            <a:picLocks noChangeAspect="1"/>
          </p:cNvPicPr>
          <p:nvPr/>
        </p:nvPicPr>
        <p:blipFill>
          <a:blip r:embed="rId4"/>
          <a:stretch>
            <a:fillRect/>
          </a:stretch>
        </p:blipFill>
        <p:spPr>
          <a:xfrm>
            <a:off x="5662142" y="569787"/>
            <a:ext cx="5832132" cy="6680442"/>
          </a:xfrm>
          <a:prstGeom prst="rect">
            <a:avLst/>
          </a:prstGeom>
          <a:ln>
            <a:solidFill>
              <a:schemeClr val="tx1"/>
            </a:solidFill>
          </a:ln>
        </p:spPr>
      </p:pic>
      <p:sp>
        <p:nvSpPr>
          <p:cNvPr id="2" name="Oval 1">
            <a:extLst>
              <a:ext uri="{FF2B5EF4-FFF2-40B4-BE49-F238E27FC236}">
                <a16:creationId xmlns:a16="http://schemas.microsoft.com/office/drawing/2014/main" id="{2D8B604E-ADC7-74E2-F673-94C5BA75EBDA}"/>
              </a:ext>
            </a:extLst>
          </p:cNvPr>
          <p:cNvSpPr/>
          <p:nvPr/>
        </p:nvSpPr>
        <p:spPr>
          <a:xfrm>
            <a:off x="3015049" y="321274"/>
            <a:ext cx="2075935" cy="2842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C52805B2-D1EF-8B29-C4E2-B0055399E301}"/>
              </a:ext>
            </a:extLst>
          </p:cNvPr>
          <p:cNvSpPr/>
          <p:nvPr/>
        </p:nvSpPr>
        <p:spPr>
          <a:xfrm>
            <a:off x="5502876" y="811423"/>
            <a:ext cx="2075935" cy="2842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8D9048D-A50B-ADFD-140F-0B60F6F36186}"/>
              </a:ext>
            </a:extLst>
          </p:cNvPr>
          <p:cNvSpPr txBox="1"/>
          <p:nvPr/>
        </p:nvSpPr>
        <p:spPr>
          <a:xfrm rot="16200000">
            <a:off x="-2990475" y="2982723"/>
            <a:ext cx="6857999" cy="892552"/>
          </a:xfrm>
          <a:prstGeom prst="rect">
            <a:avLst/>
          </a:prstGeom>
          <a:solidFill>
            <a:schemeClr val="accent2"/>
          </a:solidFill>
          <a:ln>
            <a:noFill/>
          </a:ln>
        </p:spPr>
        <p:txBody>
          <a:bodyPr wrap="square" rtlCol="0">
            <a:spAutoFit/>
          </a:bodyPr>
          <a:lstStyle/>
          <a:p>
            <a:pPr algn="ctr"/>
            <a:r>
              <a:rPr lang="en-US" sz="3600" dirty="0">
                <a:solidFill>
                  <a:schemeClr val="bg1"/>
                </a:solidFill>
              </a:rPr>
              <a:t>Statement of Changes in Net Assets</a:t>
            </a:r>
          </a:p>
          <a:p>
            <a:endParaRPr lang="en-US" sz="1600" dirty="0">
              <a:solidFill>
                <a:schemeClr val="bg1"/>
              </a:solidFill>
            </a:endParaRPr>
          </a:p>
        </p:txBody>
      </p:sp>
    </p:spTree>
    <p:extLst>
      <p:ext uri="{BB962C8B-B14F-4D97-AF65-F5344CB8AC3E}">
        <p14:creationId xmlns:p14="http://schemas.microsoft.com/office/powerpoint/2010/main" val="2311316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903B-65A7-C947-240C-BD9A3981961D}"/>
              </a:ext>
            </a:extLst>
          </p:cNvPr>
          <p:cNvSpPr>
            <a:spLocks noGrp="1"/>
          </p:cNvSpPr>
          <p:nvPr>
            <p:ph type="title"/>
          </p:nvPr>
        </p:nvSpPr>
        <p:spPr/>
        <p:txBody>
          <a:bodyPr>
            <a:normAutofit/>
          </a:bodyPr>
          <a:lstStyle/>
          <a:p>
            <a:r>
              <a:rPr lang="en-US" sz="6000" dirty="0"/>
              <a:t>Financial Statements</a:t>
            </a:r>
          </a:p>
        </p:txBody>
      </p:sp>
      <p:sp>
        <p:nvSpPr>
          <p:cNvPr id="3" name="Content Placeholder 2">
            <a:extLst>
              <a:ext uri="{FF2B5EF4-FFF2-40B4-BE49-F238E27FC236}">
                <a16:creationId xmlns:a16="http://schemas.microsoft.com/office/drawing/2014/main" id="{0AAAD7A4-C1FE-A866-CDCB-F8ED4F82ACFD}"/>
              </a:ext>
            </a:extLst>
          </p:cNvPr>
          <p:cNvSpPr>
            <a:spLocks noGrp="1"/>
          </p:cNvSpPr>
          <p:nvPr>
            <p:ph idx="1"/>
          </p:nvPr>
        </p:nvSpPr>
        <p:spPr/>
        <p:txBody>
          <a:bodyPr>
            <a:normAutofit/>
          </a:bodyPr>
          <a:lstStyle/>
          <a:p>
            <a:r>
              <a:rPr lang="en-US" sz="3600" dirty="0">
                <a:solidFill>
                  <a:schemeClr val="bg1">
                    <a:lumMod val="85000"/>
                  </a:schemeClr>
                </a:solidFill>
              </a:rPr>
              <a:t>Statement of Financial Position</a:t>
            </a:r>
          </a:p>
          <a:p>
            <a:r>
              <a:rPr lang="en-US" sz="3600" dirty="0">
                <a:solidFill>
                  <a:schemeClr val="bg1">
                    <a:lumMod val="85000"/>
                  </a:schemeClr>
                </a:solidFill>
              </a:rPr>
              <a:t>Statement of Financial Activity</a:t>
            </a:r>
          </a:p>
          <a:p>
            <a:r>
              <a:rPr lang="en-US" sz="3600" dirty="0">
                <a:solidFill>
                  <a:schemeClr val="bg1">
                    <a:lumMod val="85000"/>
                  </a:schemeClr>
                </a:solidFill>
              </a:rPr>
              <a:t>Statement of Changes in Net Assets</a:t>
            </a:r>
          </a:p>
          <a:p>
            <a:r>
              <a:rPr lang="en-US" sz="3600" dirty="0"/>
              <a:t>Statement of Cash Flows</a:t>
            </a:r>
          </a:p>
        </p:txBody>
      </p:sp>
      <p:sp>
        <p:nvSpPr>
          <p:cNvPr id="4" name="Arrow: Right 3">
            <a:extLst>
              <a:ext uri="{FF2B5EF4-FFF2-40B4-BE49-F238E27FC236}">
                <a16:creationId xmlns:a16="http://schemas.microsoft.com/office/drawing/2014/main" id="{732929E3-CDFF-D879-3356-2AE46A8B1F71}"/>
              </a:ext>
            </a:extLst>
          </p:cNvPr>
          <p:cNvSpPr/>
          <p:nvPr/>
        </p:nvSpPr>
        <p:spPr>
          <a:xfrm>
            <a:off x="248087" y="3735554"/>
            <a:ext cx="604284" cy="41467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7862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F6CF8D-4568-0434-A0ED-8B4628DED2A9}"/>
              </a:ext>
            </a:extLst>
          </p:cNvPr>
          <p:cNvPicPr>
            <a:picLocks noChangeAspect="1"/>
          </p:cNvPicPr>
          <p:nvPr/>
        </p:nvPicPr>
        <p:blipFill>
          <a:blip r:embed="rId3"/>
          <a:stretch>
            <a:fillRect/>
          </a:stretch>
        </p:blipFill>
        <p:spPr>
          <a:xfrm>
            <a:off x="3251558" y="104377"/>
            <a:ext cx="5699395" cy="6657930"/>
          </a:xfrm>
          <a:prstGeom prst="rect">
            <a:avLst/>
          </a:prstGeom>
          <a:ln>
            <a:solidFill>
              <a:schemeClr val="tx1"/>
            </a:solidFill>
          </a:ln>
        </p:spPr>
      </p:pic>
      <p:pic>
        <p:nvPicPr>
          <p:cNvPr id="12" name="Picture 11">
            <a:extLst>
              <a:ext uri="{FF2B5EF4-FFF2-40B4-BE49-F238E27FC236}">
                <a16:creationId xmlns:a16="http://schemas.microsoft.com/office/drawing/2014/main" id="{A020ECD5-6AAB-E0FB-B045-1574485BD76E}"/>
              </a:ext>
            </a:extLst>
          </p:cNvPr>
          <p:cNvPicPr>
            <a:picLocks noChangeAspect="1"/>
          </p:cNvPicPr>
          <p:nvPr/>
        </p:nvPicPr>
        <p:blipFill>
          <a:blip r:embed="rId4"/>
          <a:stretch>
            <a:fillRect/>
          </a:stretch>
        </p:blipFill>
        <p:spPr>
          <a:xfrm rot="21155759">
            <a:off x="7911723" y="469121"/>
            <a:ext cx="5518298" cy="6688846"/>
          </a:xfrm>
          <a:prstGeom prst="rect">
            <a:avLst/>
          </a:prstGeom>
          <a:ln>
            <a:solidFill>
              <a:schemeClr val="tx1"/>
            </a:solidFill>
          </a:ln>
        </p:spPr>
      </p:pic>
      <p:sp>
        <p:nvSpPr>
          <p:cNvPr id="13" name="Oval 12">
            <a:extLst>
              <a:ext uri="{FF2B5EF4-FFF2-40B4-BE49-F238E27FC236}">
                <a16:creationId xmlns:a16="http://schemas.microsoft.com/office/drawing/2014/main" id="{7679BE4E-846E-6F3F-0175-BB339EFB8B90}"/>
              </a:ext>
            </a:extLst>
          </p:cNvPr>
          <p:cNvSpPr/>
          <p:nvPr/>
        </p:nvSpPr>
        <p:spPr>
          <a:xfrm>
            <a:off x="7191632" y="5782962"/>
            <a:ext cx="877330" cy="24713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1F6948A6-1FA9-7590-0C15-F152FA2A1ECD}"/>
              </a:ext>
            </a:extLst>
          </p:cNvPr>
          <p:cNvCxnSpPr>
            <a:cxnSpLocks/>
            <a:endCxn id="13" idx="6"/>
          </p:cNvCxnSpPr>
          <p:nvPr/>
        </p:nvCxnSpPr>
        <p:spPr>
          <a:xfrm flipH="1">
            <a:off x="8068962" y="1470454"/>
            <a:ext cx="3410465" cy="443607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0593132-04CA-84DA-EF27-3F772512A444}"/>
              </a:ext>
            </a:extLst>
          </p:cNvPr>
          <p:cNvSpPr txBox="1"/>
          <p:nvPr/>
        </p:nvSpPr>
        <p:spPr>
          <a:xfrm rot="16200000">
            <a:off x="-2990475" y="2890391"/>
            <a:ext cx="6857999" cy="1077218"/>
          </a:xfrm>
          <a:prstGeom prst="rect">
            <a:avLst/>
          </a:prstGeom>
          <a:solidFill>
            <a:schemeClr val="accent6"/>
          </a:solidFill>
          <a:ln>
            <a:noFill/>
          </a:ln>
        </p:spPr>
        <p:txBody>
          <a:bodyPr wrap="square" rtlCol="0">
            <a:spAutoFit/>
          </a:bodyPr>
          <a:lstStyle/>
          <a:p>
            <a:pPr algn="ctr"/>
            <a:r>
              <a:rPr lang="en-US" sz="4400" dirty="0">
                <a:solidFill>
                  <a:schemeClr val="bg1"/>
                </a:solidFill>
              </a:rPr>
              <a:t>Statement of Cash Flows</a:t>
            </a:r>
          </a:p>
          <a:p>
            <a:endParaRPr lang="en-US" sz="2000" dirty="0">
              <a:solidFill>
                <a:schemeClr val="bg1"/>
              </a:solidFill>
            </a:endParaRPr>
          </a:p>
        </p:txBody>
      </p:sp>
    </p:spTree>
    <p:extLst>
      <p:ext uri="{BB962C8B-B14F-4D97-AF65-F5344CB8AC3E}">
        <p14:creationId xmlns:p14="http://schemas.microsoft.com/office/powerpoint/2010/main" val="250301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right)">
                                      <p:cBhvr>
                                        <p:cTn id="12" dur="500"/>
                                        <p:tgtEl>
                                          <p:spTgt spid="14"/>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F6CF8D-4568-0434-A0ED-8B4628DED2A9}"/>
              </a:ext>
            </a:extLst>
          </p:cNvPr>
          <p:cNvPicPr>
            <a:picLocks noChangeAspect="1"/>
          </p:cNvPicPr>
          <p:nvPr/>
        </p:nvPicPr>
        <p:blipFill>
          <a:blip r:embed="rId3"/>
          <a:stretch>
            <a:fillRect/>
          </a:stretch>
        </p:blipFill>
        <p:spPr>
          <a:xfrm>
            <a:off x="3251558" y="104377"/>
            <a:ext cx="5699395" cy="6657930"/>
          </a:xfrm>
          <a:prstGeom prst="rect">
            <a:avLst/>
          </a:prstGeom>
          <a:ln>
            <a:solidFill>
              <a:schemeClr val="tx1"/>
            </a:solidFill>
          </a:ln>
        </p:spPr>
      </p:pic>
      <p:sp>
        <p:nvSpPr>
          <p:cNvPr id="2" name="Rectangle 1">
            <a:extLst>
              <a:ext uri="{FF2B5EF4-FFF2-40B4-BE49-F238E27FC236}">
                <a16:creationId xmlns:a16="http://schemas.microsoft.com/office/drawing/2014/main" id="{2173FBA9-82B5-50A4-477F-EE9526FBECA4}"/>
              </a:ext>
            </a:extLst>
          </p:cNvPr>
          <p:cNvSpPr/>
          <p:nvPr/>
        </p:nvSpPr>
        <p:spPr>
          <a:xfrm>
            <a:off x="3251558" y="1270260"/>
            <a:ext cx="2185415" cy="2001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2A1D184-1EEE-7C97-8098-127622FDEDA7}"/>
              </a:ext>
            </a:extLst>
          </p:cNvPr>
          <p:cNvSpPr/>
          <p:nvPr/>
        </p:nvSpPr>
        <p:spPr>
          <a:xfrm>
            <a:off x="3255674" y="2942543"/>
            <a:ext cx="2185415" cy="2001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A93E26C-2CB0-869C-4756-594DE527634E}"/>
              </a:ext>
            </a:extLst>
          </p:cNvPr>
          <p:cNvSpPr/>
          <p:nvPr/>
        </p:nvSpPr>
        <p:spPr>
          <a:xfrm>
            <a:off x="3247433" y="3972279"/>
            <a:ext cx="2185415" cy="2001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ED7F99B-FD78-1D7B-37C0-13F557AE6B01}"/>
              </a:ext>
            </a:extLst>
          </p:cNvPr>
          <p:cNvSpPr txBox="1"/>
          <p:nvPr/>
        </p:nvSpPr>
        <p:spPr>
          <a:xfrm>
            <a:off x="9173379" y="704335"/>
            <a:ext cx="2763252" cy="2369880"/>
          </a:xfrm>
          <a:prstGeom prst="rect">
            <a:avLst/>
          </a:prstGeom>
          <a:noFill/>
        </p:spPr>
        <p:txBody>
          <a:bodyPr wrap="square" rtlCol="0">
            <a:spAutoFit/>
          </a:bodyPr>
          <a:lstStyle/>
          <a:p>
            <a:r>
              <a:rPr lang="en-US" sz="2000" b="1" dirty="0"/>
              <a:t>Statement of Changes in Cash Flow </a:t>
            </a:r>
            <a:r>
              <a:rPr lang="en-US" dirty="0"/>
              <a:t>exists because of the critical nature of cash for every organization. It summarizes the major cash flows during the year that impacted the change in the total cash.</a:t>
            </a:r>
          </a:p>
        </p:txBody>
      </p:sp>
      <p:sp>
        <p:nvSpPr>
          <p:cNvPr id="18" name="TextBox 17">
            <a:extLst>
              <a:ext uri="{FF2B5EF4-FFF2-40B4-BE49-F238E27FC236}">
                <a16:creationId xmlns:a16="http://schemas.microsoft.com/office/drawing/2014/main" id="{DED0D285-2603-347C-5860-5EB587170C43}"/>
              </a:ext>
            </a:extLst>
          </p:cNvPr>
          <p:cNvSpPr txBox="1"/>
          <p:nvPr/>
        </p:nvSpPr>
        <p:spPr>
          <a:xfrm>
            <a:off x="9177495" y="3155105"/>
            <a:ext cx="2763252" cy="1477328"/>
          </a:xfrm>
          <a:prstGeom prst="rect">
            <a:avLst/>
          </a:prstGeom>
          <a:noFill/>
        </p:spPr>
        <p:txBody>
          <a:bodyPr wrap="square" rtlCol="0">
            <a:spAutoFit/>
          </a:bodyPr>
          <a:lstStyle/>
          <a:p>
            <a:r>
              <a:rPr lang="en-US" dirty="0"/>
              <a:t>In this example, it can be seen that Accounts Receivable increased by 1.1 million thereby decreasing cash by the same amount. </a:t>
            </a:r>
          </a:p>
        </p:txBody>
      </p:sp>
      <p:sp>
        <p:nvSpPr>
          <p:cNvPr id="19" name="TextBox 18">
            <a:extLst>
              <a:ext uri="{FF2B5EF4-FFF2-40B4-BE49-F238E27FC236}">
                <a16:creationId xmlns:a16="http://schemas.microsoft.com/office/drawing/2014/main" id="{7E4FC54F-A831-A1B7-A0BB-7992C8686795}"/>
              </a:ext>
            </a:extLst>
          </p:cNvPr>
          <p:cNvSpPr txBox="1"/>
          <p:nvPr/>
        </p:nvSpPr>
        <p:spPr>
          <a:xfrm>
            <a:off x="9173379" y="4782061"/>
            <a:ext cx="2763252" cy="1754326"/>
          </a:xfrm>
          <a:prstGeom prst="rect">
            <a:avLst/>
          </a:prstGeom>
          <a:noFill/>
        </p:spPr>
        <p:txBody>
          <a:bodyPr wrap="square" rtlCol="0">
            <a:spAutoFit/>
          </a:bodyPr>
          <a:lstStyle/>
          <a:p>
            <a:r>
              <a:rPr lang="en-US" dirty="0">
                <a:solidFill>
                  <a:srgbClr val="FF0000"/>
                </a:solidFill>
              </a:rPr>
              <a:t>In the next year, management can increase cash by improving collection efforts and reducing Accounts Receivable.</a:t>
            </a:r>
          </a:p>
        </p:txBody>
      </p:sp>
      <p:cxnSp>
        <p:nvCxnSpPr>
          <p:cNvPr id="20" name="Straight Arrow Connector 19">
            <a:extLst>
              <a:ext uri="{FF2B5EF4-FFF2-40B4-BE49-F238E27FC236}">
                <a16:creationId xmlns:a16="http://schemas.microsoft.com/office/drawing/2014/main" id="{46E75B3C-2BA5-6F28-A544-93E22C96579B}"/>
              </a:ext>
            </a:extLst>
          </p:cNvPr>
          <p:cNvCxnSpPr>
            <a:cxnSpLocks/>
          </p:cNvCxnSpPr>
          <p:nvPr/>
        </p:nvCxnSpPr>
        <p:spPr>
          <a:xfrm flipH="1" flipV="1">
            <a:off x="7945395" y="2248930"/>
            <a:ext cx="1227984" cy="118007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5135561-3BD4-7356-3540-F7CB5DC828C4}"/>
              </a:ext>
            </a:extLst>
          </p:cNvPr>
          <p:cNvSpPr txBox="1"/>
          <p:nvPr/>
        </p:nvSpPr>
        <p:spPr>
          <a:xfrm rot="16200000">
            <a:off x="-2990475" y="2890391"/>
            <a:ext cx="6857999" cy="1077218"/>
          </a:xfrm>
          <a:prstGeom prst="rect">
            <a:avLst/>
          </a:prstGeom>
          <a:solidFill>
            <a:schemeClr val="accent6"/>
          </a:solidFill>
          <a:ln>
            <a:noFill/>
          </a:ln>
        </p:spPr>
        <p:txBody>
          <a:bodyPr wrap="square" rtlCol="0">
            <a:spAutoFit/>
          </a:bodyPr>
          <a:lstStyle/>
          <a:p>
            <a:pPr algn="ctr"/>
            <a:r>
              <a:rPr lang="en-US" sz="4400" dirty="0">
                <a:solidFill>
                  <a:schemeClr val="bg1"/>
                </a:solidFill>
              </a:rPr>
              <a:t>Statement of Cash Flows</a:t>
            </a:r>
          </a:p>
          <a:p>
            <a:endParaRPr lang="en-US" sz="2000" dirty="0">
              <a:solidFill>
                <a:schemeClr val="bg1"/>
              </a:solidFill>
            </a:endParaRPr>
          </a:p>
        </p:txBody>
      </p:sp>
    </p:spTree>
    <p:extLst>
      <p:ext uri="{BB962C8B-B14F-4D97-AF65-F5344CB8AC3E}">
        <p14:creationId xmlns:p14="http://schemas.microsoft.com/office/powerpoint/2010/main" val="330655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right)">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7" grpId="0"/>
      <p:bldP spid="18"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9B249-515A-9F9C-985E-6E561D0EC7E5}"/>
              </a:ext>
            </a:extLst>
          </p:cNvPr>
          <p:cNvSpPr>
            <a:spLocks noGrp="1"/>
          </p:cNvSpPr>
          <p:nvPr>
            <p:ph type="title"/>
          </p:nvPr>
        </p:nvSpPr>
        <p:spPr/>
        <p:txBody>
          <a:bodyPr/>
          <a:lstStyle/>
          <a:p>
            <a:r>
              <a:rPr lang="en-US" dirty="0"/>
              <a:t>Understanding Financial Statements</a:t>
            </a:r>
          </a:p>
        </p:txBody>
      </p:sp>
    </p:spTree>
    <p:extLst>
      <p:ext uri="{BB962C8B-B14F-4D97-AF65-F5344CB8AC3E}">
        <p14:creationId xmlns:p14="http://schemas.microsoft.com/office/powerpoint/2010/main" val="2445043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6DB7-FCC5-0B76-E393-169CFD998A3E}"/>
              </a:ext>
            </a:extLst>
          </p:cNvPr>
          <p:cNvSpPr>
            <a:spLocks noGrp="1"/>
          </p:cNvSpPr>
          <p:nvPr>
            <p:ph type="title"/>
          </p:nvPr>
        </p:nvSpPr>
        <p:spPr>
          <a:xfrm>
            <a:off x="838200" y="365125"/>
            <a:ext cx="11353800" cy="1325563"/>
          </a:xfrm>
        </p:spPr>
        <p:txBody>
          <a:bodyPr>
            <a:normAutofit fontScale="90000"/>
          </a:bodyPr>
          <a:lstStyle/>
          <a:p>
            <a:r>
              <a:rPr lang="en-US" sz="6000" dirty="0"/>
              <a:t>What are you seeking to Understand?</a:t>
            </a:r>
          </a:p>
        </p:txBody>
      </p:sp>
      <p:sp>
        <p:nvSpPr>
          <p:cNvPr id="3" name="Content Placeholder 2">
            <a:extLst>
              <a:ext uri="{FF2B5EF4-FFF2-40B4-BE49-F238E27FC236}">
                <a16:creationId xmlns:a16="http://schemas.microsoft.com/office/drawing/2014/main" id="{FC0E24C8-0708-EECF-B34C-D4DA7258BCC1}"/>
              </a:ext>
            </a:extLst>
          </p:cNvPr>
          <p:cNvSpPr>
            <a:spLocks noGrp="1"/>
          </p:cNvSpPr>
          <p:nvPr>
            <p:ph idx="1"/>
          </p:nvPr>
        </p:nvSpPr>
        <p:spPr>
          <a:xfrm>
            <a:off x="838200" y="1825625"/>
            <a:ext cx="10515600" cy="4667250"/>
          </a:xfrm>
        </p:spPr>
        <p:txBody>
          <a:bodyPr>
            <a:normAutofit/>
          </a:bodyPr>
          <a:lstStyle/>
          <a:p>
            <a:r>
              <a:rPr lang="en-US" sz="3600" dirty="0"/>
              <a:t>Financial Health and Sustainability</a:t>
            </a:r>
          </a:p>
          <a:p>
            <a:r>
              <a:rPr lang="en-US" sz="3600" dirty="0"/>
              <a:t>Operational Efficiency and Effectiveness</a:t>
            </a:r>
          </a:p>
          <a:p>
            <a:r>
              <a:rPr lang="en-US" sz="3600" dirty="0"/>
              <a:t>Missional alignment</a:t>
            </a:r>
          </a:p>
        </p:txBody>
      </p:sp>
    </p:spTree>
    <p:extLst>
      <p:ext uri="{BB962C8B-B14F-4D97-AF65-F5344CB8AC3E}">
        <p14:creationId xmlns:p14="http://schemas.microsoft.com/office/powerpoint/2010/main" val="17232219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DBE2B-61DF-075F-9163-308C2E5E42B6}"/>
              </a:ext>
            </a:extLst>
          </p:cNvPr>
          <p:cNvSpPr>
            <a:spLocks noGrp="1"/>
          </p:cNvSpPr>
          <p:nvPr>
            <p:ph type="title"/>
          </p:nvPr>
        </p:nvSpPr>
        <p:spPr/>
        <p:txBody>
          <a:bodyPr>
            <a:normAutofit/>
          </a:bodyPr>
          <a:lstStyle/>
          <a:p>
            <a:r>
              <a:rPr lang="en-US" sz="6000" dirty="0"/>
              <a:t>Context</a:t>
            </a:r>
          </a:p>
        </p:txBody>
      </p:sp>
      <p:sp>
        <p:nvSpPr>
          <p:cNvPr id="3" name="Content Placeholder 2">
            <a:extLst>
              <a:ext uri="{FF2B5EF4-FFF2-40B4-BE49-F238E27FC236}">
                <a16:creationId xmlns:a16="http://schemas.microsoft.com/office/drawing/2014/main" id="{B726C7C3-652D-FA86-EF2B-B3F7B3E84C77}"/>
              </a:ext>
            </a:extLst>
          </p:cNvPr>
          <p:cNvSpPr>
            <a:spLocks noGrp="1"/>
          </p:cNvSpPr>
          <p:nvPr>
            <p:ph idx="1"/>
          </p:nvPr>
        </p:nvSpPr>
        <p:spPr>
          <a:xfrm>
            <a:off x="838200" y="1825624"/>
            <a:ext cx="10515600" cy="4906869"/>
          </a:xfrm>
        </p:spPr>
        <p:txBody>
          <a:bodyPr>
            <a:normAutofit/>
          </a:bodyPr>
          <a:lstStyle/>
          <a:p>
            <a:r>
              <a:rPr lang="en-US" sz="3600" dirty="0"/>
              <a:t>It is important to understand:</a:t>
            </a:r>
          </a:p>
          <a:p>
            <a:pPr lvl="1"/>
            <a:r>
              <a:rPr lang="en-US" sz="3500" dirty="0"/>
              <a:t>Where are we?</a:t>
            </a:r>
          </a:p>
          <a:p>
            <a:pPr lvl="2"/>
            <a:r>
              <a:rPr lang="en-US" sz="2800" dirty="0"/>
              <a:t>Macro-economic situation?</a:t>
            </a:r>
            <a:endParaRPr lang="en-US" sz="2400" dirty="0"/>
          </a:p>
          <a:p>
            <a:pPr lvl="2"/>
            <a:r>
              <a:rPr lang="en-US" sz="2800" dirty="0"/>
              <a:t>Point in business cycle?</a:t>
            </a:r>
            <a:endParaRPr lang="en-US" sz="3100" dirty="0"/>
          </a:p>
          <a:p>
            <a:pPr lvl="1"/>
            <a:r>
              <a:rPr lang="en-US" sz="3500" dirty="0"/>
              <a:t>What are we?</a:t>
            </a:r>
          </a:p>
          <a:p>
            <a:pPr lvl="2"/>
            <a:r>
              <a:rPr lang="en-US" sz="3000" dirty="0"/>
              <a:t>Type of entity?</a:t>
            </a:r>
          </a:p>
          <a:p>
            <a:pPr lvl="1"/>
            <a:endParaRPr lang="en-US" sz="3400" dirty="0"/>
          </a:p>
        </p:txBody>
      </p:sp>
    </p:spTree>
    <p:extLst>
      <p:ext uri="{BB962C8B-B14F-4D97-AF65-F5344CB8AC3E}">
        <p14:creationId xmlns:p14="http://schemas.microsoft.com/office/powerpoint/2010/main" val="4080443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3B7AF-3BD3-7379-B72A-15A2B7BD268F}"/>
              </a:ext>
            </a:extLst>
          </p:cNvPr>
          <p:cNvSpPr>
            <a:spLocks noGrp="1"/>
          </p:cNvSpPr>
          <p:nvPr>
            <p:ph type="title"/>
          </p:nvPr>
        </p:nvSpPr>
        <p:spPr/>
        <p:txBody>
          <a:bodyPr>
            <a:normAutofit/>
          </a:bodyPr>
          <a:lstStyle/>
          <a:p>
            <a:r>
              <a:rPr lang="en-US" sz="6000" dirty="0"/>
              <a:t>Trends</a:t>
            </a:r>
          </a:p>
        </p:txBody>
      </p:sp>
      <p:sp>
        <p:nvSpPr>
          <p:cNvPr id="3" name="Content Placeholder 2">
            <a:extLst>
              <a:ext uri="{FF2B5EF4-FFF2-40B4-BE49-F238E27FC236}">
                <a16:creationId xmlns:a16="http://schemas.microsoft.com/office/drawing/2014/main" id="{B1237072-0B3E-86AF-77D6-E1D6E9321CD0}"/>
              </a:ext>
            </a:extLst>
          </p:cNvPr>
          <p:cNvSpPr>
            <a:spLocks noGrp="1"/>
          </p:cNvSpPr>
          <p:nvPr>
            <p:ph idx="1"/>
          </p:nvPr>
        </p:nvSpPr>
        <p:spPr>
          <a:xfrm>
            <a:off x="838200" y="1825624"/>
            <a:ext cx="10515600" cy="5032375"/>
          </a:xfrm>
        </p:spPr>
        <p:txBody>
          <a:bodyPr>
            <a:normAutofit/>
          </a:bodyPr>
          <a:lstStyle/>
          <a:p>
            <a:pPr algn="l"/>
            <a:r>
              <a:rPr lang="en-US" sz="3600" dirty="0"/>
              <a:t>Are there any recognizable patterns?</a:t>
            </a:r>
          </a:p>
          <a:p>
            <a:pPr lvl="1"/>
            <a:r>
              <a:rPr lang="en-US" sz="3200" dirty="0"/>
              <a:t>Time</a:t>
            </a:r>
          </a:p>
          <a:p>
            <a:pPr lvl="2"/>
            <a:r>
              <a:rPr lang="en-US" sz="2800" dirty="0"/>
              <a:t>Between various points in time, or</a:t>
            </a:r>
          </a:p>
          <a:p>
            <a:pPr lvl="2"/>
            <a:r>
              <a:rPr lang="en-US" sz="2800" dirty="0"/>
              <a:t>Relative to a goal or deadline</a:t>
            </a:r>
          </a:p>
          <a:p>
            <a:pPr lvl="1"/>
            <a:r>
              <a:rPr lang="en-US" sz="3200" dirty="0"/>
              <a:t>Direction</a:t>
            </a:r>
          </a:p>
          <a:p>
            <a:pPr lvl="2"/>
            <a:r>
              <a:rPr lang="en-US" sz="2800" dirty="0"/>
              <a:t>Where are we heading?</a:t>
            </a:r>
          </a:p>
          <a:p>
            <a:pPr lvl="1"/>
            <a:r>
              <a:rPr lang="en-US" sz="3200" dirty="0"/>
              <a:t>Velocity</a:t>
            </a:r>
          </a:p>
          <a:p>
            <a:pPr lvl="2"/>
            <a:r>
              <a:rPr lang="en-US" sz="2800" dirty="0"/>
              <a:t>How fast are we moving?</a:t>
            </a:r>
          </a:p>
          <a:p>
            <a:pPr lvl="1"/>
            <a:r>
              <a:rPr lang="en-US" sz="3200" dirty="0"/>
              <a:t>Momentum or Inertia </a:t>
            </a:r>
          </a:p>
          <a:p>
            <a:pPr lvl="2"/>
            <a:r>
              <a:rPr lang="en-US" sz="2800" dirty="0"/>
              <a:t>Relative ability to change direction</a:t>
            </a:r>
          </a:p>
        </p:txBody>
      </p:sp>
    </p:spTree>
    <p:extLst>
      <p:ext uri="{BB962C8B-B14F-4D97-AF65-F5344CB8AC3E}">
        <p14:creationId xmlns:p14="http://schemas.microsoft.com/office/powerpoint/2010/main" val="412433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1982-6B47-99C5-470E-674E0E7891F6}"/>
              </a:ext>
            </a:extLst>
          </p:cNvPr>
          <p:cNvSpPr>
            <a:spLocks noGrp="1"/>
          </p:cNvSpPr>
          <p:nvPr>
            <p:ph type="title"/>
          </p:nvPr>
        </p:nvSpPr>
        <p:spPr/>
        <p:txBody>
          <a:bodyPr>
            <a:normAutofit/>
          </a:bodyPr>
          <a:lstStyle/>
          <a:p>
            <a:r>
              <a:rPr lang="en-US" sz="6000" dirty="0"/>
              <a:t>Why?</a:t>
            </a:r>
          </a:p>
        </p:txBody>
      </p:sp>
      <p:sp>
        <p:nvSpPr>
          <p:cNvPr id="3" name="Content Placeholder 2">
            <a:extLst>
              <a:ext uri="{FF2B5EF4-FFF2-40B4-BE49-F238E27FC236}">
                <a16:creationId xmlns:a16="http://schemas.microsoft.com/office/drawing/2014/main" id="{09FB8FA2-F0B1-96A2-1DC7-087EC4D771A8}"/>
              </a:ext>
            </a:extLst>
          </p:cNvPr>
          <p:cNvSpPr>
            <a:spLocks noGrp="1"/>
          </p:cNvSpPr>
          <p:nvPr>
            <p:ph idx="1"/>
          </p:nvPr>
        </p:nvSpPr>
        <p:spPr>
          <a:xfrm>
            <a:off x="838200" y="1825625"/>
            <a:ext cx="10515600" cy="4667250"/>
          </a:xfrm>
        </p:spPr>
        <p:txBody>
          <a:bodyPr>
            <a:normAutofit/>
          </a:bodyPr>
          <a:lstStyle/>
          <a:p>
            <a:r>
              <a:rPr lang="en-US" sz="3900" dirty="0"/>
              <a:t>To enable you to fulfil your administrative responsibilities and fiduciary duties which you accepted when the mantel of leadership was placed on your shoulders.</a:t>
            </a:r>
          </a:p>
        </p:txBody>
      </p:sp>
    </p:spTree>
    <p:extLst>
      <p:ext uri="{BB962C8B-B14F-4D97-AF65-F5344CB8AC3E}">
        <p14:creationId xmlns:p14="http://schemas.microsoft.com/office/powerpoint/2010/main" val="2065849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995B-93EB-96D1-E9E5-0C919F7936AE}"/>
              </a:ext>
            </a:extLst>
          </p:cNvPr>
          <p:cNvSpPr>
            <a:spLocks noGrp="1"/>
          </p:cNvSpPr>
          <p:nvPr>
            <p:ph type="title"/>
          </p:nvPr>
        </p:nvSpPr>
        <p:spPr/>
        <p:txBody>
          <a:bodyPr>
            <a:normAutofit/>
          </a:bodyPr>
          <a:lstStyle/>
          <a:p>
            <a:r>
              <a:rPr lang="en-US" sz="6000" dirty="0"/>
              <a:t>Comparisons</a:t>
            </a:r>
          </a:p>
        </p:txBody>
      </p:sp>
      <p:sp>
        <p:nvSpPr>
          <p:cNvPr id="3" name="Content Placeholder 2">
            <a:extLst>
              <a:ext uri="{FF2B5EF4-FFF2-40B4-BE49-F238E27FC236}">
                <a16:creationId xmlns:a16="http://schemas.microsoft.com/office/drawing/2014/main" id="{FE242D22-3001-B137-A61D-57046E1F90F1}"/>
              </a:ext>
            </a:extLst>
          </p:cNvPr>
          <p:cNvSpPr>
            <a:spLocks noGrp="1"/>
          </p:cNvSpPr>
          <p:nvPr>
            <p:ph idx="1"/>
          </p:nvPr>
        </p:nvSpPr>
        <p:spPr>
          <a:xfrm>
            <a:off x="838200" y="1825624"/>
            <a:ext cx="10515600" cy="4843399"/>
          </a:xfrm>
        </p:spPr>
        <p:txBody>
          <a:bodyPr>
            <a:normAutofit fontScale="92500" lnSpcReduction="10000"/>
          </a:bodyPr>
          <a:lstStyle/>
          <a:p>
            <a:pPr marL="0" indent="0">
              <a:buNone/>
            </a:pPr>
            <a:r>
              <a:rPr lang="en-US" sz="3900" dirty="0"/>
              <a:t>Internal</a:t>
            </a:r>
            <a:endParaRPr lang="en-US" sz="3600" dirty="0"/>
          </a:p>
          <a:p>
            <a:r>
              <a:rPr lang="en-US" sz="3500" dirty="0"/>
              <a:t>Strength or weakness of specific components</a:t>
            </a:r>
          </a:p>
          <a:p>
            <a:r>
              <a:rPr lang="en-US" sz="3500" dirty="0"/>
              <a:t>Consistency between specific components</a:t>
            </a:r>
          </a:p>
          <a:p>
            <a:pPr marL="0" indent="0">
              <a:buNone/>
            </a:pPr>
            <a:endParaRPr lang="en-US" sz="3600" dirty="0"/>
          </a:p>
          <a:p>
            <a:pPr marL="0" indent="0">
              <a:buNone/>
            </a:pPr>
            <a:r>
              <a:rPr lang="en-US" sz="3900" dirty="0"/>
              <a:t>External</a:t>
            </a:r>
            <a:endParaRPr lang="en-US" sz="3600" dirty="0"/>
          </a:p>
          <a:p>
            <a:r>
              <a:rPr lang="en-US" sz="3500" dirty="0"/>
              <a:t>What is the current situation and experience of similar entities?</a:t>
            </a:r>
          </a:p>
          <a:p>
            <a:r>
              <a:rPr lang="en-US" sz="3500" dirty="0"/>
              <a:t>How does my organization compare to the typical entity (or ideally the “best in class”)?</a:t>
            </a:r>
          </a:p>
        </p:txBody>
      </p:sp>
    </p:spTree>
    <p:extLst>
      <p:ext uri="{BB962C8B-B14F-4D97-AF65-F5344CB8AC3E}">
        <p14:creationId xmlns:p14="http://schemas.microsoft.com/office/powerpoint/2010/main" val="13493531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449D8-4BD2-6A93-86BB-F4E3226E0FA9}"/>
              </a:ext>
            </a:extLst>
          </p:cNvPr>
          <p:cNvSpPr>
            <a:spLocks noGrp="1"/>
          </p:cNvSpPr>
          <p:nvPr>
            <p:ph type="title"/>
          </p:nvPr>
        </p:nvSpPr>
        <p:spPr/>
        <p:txBody>
          <a:bodyPr>
            <a:normAutofit/>
          </a:bodyPr>
          <a:lstStyle/>
          <a:p>
            <a:r>
              <a:rPr lang="en-US" sz="6000" dirty="0"/>
              <a:t>Financial Analysis	</a:t>
            </a:r>
          </a:p>
        </p:txBody>
      </p:sp>
      <p:sp>
        <p:nvSpPr>
          <p:cNvPr id="3" name="Content Placeholder 2">
            <a:extLst>
              <a:ext uri="{FF2B5EF4-FFF2-40B4-BE49-F238E27FC236}">
                <a16:creationId xmlns:a16="http://schemas.microsoft.com/office/drawing/2014/main" id="{1FC5A336-C0FE-2537-EAA2-B8FBF3BD29C1}"/>
              </a:ext>
            </a:extLst>
          </p:cNvPr>
          <p:cNvSpPr>
            <a:spLocks noGrp="1"/>
          </p:cNvSpPr>
          <p:nvPr>
            <p:ph idx="1"/>
          </p:nvPr>
        </p:nvSpPr>
        <p:spPr>
          <a:xfrm>
            <a:off x="838200" y="1825624"/>
            <a:ext cx="10515600" cy="4799293"/>
          </a:xfrm>
        </p:spPr>
        <p:txBody>
          <a:bodyPr>
            <a:normAutofit/>
          </a:bodyPr>
          <a:lstStyle/>
          <a:p>
            <a:r>
              <a:rPr lang="en-US" sz="3600" dirty="0"/>
              <a:t>Common-size analysis</a:t>
            </a:r>
          </a:p>
          <a:p>
            <a:pPr lvl="1"/>
            <a:r>
              <a:rPr lang="en-US" sz="3200" dirty="0"/>
              <a:t>Converts the various amounts into a % of a major item</a:t>
            </a:r>
          </a:p>
          <a:p>
            <a:pPr lvl="1"/>
            <a:r>
              <a:rPr lang="en-US" sz="3200" dirty="0"/>
              <a:t>Such as Tithe or Sales or Assets, etc.</a:t>
            </a:r>
          </a:p>
          <a:p>
            <a:endParaRPr lang="en-US" sz="3600" dirty="0"/>
          </a:p>
          <a:p>
            <a:r>
              <a:rPr lang="en-US" sz="3600" dirty="0"/>
              <a:t>Ratio analysis</a:t>
            </a:r>
          </a:p>
          <a:p>
            <a:pPr lvl="1"/>
            <a:r>
              <a:rPr lang="en-US" sz="3200" dirty="0"/>
              <a:t>Relationships between two or more numbers</a:t>
            </a:r>
          </a:p>
          <a:p>
            <a:pPr lvl="1"/>
            <a:r>
              <a:rPr lang="en-US" sz="3200" dirty="0"/>
              <a:t>Relationship between multiple ratios</a:t>
            </a:r>
          </a:p>
          <a:p>
            <a:pPr marL="457200" lvl="1" indent="0">
              <a:buNone/>
            </a:pPr>
            <a:endParaRPr lang="en-US" sz="3200" dirty="0"/>
          </a:p>
          <a:p>
            <a:pPr lvl="1"/>
            <a:endParaRPr lang="en-US" sz="3200" dirty="0"/>
          </a:p>
          <a:p>
            <a:endParaRPr lang="en-US" sz="3600" dirty="0"/>
          </a:p>
        </p:txBody>
      </p:sp>
    </p:spTree>
    <p:extLst>
      <p:ext uri="{BB962C8B-B14F-4D97-AF65-F5344CB8AC3E}">
        <p14:creationId xmlns:p14="http://schemas.microsoft.com/office/powerpoint/2010/main" val="251113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3533-0947-897F-C7AF-CA4C1E744633}"/>
              </a:ext>
            </a:extLst>
          </p:cNvPr>
          <p:cNvSpPr>
            <a:spLocks noGrp="1"/>
          </p:cNvSpPr>
          <p:nvPr>
            <p:ph type="title"/>
          </p:nvPr>
        </p:nvSpPr>
        <p:spPr/>
        <p:txBody>
          <a:bodyPr>
            <a:normAutofit/>
          </a:bodyPr>
          <a:lstStyle/>
          <a:p>
            <a:r>
              <a:rPr lang="en-US" sz="6000" dirty="0"/>
              <a:t>Financial Position Ratios</a:t>
            </a:r>
          </a:p>
        </p:txBody>
      </p:sp>
      <p:sp>
        <p:nvSpPr>
          <p:cNvPr id="3" name="Content Placeholder 2">
            <a:extLst>
              <a:ext uri="{FF2B5EF4-FFF2-40B4-BE49-F238E27FC236}">
                <a16:creationId xmlns:a16="http://schemas.microsoft.com/office/drawing/2014/main" id="{B7137BDE-7F70-2D71-1267-3F18810FEA43}"/>
              </a:ext>
            </a:extLst>
          </p:cNvPr>
          <p:cNvSpPr>
            <a:spLocks noGrp="1"/>
          </p:cNvSpPr>
          <p:nvPr>
            <p:ph idx="1"/>
          </p:nvPr>
        </p:nvSpPr>
        <p:spPr/>
        <p:txBody>
          <a:bodyPr>
            <a:normAutofit/>
          </a:bodyPr>
          <a:lstStyle/>
          <a:p>
            <a:r>
              <a:rPr lang="en-US" sz="3600" dirty="0"/>
              <a:t>To analyze the relative health of the entity at a point in time</a:t>
            </a:r>
          </a:p>
          <a:p>
            <a:r>
              <a:rPr lang="en-US" sz="3600" dirty="0"/>
              <a:t>These include:</a:t>
            </a:r>
          </a:p>
          <a:p>
            <a:pPr lvl="1"/>
            <a:r>
              <a:rPr lang="en-US" sz="3200" dirty="0"/>
              <a:t>Liquid Assets to Commitments</a:t>
            </a:r>
          </a:p>
          <a:p>
            <a:pPr lvl="1"/>
            <a:r>
              <a:rPr lang="en-US" sz="3200" dirty="0"/>
              <a:t>Recommended Working Capital</a:t>
            </a:r>
          </a:p>
          <a:p>
            <a:pPr lvl="1"/>
            <a:r>
              <a:rPr lang="en-US" sz="3200" dirty="0"/>
              <a:t>Current Ratio</a:t>
            </a:r>
          </a:p>
          <a:p>
            <a:pPr lvl="1"/>
            <a:r>
              <a:rPr lang="en-US" sz="3200" dirty="0"/>
              <a:t>Debt Percentage</a:t>
            </a:r>
          </a:p>
          <a:p>
            <a:pPr lvl="1"/>
            <a:r>
              <a:rPr lang="en-US" sz="3200" dirty="0"/>
              <a:t>Equity (Net Asset) Percentage</a:t>
            </a:r>
          </a:p>
        </p:txBody>
      </p:sp>
      <p:sp>
        <p:nvSpPr>
          <p:cNvPr id="4" name="TextBox 3">
            <a:extLst>
              <a:ext uri="{FF2B5EF4-FFF2-40B4-BE49-F238E27FC236}">
                <a16:creationId xmlns:a16="http://schemas.microsoft.com/office/drawing/2014/main" id="{0ACCDA0E-90C1-14D7-B1EF-4758D70A98F0}"/>
              </a:ext>
            </a:extLst>
          </p:cNvPr>
          <p:cNvSpPr txBox="1"/>
          <p:nvPr/>
        </p:nvSpPr>
        <p:spPr>
          <a:xfrm>
            <a:off x="7977116" y="6393976"/>
            <a:ext cx="3889612" cy="276999"/>
          </a:xfrm>
          <a:prstGeom prst="rect">
            <a:avLst/>
          </a:prstGeom>
          <a:noFill/>
        </p:spPr>
        <p:txBody>
          <a:bodyPr wrap="square" rtlCol="0">
            <a:spAutoFit/>
          </a:bodyPr>
          <a:lstStyle/>
          <a:p>
            <a:r>
              <a:rPr lang="en-US" sz="1200" b="0" i="1" u="none" strike="noStrike" baseline="0" dirty="0">
                <a:latin typeface="Helvetica-Oblique"/>
              </a:rPr>
              <a:t>SDA Accounting Manual - January 2011 – page 14</a:t>
            </a:r>
            <a:endParaRPr lang="en-US" sz="1200" dirty="0"/>
          </a:p>
        </p:txBody>
      </p:sp>
    </p:spTree>
    <p:extLst>
      <p:ext uri="{BB962C8B-B14F-4D97-AF65-F5344CB8AC3E}">
        <p14:creationId xmlns:p14="http://schemas.microsoft.com/office/powerpoint/2010/main" val="2464814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757D-8B24-61EB-6BFB-529AB762F3BE}"/>
              </a:ext>
            </a:extLst>
          </p:cNvPr>
          <p:cNvSpPr>
            <a:spLocks noGrp="1"/>
          </p:cNvSpPr>
          <p:nvPr>
            <p:ph type="title"/>
          </p:nvPr>
        </p:nvSpPr>
        <p:spPr/>
        <p:txBody>
          <a:bodyPr>
            <a:normAutofit/>
          </a:bodyPr>
          <a:lstStyle/>
          <a:p>
            <a:r>
              <a:rPr lang="en-US" sz="6000" dirty="0"/>
              <a:t>Operating Activity Ratios</a:t>
            </a:r>
          </a:p>
        </p:txBody>
      </p:sp>
      <p:sp>
        <p:nvSpPr>
          <p:cNvPr id="3" name="Content Placeholder 2">
            <a:extLst>
              <a:ext uri="{FF2B5EF4-FFF2-40B4-BE49-F238E27FC236}">
                <a16:creationId xmlns:a16="http://schemas.microsoft.com/office/drawing/2014/main" id="{DDA0503F-731C-CB46-B141-121D60598A75}"/>
              </a:ext>
            </a:extLst>
          </p:cNvPr>
          <p:cNvSpPr>
            <a:spLocks noGrp="1"/>
          </p:cNvSpPr>
          <p:nvPr>
            <p:ph idx="1"/>
          </p:nvPr>
        </p:nvSpPr>
        <p:spPr>
          <a:xfrm>
            <a:off x="838200" y="1825624"/>
            <a:ext cx="10515600" cy="4940935"/>
          </a:xfrm>
        </p:spPr>
        <p:txBody>
          <a:bodyPr>
            <a:normAutofit lnSpcReduction="10000"/>
          </a:bodyPr>
          <a:lstStyle/>
          <a:p>
            <a:r>
              <a:rPr lang="en-US" sz="3200" dirty="0"/>
              <a:t>To analyze the relative efficiency/effectiveness of the entity’s operations over a period of time</a:t>
            </a:r>
          </a:p>
          <a:p>
            <a:r>
              <a:rPr lang="en-US" sz="3200" dirty="0"/>
              <a:t>These include:</a:t>
            </a:r>
          </a:p>
          <a:p>
            <a:pPr lvl="1"/>
            <a:r>
              <a:rPr lang="en-US" sz="2800" dirty="0"/>
              <a:t>Self-Support</a:t>
            </a:r>
          </a:p>
          <a:p>
            <a:pPr lvl="1"/>
            <a:r>
              <a:rPr lang="en-US" sz="2800" dirty="0"/>
              <a:t>Net Income to Sales</a:t>
            </a:r>
          </a:p>
          <a:p>
            <a:pPr lvl="1"/>
            <a:r>
              <a:rPr lang="en-US" sz="2800" dirty="0"/>
              <a:t>Gross Profit to Sales</a:t>
            </a:r>
          </a:p>
          <a:p>
            <a:pPr lvl="1"/>
            <a:r>
              <a:rPr lang="en-US" sz="2800" dirty="0"/>
              <a:t>Operating Expense to Sales</a:t>
            </a:r>
          </a:p>
          <a:p>
            <a:pPr lvl="1"/>
            <a:r>
              <a:rPr lang="en-US" sz="2800" dirty="0"/>
              <a:t>Payroll Expense to Tithe</a:t>
            </a:r>
          </a:p>
          <a:p>
            <a:pPr lvl="1"/>
            <a:r>
              <a:rPr lang="en-US" sz="2800" dirty="0"/>
              <a:t>Collection Ratio</a:t>
            </a:r>
          </a:p>
          <a:p>
            <a:pPr lvl="1"/>
            <a:r>
              <a:rPr lang="en-US" sz="2800" dirty="0"/>
              <a:t>Accounts Receivable Turnover</a:t>
            </a:r>
          </a:p>
          <a:p>
            <a:pPr lvl="1"/>
            <a:r>
              <a:rPr lang="en-US" sz="2800" dirty="0"/>
              <a:t>Inventory Turnover</a:t>
            </a:r>
          </a:p>
        </p:txBody>
      </p:sp>
      <p:sp>
        <p:nvSpPr>
          <p:cNvPr id="6" name="TextBox 5">
            <a:extLst>
              <a:ext uri="{FF2B5EF4-FFF2-40B4-BE49-F238E27FC236}">
                <a16:creationId xmlns:a16="http://schemas.microsoft.com/office/drawing/2014/main" id="{BC6C0AAC-D7B3-20C2-4A53-89B5AE3B6719}"/>
              </a:ext>
            </a:extLst>
          </p:cNvPr>
          <p:cNvSpPr txBox="1"/>
          <p:nvPr/>
        </p:nvSpPr>
        <p:spPr>
          <a:xfrm>
            <a:off x="7977116" y="6393976"/>
            <a:ext cx="3889612" cy="276999"/>
          </a:xfrm>
          <a:prstGeom prst="rect">
            <a:avLst/>
          </a:prstGeom>
          <a:noFill/>
        </p:spPr>
        <p:txBody>
          <a:bodyPr wrap="square" rtlCol="0">
            <a:spAutoFit/>
          </a:bodyPr>
          <a:lstStyle/>
          <a:p>
            <a:r>
              <a:rPr lang="en-US" sz="1200" b="0" i="1" u="none" strike="noStrike" baseline="0" dirty="0">
                <a:latin typeface="Helvetica-Oblique"/>
              </a:rPr>
              <a:t>SDA Accounting Manual - January 2011 – page 149</a:t>
            </a:r>
            <a:endParaRPr lang="en-US" sz="1200" dirty="0"/>
          </a:p>
        </p:txBody>
      </p:sp>
    </p:spTree>
    <p:extLst>
      <p:ext uri="{BB962C8B-B14F-4D97-AF65-F5344CB8AC3E}">
        <p14:creationId xmlns:p14="http://schemas.microsoft.com/office/powerpoint/2010/main" val="36670266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B3BC-CFBC-1829-B2DE-C5660675034F}"/>
              </a:ext>
            </a:extLst>
          </p:cNvPr>
          <p:cNvSpPr>
            <a:spLocks noGrp="1"/>
          </p:cNvSpPr>
          <p:nvPr>
            <p:ph type="title"/>
          </p:nvPr>
        </p:nvSpPr>
        <p:spPr>
          <a:xfrm>
            <a:off x="838200" y="365125"/>
            <a:ext cx="11353800" cy="1325563"/>
          </a:xfrm>
        </p:spPr>
        <p:txBody>
          <a:bodyPr>
            <a:normAutofit/>
          </a:bodyPr>
          <a:lstStyle/>
          <a:p>
            <a:r>
              <a:rPr lang="en-US" sz="6000" dirty="0"/>
              <a:t>Find the “Pulse” of the Organization</a:t>
            </a:r>
          </a:p>
        </p:txBody>
      </p:sp>
      <p:sp>
        <p:nvSpPr>
          <p:cNvPr id="3" name="Content Placeholder 2">
            <a:extLst>
              <a:ext uri="{FF2B5EF4-FFF2-40B4-BE49-F238E27FC236}">
                <a16:creationId xmlns:a16="http://schemas.microsoft.com/office/drawing/2014/main" id="{A35F7B33-B158-8298-FD2F-C8DBC99D57FC}"/>
              </a:ext>
            </a:extLst>
          </p:cNvPr>
          <p:cNvSpPr>
            <a:spLocks noGrp="1"/>
          </p:cNvSpPr>
          <p:nvPr>
            <p:ph idx="1"/>
          </p:nvPr>
        </p:nvSpPr>
        <p:spPr>
          <a:xfrm>
            <a:off x="838200" y="1825624"/>
            <a:ext cx="10515600" cy="5032375"/>
          </a:xfrm>
        </p:spPr>
        <p:txBody>
          <a:bodyPr>
            <a:normAutofit/>
          </a:bodyPr>
          <a:lstStyle/>
          <a:p>
            <a:r>
              <a:rPr lang="en-US" sz="3600" dirty="0"/>
              <a:t>Sources</a:t>
            </a:r>
          </a:p>
          <a:p>
            <a:pPr lvl="1"/>
            <a:r>
              <a:rPr lang="en-US" sz="3200" dirty="0"/>
              <a:t>Ask your treasurer</a:t>
            </a:r>
          </a:p>
          <a:p>
            <a:pPr lvl="1"/>
            <a:r>
              <a:rPr lang="en-US" sz="3200" dirty="0"/>
              <a:t>Ask your higher organization</a:t>
            </a:r>
          </a:p>
          <a:p>
            <a:pPr lvl="1"/>
            <a:r>
              <a:rPr lang="en-US" sz="3200" dirty="0"/>
              <a:t>Ask your lender / loan covenants</a:t>
            </a:r>
          </a:p>
          <a:p>
            <a:r>
              <a:rPr lang="en-US" sz="3600" dirty="0"/>
              <a:t>Experience over time</a:t>
            </a:r>
          </a:p>
          <a:p>
            <a:r>
              <a:rPr lang="en-US" sz="3600" dirty="0"/>
              <a:t>May change</a:t>
            </a:r>
          </a:p>
          <a:p>
            <a:pPr lvl="1"/>
            <a:r>
              <a:rPr lang="en-US" sz="3200" dirty="0"/>
              <a:t>Over time</a:t>
            </a:r>
          </a:p>
          <a:p>
            <a:pPr lvl="1"/>
            <a:r>
              <a:rPr lang="en-US" sz="3200" dirty="0"/>
              <a:t>At various points in business cycles or economic conditions</a:t>
            </a:r>
          </a:p>
        </p:txBody>
      </p:sp>
    </p:spTree>
    <p:extLst>
      <p:ext uri="{BB962C8B-B14F-4D97-AF65-F5344CB8AC3E}">
        <p14:creationId xmlns:p14="http://schemas.microsoft.com/office/powerpoint/2010/main" val="30896918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471443-58EC-437B-F37E-5DEFD3F7ABA3}"/>
              </a:ext>
            </a:extLst>
          </p:cNvPr>
          <p:cNvSpPr>
            <a:spLocks noGrp="1"/>
          </p:cNvSpPr>
          <p:nvPr>
            <p:ph type="title"/>
          </p:nvPr>
        </p:nvSpPr>
        <p:spPr>
          <a:xfrm>
            <a:off x="838200" y="251919"/>
            <a:ext cx="10515600" cy="1438769"/>
          </a:xfrm>
        </p:spPr>
        <p:txBody>
          <a:bodyPr>
            <a:normAutofit/>
          </a:bodyPr>
          <a:lstStyle/>
          <a:p>
            <a:r>
              <a:rPr lang="en-US" sz="4800" dirty="0"/>
              <a:t>GCWP S 24 25 -- Reporting on Working Capital and Liquidity</a:t>
            </a:r>
          </a:p>
        </p:txBody>
      </p:sp>
      <p:pic>
        <p:nvPicPr>
          <p:cNvPr id="6" name="Picture 5">
            <a:extLst>
              <a:ext uri="{FF2B5EF4-FFF2-40B4-BE49-F238E27FC236}">
                <a16:creationId xmlns:a16="http://schemas.microsoft.com/office/drawing/2014/main" id="{7C7DA0B9-51CE-D31F-F2AC-E50118254692}"/>
              </a:ext>
            </a:extLst>
          </p:cNvPr>
          <p:cNvPicPr>
            <a:picLocks noChangeAspect="1"/>
          </p:cNvPicPr>
          <p:nvPr/>
        </p:nvPicPr>
        <p:blipFill>
          <a:blip r:embed="rId3"/>
          <a:stretch>
            <a:fillRect/>
          </a:stretch>
        </p:blipFill>
        <p:spPr>
          <a:xfrm>
            <a:off x="1434353" y="1781662"/>
            <a:ext cx="4034118" cy="4685919"/>
          </a:xfrm>
          <a:prstGeom prst="rect">
            <a:avLst/>
          </a:prstGeom>
        </p:spPr>
      </p:pic>
      <p:pic>
        <p:nvPicPr>
          <p:cNvPr id="8" name="Picture 7">
            <a:extLst>
              <a:ext uri="{FF2B5EF4-FFF2-40B4-BE49-F238E27FC236}">
                <a16:creationId xmlns:a16="http://schemas.microsoft.com/office/drawing/2014/main" id="{14805163-7F53-AAA8-243C-0CEA0D4B2DC0}"/>
              </a:ext>
            </a:extLst>
          </p:cNvPr>
          <p:cNvPicPr>
            <a:picLocks noChangeAspect="1"/>
          </p:cNvPicPr>
          <p:nvPr/>
        </p:nvPicPr>
        <p:blipFill>
          <a:blip r:embed="rId4"/>
          <a:stretch>
            <a:fillRect/>
          </a:stretch>
        </p:blipFill>
        <p:spPr>
          <a:xfrm>
            <a:off x="6073588" y="1781662"/>
            <a:ext cx="3801035" cy="3935883"/>
          </a:xfrm>
          <a:prstGeom prst="rect">
            <a:avLst/>
          </a:prstGeom>
        </p:spPr>
      </p:pic>
      <p:sp>
        <p:nvSpPr>
          <p:cNvPr id="9" name="TextBox 8">
            <a:extLst>
              <a:ext uri="{FF2B5EF4-FFF2-40B4-BE49-F238E27FC236}">
                <a16:creationId xmlns:a16="http://schemas.microsoft.com/office/drawing/2014/main" id="{8C253AAE-1DDD-5B37-E504-83E38C275CBC}"/>
              </a:ext>
            </a:extLst>
          </p:cNvPr>
          <p:cNvSpPr txBox="1"/>
          <p:nvPr/>
        </p:nvSpPr>
        <p:spPr>
          <a:xfrm>
            <a:off x="7772400" y="6329082"/>
            <a:ext cx="4150659" cy="276999"/>
          </a:xfrm>
          <a:prstGeom prst="rect">
            <a:avLst/>
          </a:prstGeom>
          <a:noFill/>
        </p:spPr>
        <p:txBody>
          <a:bodyPr wrap="square" rtlCol="0">
            <a:spAutoFit/>
          </a:bodyPr>
          <a:lstStyle/>
          <a:p>
            <a:r>
              <a:rPr lang="en-US" sz="1200" i="1" dirty="0">
                <a:latin typeface="Helvetica-Oblique"/>
              </a:rPr>
              <a:t>GCWP S 24 25 Reporting on Working Capital and Liquidity</a:t>
            </a:r>
          </a:p>
        </p:txBody>
      </p:sp>
      <p:sp>
        <p:nvSpPr>
          <p:cNvPr id="10" name="Oval 9">
            <a:extLst>
              <a:ext uri="{FF2B5EF4-FFF2-40B4-BE49-F238E27FC236}">
                <a16:creationId xmlns:a16="http://schemas.microsoft.com/office/drawing/2014/main" id="{920CE97F-BB83-42C2-E956-4F3F7C4E1C2D}"/>
              </a:ext>
            </a:extLst>
          </p:cNvPr>
          <p:cNvSpPr/>
          <p:nvPr/>
        </p:nvSpPr>
        <p:spPr>
          <a:xfrm>
            <a:off x="4509246" y="5441580"/>
            <a:ext cx="914400" cy="2784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C864F38-A908-4EF7-29B4-53D721DB86AB}"/>
              </a:ext>
            </a:extLst>
          </p:cNvPr>
          <p:cNvSpPr/>
          <p:nvPr/>
        </p:nvSpPr>
        <p:spPr>
          <a:xfrm>
            <a:off x="8982634" y="4706474"/>
            <a:ext cx="914400" cy="2784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7394C03-E392-86EC-1591-C31709992134}"/>
              </a:ext>
            </a:extLst>
          </p:cNvPr>
          <p:cNvSpPr/>
          <p:nvPr/>
        </p:nvSpPr>
        <p:spPr>
          <a:xfrm>
            <a:off x="3597086" y="5504333"/>
            <a:ext cx="759759" cy="1434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CE94271-F777-3E8E-83BF-6A1C2F5A5F40}"/>
              </a:ext>
            </a:extLst>
          </p:cNvPr>
          <p:cNvSpPr/>
          <p:nvPr/>
        </p:nvSpPr>
        <p:spPr>
          <a:xfrm>
            <a:off x="1801904" y="5647768"/>
            <a:ext cx="1559859" cy="1434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79EA8F1-21F9-C5EA-E1A1-A174520FEC57}"/>
              </a:ext>
            </a:extLst>
          </p:cNvPr>
          <p:cNvSpPr/>
          <p:nvPr/>
        </p:nvSpPr>
        <p:spPr>
          <a:xfrm>
            <a:off x="7990914" y="4769228"/>
            <a:ext cx="848286" cy="1344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0C7E159-39B1-F02E-ADB7-B4F571D9AF28}"/>
              </a:ext>
            </a:extLst>
          </p:cNvPr>
          <p:cNvSpPr/>
          <p:nvPr/>
        </p:nvSpPr>
        <p:spPr>
          <a:xfrm>
            <a:off x="6391834" y="4912662"/>
            <a:ext cx="1545511" cy="15239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53262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35124-13EB-D954-FA64-27D5FE589633}"/>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9940101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6BE3-3135-EAB1-4262-4B679BDEC2CB}"/>
              </a:ext>
            </a:extLst>
          </p:cNvPr>
          <p:cNvSpPr>
            <a:spLocks noGrp="1"/>
          </p:cNvSpPr>
          <p:nvPr>
            <p:ph type="title"/>
          </p:nvPr>
        </p:nvSpPr>
        <p:spPr/>
        <p:txBody>
          <a:bodyPr>
            <a:normAutofit/>
          </a:bodyPr>
          <a:lstStyle/>
          <a:p>
            <a:r>
              <a:rPr lang="en-US" sz="6000" dirty="0"/>
              <a:t>Bibliography</a:t>
            </a:r>
          </a:p>
        </p:txBody>
      </p:sp>
      <p:sp>
        <p:nvSpPr>
          <p:cNvPr id="3" name="Content Placeholder 2">
            <a:extLst>
              <a:ext uri="{FF2B5EF4-FFF2-40B4-BE49-F238E27FC236}">
                <a16:creationId xmlns:a16="http://schemas.microsoft.com/office/drawing/2014/main" id="{0EEC8A9A-D621-F203-6BBC-2E2B2B7D282A}"/>
              </a:ext>
            </a:extLst>
          </p:cNvPr>
          <p:cNvSpPr>
            <a:spLocks noGrp="1"/>
          </p:cNvSpPr>
          <p:nvPr>
            <p:ph idx="1"/>
          </p:nvPr>
        </p:nvSpPr>
        <p:spPr/>
        <p:txBody>
          <a:bodyPr>
            <a:normAutofit/>
          </a:bodyPr>
          <a:lstStyle/>
          <a:p>
            <a:r>
              <a:rPr lang="en-US" dirty="0"/>
              <a:t>Galasso, Melisa F., CPA, </a:t>
            </a:r>
            <a:r>
              <a:rPr lang="en-US" i="1" dirty="0"/>
              <a:t>Money Matters For </a:t>
            </a:r>
            <a:r>
              <a:rPr lang="en-US" i="1" dirty="0" err="1"/>
              <a:t>NonProfits</a:t>
            </a:r>
            <a:r>
              <a:rPr lang="en-US" dirty="0"/>
              <a:t>, River Grove Books, Austin, TX, USA, 2022</a:t>
            </a:r>
          </a:p>
          <a:p>
            <a:r>
              <a:rPr lang="en-US" i="1" dirty="0"/>
              <a:t>Seventh-day Adventist Accounting Manual</a:t>
            </a:r>
            <a:r>
              <a:rPr lang="en-US" dirty="0"/>
              <a:t>, January 2011 Edition, </a:t>
            </a:r>
            <a:r>
              <a:rPr lang="en-US" dirty="0">
                <a:hlinkClick r:id="rId3"/>
              </a:rPr>
              <a:t>https://www.gcasconnect.org/assets/files/manuals/SDAAM_Jan_2011_Final.pdf?_ga=2.195916204.1296290738.1678485819-1638045833.1678485819</a:t>
            </a:r>
            <a:endParaRPr lang="en-US" dirty="0"/>
          </a:p>
          <a:p>
            <a:r>
              <a:rPr lang="en-US" i="1" dirty="0"/>
              <a:t>General Conference Working Policy</a:t>
            </a:r>
            <a:r>
              <a:rPr lang="en-US" dirty="0"/>
              <a:t>, 2023-2024 Edition</a:t>
            </a:r>
          </a:p>
        </p:txBody>
      </p:sp>
    </p:spTree>
    <p:extLst>
      <p:ext uri="{BB962C8B-B14F-4D97-AF65-F5344CB8AC3E}">
        <p14:creationId xmlns:p14="http://schemas.microsoft.com/office/powerpoint/2010/main" val="137701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35E10-2E73-ED46-39B1-3452598D699D}"/>
              </a:ext>
            </a:extLst>
          </p:cNvPr>
          <p:cNvSpPr>
            <a:spLocks noGrp="1"/>
          </p:cNvSpPr>
          <p:nvPr>
            <p:ph type="title"/>
          </p:nvPr>
        </p:nvSpPr>
        <p:spPr/>
        <p:txBody>
          <a:bodyPr>
            <a:normAutofit/>
          </a:bodyPr>
          <a:lstStyle/>
          <a:p>
            <a:r>
              <a:rPr lang="en-US" sz="6000" dirty="0"/>
              <a:t>Fiduciary Duties</a:t>
            </a:r>
          </a:p>
        </p:txBody>
      </p:sp>
      <p:sp>
        <p:nvSpPr>
          <p:cNvPr id="3" name="Content Placeholder 2">
            <a:extLst>
              <a:ext uri="{FF2B5EF4-FFF2-40B4-BE49-F238E27FC236}">
                <a16:creationId xmlns:a16="http://schemas.microsoft.com/office/drawing/2014/main" id="{D8C772F4-9338-EBAA-3A66-4BA9DC353BAC}"/>
              </a:ext>
            </a:extLst>
          </p:cNvPr>
          <p:cNvSpPr>
            <a:spLocks noGrp="1"/>
          </p:cNvSpPr>
          <p:nvPr>
            <p:ph idx="1"/>
          </p:nvPr>
        </p:nvSpPr>
        <p:spPr>
          <a:xfrm>
            <a:off x="838200" y="1825624"/>
            <a:ext cx="10730948" cy="5032376"/>
          </a:xfrm>
        </p:spPr>
        <p:txBody>
          <a:bodyPr>
            <a:normAutofit fontScale="85000" lnSpcReduction="10000"/>
          </a:bodyPr>
          <a:lstStyle/>
          <a:p>
            <a:r>
              <a:rPr lang="en-US" sz="3600" i="1" dirty="0"/>
              <a:t>Duty of Care</a:t>
            </a:r>
          </a:p>
          <a:p>
            <a:pPr lvl="1"/>
            <a:r>
              <a:rPr lang="en-US" sz="3200" dirty="0"/>
              <a:t>Good faith</a:t>
            </a:r>
          </a:p>
          <a:p>
            <a:pPr lvl="1"/>
            <a:r>
              <a:rPr lang="en-US" sz="3200" dirty="0"/>
              <a:t>Care of a reasonable person in similar position</a:t>
            </a:r>
          </a:p>
          <a:p>
            <a:pPr lvl="1"/>
            <a:r>
              <a:rPr lang="en-US" sz="3200" dirty="0"/>
              <a:t>Reasonable belief decisions are in the best interest of the organization</a:t>
            </a:r>
          </a:p>
          <a:p>
            <a:r>
              <a:rPr lang="en-US" sz="3600" i="1" dirty="0"/>
              <a:t>Duty of Loyalty</a:t>
            </a:r>
          </a:p>
          <a:p>
            <a:pPr lvl="1"/>
            <a:r>
              <a:rPr lang="en-US" sz="3200" dirty="0"/>
              <a:t>Examples of breach include</a:t>
            </a:r>
          </a:p>
          <a:p>
            <a:pPr lvl="2"/>
            <a:r>
              <a:rPr lang="en-US" sz="2800" dirty="0"/>
              <a:t>Self-dealing</a:t>
            </a:r>
          </a:p>
          <a:p>
            <a:pPr lvl="2"/>
            <a:r>
              <a:rPr lang="en-US" sz="2800" dirty="0"/>
              <a:t>Improper use of organization’s assets</a:t>
            </a:r>
          </a:p>
          <a:p>
            <a:pPr lvl="2"/>
            <a:r>
              <a:rPr lang="en-US" sz="2800" dirty="0"/>
              <a:t>Transferring organization’s assets to third-party or relative</a:t>
            </a:r>
          </a:p>
          <a:p>
            <a:r>
              <a:rPr lang="en-US" sz="3600" i="1" dirty="0"/>
              <a:t>Duty of Obedience</a:t>
            </a:r>
          </a:p>
          <a:p>
            <a:pPr lvl="1"/>
            <a:r>
              <a:rPr lang="en-US" sz="3200" dirty="0"/>
              <a:t>Legal compliance</a:t>
            </a:r>
          </a:p>
          <a:p>
            <a:pPr lvl="1"/>
            <a:r>
              <a:rPr lang="en-US" sz="3200" dirty="0"/>
              <a:t>Church financial policies</a:t>
            </a:r>
          </a:p>
        </p:txBody>
      </p:sp>
      <p:sp>
        <p:nvSpPr>
          <p:cNvPr id="4" name="TextBox 3">
            <a:extLst>
              <a:ext uri="{FF2B5EF4-FFF2-40B4-BE49-F238E27FC236}">
                <a16:creationId xmlns:a16="http://schemas.microsoft.com/office/drawing/2014/main" id="{ABC2DD96-3844-F33D-54E5-EA787820D7D6}"/>
              </a:ext>
            </a:extLst>
          </p:cNvPr>
          <p:cNvSpPr txBox="1"/>
          <p:nvPr/>
        </p:nvSpPr>
        <p:spPr>
          <a:xfrm>
            <a:off x="7719391" y="6119336"/>
            <a:ext cx="4472609" cy="738664"/>
          </a:xfrm>
          <a:prstGeom prst="rect">
            <a:avLst/>
          </a:prstGeom>
          <a:noFill/>
        </p:spPr>
        <p:txBody>
          <a:bodyPr wrap="square" rtlCol="0">
            <a:spAutoFit/>
          </a:bodyPr>
          <a:lstStyle/>
          <a:p>
            <a:pPr algn="r"/>
            <a:r>
              <a:rPr lang="en-US" sz="1400" dirty="0">
                <a:hlinkClick r:id="rId3"/>
              </a:rPr>
              <a:t>https://www.stimmel-law.com/en/articles/corporate-officers-duties-and-fiduciary-responsibilities</a:t>
            </a:r>
            <a:endParaRPr lang="en-US" sz="1400" dirty="0"/>
          </a:p>
          <a:p>
            <a:pPr algn="r"/>
            <a:r>
              <a:rPr lang="en-US" sz="1400" dirty="0"/>
              <a:t>Galasso, Melisa</a:t>
            </a:r>
          </a:p>
        </p:txBody>
      </p:sp>
    </p:spTree>
    <p:extLst>
      <p:ext uri="{BB962C8B-B14F-4D97-AF65-F5344CB8AC3E}">
        <p14:creationId xmlns:p14="http://schemas.microsoft.com/office/powerpoint/2010/main" val="159050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642B-E882-42F6-92D2-1443C1EE642C}"/>
              </a:ext>
            </a:extLst>
          </p:cNvPr>
          <p:cNvSpPr>
            <a:spLocks noGrp="1"/>
          </p:cNvSpPr>
          <p:nvPr>
            <p:ph type="title"/>
          </p:nvPr>
        </p:nvSpPr>
        <p:spPr/>
        <p:txBody>
          <a:bodyPr>
            <a:normAutofit/>
          </a:bodyPr>
          <a:lstStyle/>
          <a:p>
            <a:r>
              <a:rPr lang="en-US" sz="6000" dirty="0"/>
              <a:t>Management and Oversight</a:t>
            </a:r>
          </a:p>
        </p:txBody>
      </p:sp>
      <p:sp>
        <p:nvSpPr>
          <p:cNvPr id="3" name="Content Placeholder 2">
            <a:extLst>
              <a:ext uri="{FF2B5EF4-FFF2-40B4-BE49-F238E27FC236}">
                <a16:creationId xmlns:a16="http://schemas.microsoft.com/office/drawing/2014/main" id="{2AFB4448-6B76-FFE5-545B-B5E0CB087E39}"/>
              </a:ext>
            </a:extLst>
          </p:cNvPr>
          <p:cNvSpPr>
            <a:spLocks noGrp="1"/>
          </p:cNvSpPr>
          <p:nvPr>
            <p:ph idx="1"/>
          </p:nvPr>
        </p:nvSpPr>
        <p:spPr/>
        <p:txBody>
          <a:bodyPr>
            <a:normAutofit/>
          </a:bodyPr>
          <a:lstStyle/>
          <a:p>
            <a:r>
              <a:rPr lang="en-US" sz="3600" dirty="0"/>
              <a:t>Transparency</a:t>
            </a:r>
          </a:p>
          <a:p>
            <a:pPr lvl="1"/>
            <a:r>
              <a:rPr lang="en-US" sz="3200" dirty="0"/>
              <a:t>Nonprofit organizations generally have less governmental oversight</a:t>
            </a:r>
          </a:p>
          <a:p>
            <a:pPr lvl="1"/>
            <a:r>
              <a:rPr lang="en-US" sz="3200" dirty="0"/>
              <a:t>Responsibility conferred by constituents/members</a:t>
            </a:r>
          </a:p>
          <a:p>
            <a:r>
              <a:rPr lang="en-US" sz="3600" dirty="0"/>
              <a:t>Accountability</a:t>
            </a:r>
          </a:p>
          <a:p>
            <a:pPr lvl="1"/>
            <a:r>
              <a:rPr lang="en-US" sz="3200" dirty="0"/>
              <a:t>Maintain a strong mission-focus</a:t>
            </a:r>
          </a:p>
          <a:p>
            <a:pPr lvl="1"/>
            <a:r>
              <a:rPr lang="en-US" sz="3200" dirty="0"/>
              <a:t>Ensure financial alignment with agreed strategy</a:t>
            </a:r>
          </a:p>
          <a:p>
            <a:pPr lvl="1"/>
            <a:r>
              <a:rPr lang="en-US" sz="3200" dirty="0"/>
              <a:t>Monitor key financial indicators</a:t>
            </a:r>
          </a:p>
          <a:p>
            <a:endParaRPr lang="en-US" sz="3600" dirty="0"/>
          </a:p>
          <a:p>
            <a:pPr marL="0" indent="0">
              <a:buNone/>
            </a:pPr>
            <a:endParaRPr lang="en-US" sz="3600" dirty="0"/>
          </a:p>
        </p:txBody>
      </p:sp>
      <p:sp>
        <p:nvSpPr>
          <p:cNvPr id="6" name="Oval 5">
            <a:extLst>
              <a:ext uri="{FF2B5EF4-FFF2-40B4-BE49-F238E27FC236}">
                <a16:creationId xmlns:a16="http://schemas.microsoft.com/office/drawing/2014/main" id="{81F1F1DB-58D1-AC64-154F-E5D326A31CC5}"/>
              </a:ext>
            </a:extLst>
          </p:cNvPr>
          <p:cNvSpPr/>
          <p:nvPr/>
        </p:nvSpPr>
        <p:spPr>
          <a:xfrm rot="21027627">
            <a:off x="7245921" y="843663"/>
            <a:ext cx="4937760" cy="178138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5666BCD-8655-365A-C7B6-B848DBA3629C}"/>
              </a:ext>
            </a:extLst>
          </p:cNvPr>
          <p:cNvSpPr txBox="1"/>
          <p:nvPr/>
        </p:nvSpPr>
        <p:spPr>
          <a:xfrm rot="21027627">
            <a:off x="7980321" y="1002996"/>
            <a:ext cx="3425952" cy="1569660"/>
          </a:xfrm>
          <a:prstGeom prst="rect">
            <a:avLst/>
          </a:prstGeom>
          <a:noFill/>
        </p:spPr>
        <p:txBody>
          <a:bodyPr wrap="square">
            <a:spAutoFit/>
          </a:bodyPr>
          <a:lstStyle/>
          <a:p>
            <a:pPr algn="ctr"/>
            <a:r>
              <a:rPr lang="en-US" sz="2400" b="1" dirty="0">
                <a:solidFill>
                  <a:srgbClr val="FF0000"/>
                </a:solidFill>
              </a:rPr>
              <a:t>While sitting on other Boards and Committees, don’t meddle in day-to-day operations!</a:t>
            </a:r>
          </a:p>
        </p:txBody>
      </p:sp>
    </p:spTree>
    <p:extLst>
      <p:ext uri="{BB962C8B-B14F-4D97-AF65-F5344CB8AC3E}">
        <p14:creationId xmlns:p14="http://schemas.microsoft.com/office/powerpoint/2010/main" val="248923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21" presetClass="entr" presetSubtype="1"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191AD-0578-C656-C0D1-7C2A50673497}"/>
              </a:ext>
            </a:extLst>
          </p:cNvPr>
          <p:cNvSpPr>
            <a:spLocks noGrp="1"/>
          </p:cNvSpPr>
          <p:nvPr>
            <p:ph type="title"/>
          </p:nvPr>
        </p:nvSpPr>
        <p:spPr/>
        <p:txBody>
          <a:bodyPr/>
          <a:lstStyle/>
          <a:p>
            <a:r>
              <a:rPr lang="en-US" dirty="0"/>
              <a:t>Reading Financial Statements</a:t>
            </a:r>
          </a:p>
        </p:txBody>
      </p:sp>
    </p:spTree>
    <p:extLst>
      <p:ext uri="{BB962C8B-B14F-4D97-AF65-F5344CB8AC3E}">
        <p14:creationId xmlns:p14="http://schemas.microsoft.com/office/powerpoint/2010/main" val="121382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D730-09FA-FABB-3850-A3EB915919F6}"/>
              </a:ext>
            </a:extLst>
          </p:cNvPr>
          <p:cNvSpPr>
            <a:spLocks noGrp="1"/>
          </p:cNvSpPr>
          <p:nvPr>
            <p:ph type="title"/>
          </p:nvPr>
        </p:nvSpPr>
        <p:spPr/>
        <p:txBody>
          <a:bodyPr>
            <a:normAutofit/>
          </a:bodyPr>
          <a:lstStyle/>
          <a:p>
            <a:r>
              <a:rPr lang="en-US" sz="6000" dirty="0"/>
              <a:t>Preliminaries</a:t>
            </a:r>
          </a:p>
        </p:txBody>
      </p:sp>
      <p:sp>
        <p:nvSpPr>
          <p:cNvPr id="3" name="Content Placeholder 2">
            <a:extLst>
              <a:ext uri="{FF2B5EF4-FFF2-40B4-BE49-F238E27FC236}">
                <a16:creationId xmlns:a16="http://schemas.microsoft.com/office/drawing/2014/main" id="{3E83418B-6126-E129-94A8-564AA9BC824C}"/>
              </a:ext>
            </a:extLst>
          </p:cNvPr>
          <p:cNvSpPr>
            <a:spLocks noGrp="1"/>
          </p:cNvSpPr>
          <p:nvPr>
            <p:ph idx="1"/>
          </p:nvPr>
        </p:nvSpPr>
        <p:spPr/>
        <p:txBody>
          <a:bodyPr>
            <a:normAutofit/>
          </a:bodyPr>
          <a:lstStyle/>
          <a:p>
            <a:r>
              <a:rPr lang="en-US" sz="3600" dirty="0"/>
              <a:t>Seventh-day Adventist Accounting Framework</a:t>
            </a:r>
          </a:p>
          <a:p>
            <a:pPr lvl="1"/>
            <a:r>
              <a:rPr lang="en-US" sz="3200" dirty="0"/>
              <a:t>Based on International Financial Reporting Standards (IFRS), </a:t>
            </a:r>
          </a:p>
          <a:p>
            <a:pPr lvl="1"/>
            <a:r>
              <a:rPr lang="en-US" sz="3200" dirty="0"/>
              <a:t>Standard format for comparability and transparency</a:t>
            </a:r>
          </a:p>
          <a:p>
            <a:r>
              <a:rPr lang="en-US" sz="3600" dirty="0"/>
              <a:t>Specific examples used are from the Seventh-day Adventist Accounting Manual released in 2011</a:t>
            </a:r>
          </a:p>
          <a:p>
            <a:pPr lvl="1"/>
            <a:r>
              <a:rPr lang="en-US" sz="3200" dirty="0"/>
              <a:t>A new manual is being prepared</a:t>
            </a:r>
          </a:p>
        </p:txBody>
      </p:sp>
    </p:spTree>
    <p:extLst>
      <p:ext uri="{BB962C8B-B14F-4D97-AF65-F5344CB8AC3E}">
        <p14:creationId xmlns:p14="http://schemas.microsoft.com/office/powerpoint/2010/main" val="3043368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C348F-3A9A-3511-7AC5-7B2BFB7471B3}"/>
              </a:ext>
            </a:extLst>
          </p:cNvPr>
          <p:cNvSpPr>
            <a:spLocks noGrp="1"/>
          </p:cNvSpPr>
          <p:nvPr>
            <p:ph type="title"/>
          </p:nvPr>
        </p:nvSpPr>
        <p:spPr/>
        <p:txBody>
          <a:bodyPr>
            <a:normAutofit/>
          </a:bodyPr>
          <a:lstStyle/>
          <a:p>
            <a:r>
              <a:rPr lang="en-US" sz="6000" dirty="0"/>
              <a:t>Types of Financial Statements</a:t>
            </a:r>
          </a:p>
        </p:txBody>
      </p:sp>
      <p:graphicFrame>
        <p:nvGraphicFramePr>
          <p:cNvPr id="6" name="Content Placeholder 5">
            <a:extLst>
              <a:ext uri="{FF2B5EF4-FFF2-40B4-BE49-F238E27FC236}">
                <a16:creationId xmlns:a16="http://schemas.microsoft.com/office/drawing/2014/main" id="{019D7EC7-B3C2-45DE-A2B8-B0A305D09233}"/>
              </a:ext>
            </a:extLst>
          </p:cNvPr>
          <p:cNvGraphicFramePr>
            <a:graphicFrameLocks noGrp="1"/>
          </p:cNvGraphicFramePr>
          <p:nvPr>
            <p:ph idx="1"/>
            <p:extLst>
              <p:ext uri="{D42A27DB-BD31-4B8C-83A1-F6EECF244321}">
                <p14:modId xmlns:p14="http://schemas.microsoft.com/office/powerpoint/2010/main" val="4294765765"/>
              </p:ext>
            </p:extLst>
          </p:nvPr>
        </p:nvGraphicFramePr>
        <p:xfrm>
          <a:off x="838200" y="1825625"/>
          <a:ext cx="10515600" cy="4585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A7D62C0A-CF50-20FA-854D-ABE6C6957117}"/>
              </a:ext>
            </a:extLst>
          </p:cNvPr>
          <p:cNvSpPr txBox="1"/>
          <p:nvPr/>
        </p:nvSpPr>
        <p:spPr>
          <a:xfrm>
            <a:off x="9428205" y="6411433"/>
            <a:ext cx="2187146" cy="369332"/>
          </a:xfrm>
          <a:prstGeom prst="rect">
            <a:avLst/>
          </a:prstGeom>
          <a:noFill/>
        </p:spPr>
        <p:txBody>
          <a:bodyPr wrap="square" rtlCol="0">
            <a:spAutoFit/>
          </a:bodyPr>
          <a:lstStyle/>
          <a:p>
            <a:pPr algn="r"/>
            <a:r>
              <a:rPr lang="en-US" dirty="0"/>
              <a:t>* see GC WP S 90</a:t>
            </a:r>
          </a:p>
        </p:txBody>
      </p:sp>
    </p:spTree>
    <p:extLst>
      <p:ext uri="{BB962C8B-B14F-4D97-AF65-F5344CB8AC3E}">
        <p14:creationId xmlns:p14="http://schemas.microsoft.com/office/powerpoint/2010/main" val="35915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3113</TotalTime>
  <Words>3364</Words>
  <Application>Microsoft Office PowerPoint</Application>
  <PresentationFormat>Widescreen</PresentationFormat>
  <Paragraphs>456</Paragraphs>
  <Slides>47</Slides>
  <Notes>47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Helvetica-Oblique</vt:lpstr>
      <vt:lpstr>Office Theme</vt:lpstr>
      <vt:lpstr>Reading &amp; Understanding Financial Statements  March 13, 2024</vt:lpstr>
      <vt:lpstr>Disclaimer</vt:lpstr>
      <vt:lpstr>Goal</vt:lpstr>
      <vt:lpstr>Why?</vt:lpstr>
      <vt:lpstr>Fiduciary Duties</vt:lpstr>
      <vt:lpstr>Management and Oversight</vt:lpstr>
      <vt:lpstr>Reading Financial Statements</vt:lpstr>
      <vt:lpstr>Preliminaries</vt:lpstr>
      <vt:lpstr>Types of Financial Statements</vt:lpstr>
      <vt:lpstr>PowerPoint Presentation</vt:lpstr>
      <vt:lpstr>PowerPoint Presentation</vt:lpstr>
      <vt:lpstr>Financial Statements</vt:lpstr>
      <vt:lpstr>Financial Statements</vt:lpstr>
      <vt:lpstr>PowerPoint Presentation</vt:lpstr>
      <vt:lpstr>Accounting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Financial Statements</vt:lpstr>
      <vt:lpstr>PowerPoint Presentation</vt:lpstr>
      <vt:lpstr>PowerPoint Presentation</vt:lpstr>
      <vt:lpstr>PowerPoint Presentation</vt:lpstr>
      <vt:lpstr>Financial Statements</vt:lpstr>
      <vt:lpstr>PowerPoint Presentation</vt:lpstr>
      <vt:lpstr>PowerPoint Presentation</vt:lpstr>
      <vt:lpstr>PowerPoint Presentation</vt:lpstr>
      <vt:lpstr>PowerPoint Presentation</vt:lpstr>
      <vt:lpstr>Financial Statements</vt:lpstr>
      <vt:lpstr>PowerPoint Presentation</vt:lpstr>
      <vt:lpstr>PowerPoint Presentation</vt:lpstr>
      <vt:lpstr>Understanding Financial Statements</vt:lpstr>
      <vt:lpstr>What are you seeking to Understand?</vt:lpstr>
      <vt:lpstr>Context</vt:lpstr>
      <vt:lpstr>Trends</vt:lpstr>
      <vt:lpstr>Comparisons</vt:lpstr>
      <vt:lpstr>Financial Analysis </vt:lpstr>
      <vt:lpstr>Financial Position Ratios</vt:lpstr>
      <vt:lpstr>Operating Activity Ratios</vt:lpstr>
      <vt:lpstr>Find the “Pulse” of the Organization</vt:lpstr>
      <vt:lpstr>GCWP S 24 25 -- Reporting on Working Capital and Liquidity</vt:lpstr>
      <vt:lpstr>Thank you!</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Portfolio Reports</dc:title>
  <dc:creator>Paul H Douglas</dc:creator>
  <cp:lastModifiedBy>Missah, Ellen S.</cp:lastModifiedBy>
  <cp:revision>4</cp:revision>
  <dcterms:created xsi:type="dcterms:W3CDTF">2021-09-06T19:04:22Z</dcterms:created>
  <dcterms:modified xsi:type="dcterms:W3CDTF">2024-03-13T22:22:58Z</dcterms:modified>
</cp:coreProperties>
</file>