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85" r:id="rId4"/>
    <p:sldId id="286" r:id="rId5"/>
    <p:sldId id="287" r:id="rId6"/>
    <p:sldId id="288" r:id="rId7"/>
    <p:sldId id="283" r:id="rId8"/>
    <p:sldId id="256" r:id="rId9"/>
    <p:sldId id="291" r:id="rId10"/>
    <p:sldId id="292" r:id="rId11"/>
    <p:sldId id="293" r:id="rId12"/>
    <p:sldId id="272" r:id="rId13"/>
    <p:sldId id="263" r:id="rId14"/>
    <p:sldId id="273" r:id="rId15"/>
    <p:sldId id="294" r:id="rId16"/>
    <p:sldId id="296" r:id="rId17"/>
    <p:sldId id="302" r:id="rId18"/>
    <p:sldId id="297" r:id="rId19"/>
    <p:sldId id="264" r:id="rId20"/>
    <p:sldId id="323" r:id="rId21"/>
    <p:sldId id="324" r:id="rId22"/>
    <p:sldId id="326" r:id="rId23"/>
    <p:sldId id="274" r:id="rId24"/>
    <p:sldId id="299" r:id="rId25"/>
    <p:sldId id="265" r:id="rId26"/>
    <p:sldId id="301" r:id="rId27"/>
    <p:sldId id="303" r:id="rId28"/>
    <p:sldId id="266" r:id="rId29"/>
    <p:sldId id="304" r:id="rId30"/>
    <p:sldId id="305" r:id="rId31"/>
    <p:sldId id="306" r:id="rId32"/>
    <p:sldId id="275" r:id="rId33"/>
    <p:sldId id="267" r:id="rId34"/>
    <p:sldId id="310" r:id="rId35"/>
    <p:sldId id="311" r:id="rId36"/>
    <p:sldId id="312" r:id="rId37"/>
    <p:sldId id="268" r:id="rId38"/>
    <p:sldId id="313" r:id="rId39"/>
    <p:sldId id="314" r:id="rId40"/>
    <p:sldId id="277" r:id="rId41"/>
    <p:sldId id="315" r:id="rId42"/>
    <p:sldId id="269" r:id="rId43"/>
    <p:sldId id="316" r:id="rId44"/>
    <p:sldId id="270" r:id="rId45"/>
    <p:sldId id="319" r:id="rId46"/>
    <p:sldId id="317" r:id="rId47"/>
    <p:sldId id="271" r:id="rId48"/>
    <p:sldId id="320" r:id="rId49"/>
    <p:sldId id="278" r:id="rId50"/>
    <p:sldId id="321" r:id="rId51"/>
    <p:sldId id="322" r:id="rId52"/>
    <p:sldId id="318" r:id="rId53"/>
    <p:sldId id="279" r:id="rId54"/>
    <p:sldId id="280" r:id="rId55"/>
    <p:sldId id="282" r:id="rId56"/>
    <p:sldId id="260" r:id="rId57"/>
  </p:sldIdLst>
  <p:sldSz cx="12192000" cy="6858000"/>
  <p:notesSz cx="7010400" cy="9296400"/>
  <p:embeddedFontLs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Montserrat ExtraBold" panose="00000900000000000000" pitchFamily="2" charset="0"/>
      <p:bold r:id="rId64"/>
      <p:italic r:id="rId65"/>
      <p:boldItalic r:id="rId66"/>
    </p:embeddedFont>
    <p:embeddedFont>
      <p:font typeface="Montserrat Medium" panose="00000600000000000000" pitchFamily="2" charset="0"/>
      <p:regular r:id="rId67"/>
      <p:italic r:id="rId68"/>
    </p:embeddedFont>
    <p:embeddedFont>
      <p:font typeface="Montserrat SemiBold" panose="00000700000000000000" pitchFamily="2" charset="0"/>
      <p:regular r:id="rId69"/>
      <p:bold r:id="rId70"/>
      <p:italic r:id="rId71"/>
      <p:boldItalic r:id="rId7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6FF"/>
    <a:srgbClr val="AECCE8"/>
    <a:srgbClr val="D0D8E5"/>
    <a:srgbClr val="474461"/>
    <a:srgbClr val="707982"/>
    <a:srgbClr val="E2D8E1"/>
    <a:srgbClr val="91C484"/>
    <a:srgbClr val="A5A2BE"/>
    <a:srgbClr val="726E9A"/>
    <a:srgbClr val="F08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1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1485" y="1664737"/>
            <a:ext cx="2786743" cy="3962821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D0D8E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70171" y="942392"/>
            <a:ext cx="4565780" cy="5262464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474461"/>
                </a:solidFill>
                <a:latin typeface="Montserrat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9940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851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146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638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9958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156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810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2143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32856" y="1278293"/>
            <a:ext cx="6298164" cy="439471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D0D8E5"/>
                </a:solidFill>
                <a:latin typeface="Montserrat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58039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4400" y="1362268"/>
            <a:ext cx="4861249" cy="439471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474461"/>
                </a:solidFill>
                <a:latin typeface="Montserrat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4008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4400" y="1362268"/>
            <a:ext cx="10300996" cy="439471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rgbClr val="474461"/>
                </a:solidFill>
                <a:latin typeface="Montserrat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89795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361853" y="1595533"/>
            <a:ext cx="3442996" cy="439471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rgbClr val="D0D8E5"/>
                </a:solidFill>
                <a:latin typeface="Montserrat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09766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94115" y="3228391"/>
            <a:ext cx="8444204" cy="28365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rgbClr val="D0D8E5"/>
                </a:solidFill>
                <a:latin typeface="Montserrat SemiBold" panose="000007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72923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016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793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8581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D38AB-7C7A-44E1-B2EF-5B2A9AF0C3D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30114-61DE-4813-9797-224521812BA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821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64" r:id="rId5"/>
    <p:sldLayoutId id="2147483662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322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1087509" y="2273970"/>
            <a:ext cx="4021492" cy="3984170"/>
          </a:xfrm>
        </p:spPr>
        <p:txBody>
          <a:bodyPr anchor="t">
            <a:normAutofit/>
          </a:bodyPr>
          <a:lstStyle/>
          <a:p>
            <a:pPr algn="l"/>
            <a:r>
              <a:rPr lang="en-US" sz="5400" dirty="0">
                <a:solidFill>
                  <a:srgbClr val="D0D8E5"/>
                </a:solidFill>
                <a:latin typeface="Montserrat SemiBold" panose="00000700000000000000" pitchFamily="2" charset="0"/>
              </a:rPr>
              <a:t>We are </a:t>
            </a:r>
            <a:br>
              <a:rPr lang="en-US" sz="5400" dirty="0">
                <a:solidFill>
                  <a:srgbClr val="D0D8E5"/>
                </a:solidFill>
                <a:latin typeface="Montserrat SemiBold" panose="00000700000000000000" pitchFamily="2" charset="0"/>
              </a:rPr>
            </a:br>
            <a:r>
              <a:rPr lang="en-US" sz="5400" dirty="0">
                <a:solidFill>
                  <a:srgbClr val="D0D8E5"/>
                </a:solidFill>
                <a:latin typeface="Montserrat SemiBold" panose="00000700000000000000" pitchFamily="2" charset="0"/>
              </a:rPr>
              <a:t>in the business of mission.</a:t>
            </a:r>
            <a:endParaRPr lang="pt-BR" sz="4400" dirty="0">
              <a:solidFill>
                <a:srgbClr val="D0D8E5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01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1989494" y="739193"/>
            <a:ext cx="9703837" cy="587826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474461"/>
                </a:solidFill>
                <a:latin typeface="Montserrat ExtraBold" panose="00000900000000000000" pitchFamily="2" charset="0"/>
              </a:rPr>
              <a:t>You were called to fish for fishes and</a:t>
            </a:r>
            <a:endParaRPr lang="pt-BR" sz="32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217648" y="1600719"/>
            <a:ext cx="5756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ontserrat SemiBold" panose="00000700000000000000" pitchFamily="2" charset="0"/>
                <a:ea typeface="+mj-ea"/>
                <a:cs typeface="+mj-cs"/>
              </a:rPr>
              <a:t>not to take care of aquariums.</a:t>
            </a:r>
            <a:endParaRPr lang="pt-BR" sz="1050" dirty="0">
              <a:solidFill>
                <a:schemeClr val="bg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556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1138336"/>
            <a:ext cx="6556310" cy="4469362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20000"/>
              </a:lnSpc>
            </a:pPr>
            <a:r>
              <a:rPr lang="en-US" b="1" dirty="0">
                <a:solidFill>
                  <a:srgbClr val="76D6FF"/>
                </a:solidFill>
                <a:latin typeface="Montserrat SemiBold" panose="00000700000000000000" pitchFamily="2" charset="0"/>
              </a:rPr>
              <a:t>In a special sense Seventh-day Adventists have been set in the world as watchmen and light bearers. </a:t>
            </a:r>
            <a:r>
              <a:rPr lang="en-US" dirty="0">
                <a:solidFill>
                  <a:srgbClr val="D0D8E5"/>
                </a:solidFill>
                <a:latin typeface="Montserrat SemiBold" panose="00000700000000000000" pitchFamily="2" charset="0"/>
              </a:rPr>
              <a:t>To them has been entrusted the last warning for a perishing world. On them is shining wonderful light from the word of God. They have been given a work of the most solemn import—the proclamation of the first, second, and third angels’ messages. </a:t>
            </a:r>
            <a:r>
              <a:rPr lang="en-US" dirty="0">
                <a:solidFill>
                  <a:srgbClr val="76D6FF"/>
                </a:solidFill>
                <a:latin typeface="Montserrat SemiBold" panose="00000700000000000000" pitchFamily="2" charset="0"/>
              </a:rPr>
              <a:t>There is no other work of so great importance. They are to allow nothing else to absorb their attention.</a:t>
            </a:r>
            <a:endParaRPr lang="pt-BR" dirty="0">
              <a:solidFill>
                <a:srgbClr val="76D6F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0197" y="5549262"/>
            <a:ext cx="4738396" cy="3421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Ellen White, Testimonies for the Church, V. 9, p. 19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66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21086" y="748103"/>
            <a:ext cx="5470849" cy="5355771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When mission is the priority of the Church, it needs to be the priority of each area and organization.</a:t>
            </a:r>
            <a:endParaRPr lang="pt-BR" sz="44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1940767"/>
            <a:ext cx="6556310" cy="2808516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0D8E5"/>
                </a:solidFill>
                <a:latin typeface="Montserrat SemiBold" panose="00000700000000000000" pitchFamily="2" charset="0"/>
              </a:rPr>
              <a:t>Without careful attention, faith-based organizations will inevitably drift from their </a:t>
            </a:r>
            <a:r>
              <a:rPr lang="en-US" sz="2800" dirty="0">
                <a:solidFill>
                  <a:srgbClr val="D0D8E5"/>
                </a:solidFill>
              </a:rPr>
              <a:t>founding mission</a:t>
            </a:r>
            <a:r>
              <a:rPr lang="en-US" sz="2800" dirty="0">
                <a:solidFill>
                  <a:srgbClr val="D0D8E5"/>
                </a:solidFill>
                <a:latin typeface="Montserrat SemiBold" panose="00000700000000000000" pitchFamily="2" charset="0"/>
              </a:rPr>
              <a:t>.</a:t>
            </a:r>
            <a:endParaRPr lang="pt-BR" sz="28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6637" y="5529943"/>
            <a:ext cx="4738396" cy="34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Peter Greer and Chris Horst, Mission Drift, p. 15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36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1352204" y="860384"/>
            <a:ext cx="9536619" cy="165888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Keep the right focus alive in each one of your initiatives. </a:t>
            </a:r>
            <a:endParaRPr lang="pt-BR" sz="40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63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1146930" y="1289590"/>
            <a:ext cx="4843323" cy="4933927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474461"/>
                </a:solidFill>
                <a:latin typeface="Montserrat ExtraBold" panose="00000900000000000000" pitchFamily="2" charset="0"/>
              </a:rPr>
              <a:t>If mission is a priority, we will see it reflected in the way we spend and invest our financial resources. 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7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960318" y="1429550"/>
            <a:ext cx="4003568" cy="46540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D0D8E5"/>
                </a:solidFill>
                <a:latin typeface="Montserrat ExtraBold" panose="00000900000000000000" pitchFamily="2" charset="0"/>
              </a:rPr>
              <a:t>Frequent evaluations avoid transforming our movement in just a monument. </a:t>
            </a:r>
            <a:endParaRPr lang="pt-BR" sz="3200" dirty="0">
              <a:solidFill>
                <a:srgbClr val="D0D8E5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287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850295" y="1494866"/>
            <a:ext cx="5019869" cy="2312025"/>
          </a:xfrm>
        </p:spPr>
        <p:txBody>
          <a:bodyPr anchor="t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Mission keeps our priorities </a:t>
            </a:r>
            <a:r>
              <a:rPr lang="en-US" sz="4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aligned</a:t>
            </a:r>
            <a: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 with</a:t>
            </a:r>
            <a:endParaRPr lang="pt-BR" sz="3600" dirty="0">
              <a:solidFill>
                <a:srgbClr val="707982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400801" y="3657600"/>
            <a:ext cx="44693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>
                <a:solidFill>
                  <a:srgbClr val="474461"/>
                </a:solidFill>
                <a:latin typeface="Montserrat ExtraBold" panose="00000900000000000000" pitchFamily="2" charset="0"/>
                <a:ea typeface="+mj-ea"/>
                <a:cs typeface="+mj-cs"/>
              </a:rPr>
              <a:t>God's priorities</a:t>
            </a:r>
            <a:r>
              <a:rPr lang="en-US" sz="4000" dirty="0">
                <a:solidFill>
                  <a:srgbClr val="474461"/>
                </a:solidFill>
                <a:latin typeface="Montserrat ExtraBold" panose="00000900000000000000" pitchFamily="2" charset="0"/>
                <a:ea typeface="+mj-ea"/>
                <a:cs typeface="+mj-cs"/>
              </a:rPr>
              <a:t>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605876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66162" y="1705925"/>
            <a:ext cx="5674063" cy="398582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74461"/>
                </a:solidFill>
                <a:latin typeface="Montserrat ExtraBold" panose="00000900000000000000" pitchFamily="2" charset="0"/>
              </a:rPr>
              <a:t>The mission has local involvement and global support.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30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590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662476" y="2303738"/>
            <a:ext cx="5019869" cy="2487202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We are a </a:t>
            </a:r>
            <a:r>
              <a:rPr lang="en-US" sz="5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"GLOCAL" </a:t>
            </a:r>
            <a:r>
              <a:rPr lang="en-US" sz="5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church.</a:t>
            </a:r>
            <a:endParaRPr lang="pt-BR" sz="4400" dirty="0">
              <a:solidFill>
                <a:srgbClr val="70798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497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6344816" y="2343951"/>
            <a:ext cx="5019869" cy="2312025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D0D8E5"/>
                </a:solidFill>
                <a:latin typeface="Montserrat SemiBold" panose="00000700000000000000" pitchFamily="2" charset="0"/>
              </a:rPr>
              <a:t>The role of the GC is to provide opportunities for the entire family to be involved both in the local and global mission.</a:t>
            </a:r>
            <a:endParaRPr lang="pt-BR" sz="20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31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1875451" y="811769"/>
            <a:ext cx="8257593" cy="485191"/>
          </a:xfrm>
          <a:solidFill>
            <a:srgbClr val="474461"/>
          </a:solidFill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</a:rPr>
              <a:t>Jesus will not come only for some areas of</a:t>
            </a:r>
            <a:endParaRPr lang="pt-BR" sz="24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2258005" y="1393376"/>
            <a:ext cx="7492483" cy="485191"/>
          </a:xfrm>
          <a:prstGeom prst="rect">
            <a:avLst/>
          </a:prstGeom>
          <a:solidFill>
            <a:srgbClr val="474461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  <a:ea typeface="+mn-ea"/>
                <a:cs typeface="+mn-cs"/>
              </a:rPr>
              <a:t>the world where the Church is strong,</a:t>
            </a:r>
            <a:endParaRPr lang="pt-BR" sz="24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2841168" y="1974983"/>
            <a:ext cx="6326155" cy="485191"/>
          </a:xfrm>
          <a:prstGeom prst="rect">
            <a:avLst/>
          </a:prstGeom>
          <a:solidFill>
            <a:srgbClr val="474461"/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  <a:ea typeface="+mn-ea"/>
                <a:cs typeface="+mn-cs"/>
              </a:rPr>
              <a:t>dynamic and mission focused.</a:t>
            </a:r>
            <a:endParaRPr lang="pt-BR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3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1940767"/>
            <a:ext cx="6351036" cy="2808516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</a:rPr>
              <a:t>His kingdom will not come until the good tidings of His grace have been carried to all the earth.</a:t>
            </a:r>
            <a:endParaRPr lang="pt-BR" sz="32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6637" y="5529943"/>
            <a:ext cx="5520612" cy="34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Ellen White, Thoughts from the Mount of Blessing, p. 108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801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7647257" y="1763486"/>
            <a:ext cx="3988017" cy="428275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D0D8E5"/>
                </a:solidFill>
                <a:latin typeface="Montserrat SemiBold" panose="00000700000000000000" pitchFamily="2" charset="0"/>
              </a:rPr>
              <a:t>Be a leader with a local mind and </a:t>
            </a:r>
            <a:r>
              <a:rPr lang="en-US" sz="4800" dirty="0">
                <a:solidFill>
                  <a:srgbClr val="D0D8E5"/>
                </a:solidFill>
                <a:latin typeface="Montserrat SemiBold" panose="00000700000000000000" pitchFamily="2" charset="0"/>
              </a:rPr>
              <a:t>global heart. </a:t>
            </a:r>
            <a:endParaRPr lang="pt-BR" sz="44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12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56596" y="2435652"/>
            <a:ext cx="5470849" cy="329536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74461"/>
                </a:solidFill>
                <a:latin typeface="Montserrat ExtraBold" panose="00000900000000000000" pitchFamily="2" charset="0"/>
              </a:rPr>
              <a:t>Effective mission is simple, bold, and relevant.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181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1327326" y="1728129"/>
            <a:ext cx="4121753" cy="3590319"/>
          </a:xfrm>
        </p:spPr>
        <p:txBody>
          <a:bodyPr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dirty="0">
                <a:solidFill>
                  <a:srgbClr val="474461"/>
                </a:solidFill>
                <a:latin typeface="Montserrat ExtraBold" panose="00000900000000000000" pitchFamily="2" charset="0"/>
              </a:rPr>
              <a:t>Mission or </a:t>
            </a:r>
            <a:br>
              <a:rPr lang="en-US" sz="4000" dirty="0">
                <a:solidFill>
                  <a:srgbClr val="474461"/>
                </a:solidFill>
                <a:latin typeface="Montserrat ExtraBold" panose="00000900000000000000" pitchFamily="2" charset="0"/>
              </a:rPr>
            </a:br>
            <a:r>
              <a:rPr lang="en-US" sz="4000" dirty="0">
                <a:solidFill>
                  <a:srgbClr val="474461"/>
                </a:solidFill>
                <a:latin typeface="Montserrat ExtraBold" panose="00000900000000000000" pitchFamily="2" charset="0"/>
              </a:rPr>
              <a:t>any project </a:t>
            </a:r>
            <a:br>
              <a:rPr lang="en-US" sz="4000" dirty="0">
                <a:solidFill>
                  <a:srgbClr val="474461"/>
                </a:solidFill>
                <a:latin typeface="Montserrat ExtraBold" panose="00000900000000000000" pitchFamily="2" charset="0"/>
              </a:rPr>
            </a:br>
            <a:r>
              <a:rPr lang="en-US" sz="4000" dirty="0">
                <a:solidFill>
                  <a:srgbClr val="707982"/>
                </a:solidFill>
                <a:latin typeface="Montserrat ExtraBold" panose="00000900000000000000" pitchFamily="2" charset="0"/>
              </a:rPr>
              <a:t>no more than 10 minutes and a sheet of paper.</a:t>
            </a:r>
            <a:endParaRPr lang="pt-BR" sz="3600" dirty="0">
              <a:solidFill>
                <a:srgbClr val="70798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121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6692427" y="1774783"/>
            <a:ext cx="4746903" cy="3590319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Mission needs to involve </a:t>
            </a:r>
            <a:r>
              <a:rPr lang="en-US" sz="5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everybody, everywhere.</a:t>
            </a:r>
            <a:endParaRPr lang="pt-BR" sz="4000" dirty="0">
              <a:solidFill>
                <a:srgbClr val="70798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33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21086" y="2808514"/>
            <a:ext cx="5470849" cy="329536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74461"/>
                </a:solidFill>
                <a:latin typeface="Montserrat ExtraBold" panose="00000900000000000000" pitchFamily="2" charset="0"/>
              </a:rPr>
              <a:t>Mission involves integration.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91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786883" y="4422711"/>
            <a:ext cx="7069492" cy="1744824"/>
          </a:xfrm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000" dirty="0">
                <a:solidFill>
                  <a:prstClr val="white"/>
                </a:solidFill>
                <a:latin typeface="Montserrat Medium" panose="00000600000000000000" pitchFamily="2" charset="0"/>
              </a:rPr>
              <a:t>Integrated we are always </a:t>
            </a:r>
            <a:r>
              <a:rPr lang="en-US" sz="4000" dirty="0">
                <a:solidFill>
                  <a:prstClr val="white"/>
                </a:solidFill>
                <a:latin typeface="Montserrat ExtraBold" panose="00000900000000000000" pitchFamily="2" charset="0"/>
              </a:rPr>
              <a:t>stronger</a:t>
            </a:r>
            <a:r>
              <a:rPr lang="en-US" sz="4000" dirty="0">
                <a:solidFill>
                  <a:prstClr val="white"/>
                </a:solidFill>
                <a:latin typeface="Montserrat Medium" panose="00000600000000000000" pitchFamily="2" charset="0"/>
              </a:rPr>
              <a:t>; we go </a:t>
            </a:r>
            <a:r>
              <a:rPr lang="en-US" sz="4000" dirty="0">
                <a:solidFill>
                  <a:prstClr val="white"/>
                </a:solidFill>
                <a:latin typeface="Montserrat ExtraBold" panose="00000900000000000000" pitchFamily="2" charset="0"/>
              </a:rPr>
              <a:t>further</a:t>
            </a:r>
            <a:r>
              <a:rPr lang="en-US" sz="4000" dirty="0">
                <a:solidFill>
                  <a:prstClr val="white"/>
                </a:solidFill>
                <a:latin typeface="Montserrat Medium" panose="00000600000000000000" pitchFamily="2" charset="0"/>
              </a:rPr>
              <a:t>, and we go </a:t>
            </a:r>
            <a:r>
              <a:rPr lang="en-US" sz="4000" dirty="0">
                <a:solidFill>
                  <a:prstClr val="white"/>
                </a:solidFill>
                <a:latin typeface="Montserrat ExtraBold" panose="00000900000000000000" pitchFamily="2" charset="0"/>
              </a:rPr>
              <a:t>faster</a:t>
            </a:r>
            <a:r>
              <a:rPr lang="en-US" sz="4000" dirty="0">
                <a:solidFill>
                  <a:prstClr val="white"/>
                </a:solidFill>
                <a:latin typeface="Montserrat Medium" panose="00000600000000000000" pitchFamily="2" charset="0"/>
              </a:rPr>
              <a:t>.</a:t>
            </a:r>
            <a:endParaRPr lang="pt-BR" sz="4000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9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1148896" y="1327401"/>
            <a:ext cx="6913982" cy="4777274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If we are not </a:t>
            </a:r>
            <a:r>
              <a:rPr lang="en-US" sz="7200" dirty="0">
                <a:solidFill>
                  <a:srgbClr val="474461"/>
                </a:solidFill>
                <a:latin typeface="Montserrat ExtraBold" panose="00000900000000000000" pitchFamily="2" charset="0"/>
              </a:rPr>
              <a:t>focused</a:t>
            </a:r>
            <a:br>
              <a:rPr lang="en-US" sz="7200" dirty="0">
                <a:solidFill>
                  <a:srgbClr val="474461"/>
                </a:solidFill>
                <a:latin typeface="Montserrat ExtraBold" panose="00000900000000000000" pitchFamily="2" charset="0"/>
              </a:rPr>
            </a:br>
            <a:r>
              <a:rPr lang="en-US" sz="7200" dirty="0">
                <a:solidFill>
                  <a:srgbClr val="474461"/>
                </a:solidFill>
                <a:latin typeface="Montserrat ExtraBold" panose="00000900000000000000" pitchFamily="2" charset="0"/>
              </a:rPr>
              <a:t>on mission</a:t>
            </a:r>
            <a:r>
              <a:rPr lang="en-US" sz="4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,</a:t>
            </a:r>
            <a: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 </a:t>
            </a:r>
            <a:b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</a:br>
            <a: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we are hiding </a:t>
            </a:r>
            <a:b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</a:br>
            <a:r>
              <a:rPr lang="en-US" sz="4400" dirty="0">
                <a:solidFill>
                  <a:srgbClr val="707982"/>
                </a:solidFill>
                <a:latin typeface="Montserrat ExtraBold" panose="00000900000000000000" pitchFamily="2" charset="0"/>
              </a:rPr>
              <a:t>the patient’s medicine.</a:t>
            </a:r>
            <a:endParaRPr lang="pt-BR" sz="4400" dirty="0">
              <a:solidFill>
                <a:srgbClr val="707982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768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812971" y="893039"/>
            <a:ext cx="5663682" cy="1766186"/>
          </a:xfrm>
        </p:spPr>
        <p:txBody>
          <a:bodyPr anchor="t">
            <a:noAutofit/>
          </a:bodyPr>
          <a:lstStyle/>
          <a:p>
            <a:pPr algn="l"/>
            <a:r>
              <a:rPr lang="en-US" sz="6600" dirty="0">
                <a:solidFill>
                  <a:srgbClr val="D0D8E5"/>
                </a:solidFill>
                <a:latin typeface="Montserrat SemiBold" panose="00000700000000000000" pitchFamily="2" charset="0"/>
              </a:rPr>
              <a:t>What is integration?</a:t>
            </a:r>
            <a:endParaRPr lang="pt-BR" sz="5400" dirty="0">
              <a:solidFill>
                <a:srgbClr val="D0D8E5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69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739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1940767"/>
            <a:ext cx="6351036" cy="2808516"/>
          </a:xfrm>
        </p:spPr>
        <p:txBody>
          <a:bodyPr>
            <a:normAutofit fontScale="92500"/>
          </a:bodyPr>
          <a:lstStyle/>
          <a:p>
            <a:pPr algn="l">
              <a:lnSpc>
                <a:spcPct val="120000"/>
              </a:lnSpc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</a:rPr>
              <a:t>We are coming to a time when, more than ever before, we shall need to press together, to labor unitedly. In union there is strength.</a:t>
            </a:r>
            <a:endParaRPr lang="pt-BR" sz="32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6637" y="5529943"/>
            <a:ext cx="5520612" cy="34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Ellen White, Selected Messages, Book 2, p. 373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78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21086" y="2808514"/>
            <a:ext cx="5470849" cy="329536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74461"/>
                </a:solidFill>
                <a:latin typeface="Montserrat ExtraBold" panose="00000900000000000000" pitchFamily="2" charset="0"/>
              </a:rPr>
              <a:t>Mission produces multiplication.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6146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972711" y="1623522"/>
            <a:ext cx="6015917" cy="2006083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000" dirty="0">
                <a:solidFill>
                  <a:srgbClr val="474461"/>
                </a:solidFill>
                <a:latin typeface="Montserrat SemiBold" panose="00000700000000000000" pitchFamily="2" charset="0"/>
              </a:rPr>
              <a:t>If Jesus sent us to the harvest, it is because the harvest is real. </a:t>
            </a:r>
            <a:endParaRPr lang="pt-BR" sz="3600" dirty="0">
              <a:solidFill>
                <a:srgbClr val="474461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972711" y="3834878"/>
            <a:ext cx="60089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74461"/>
                </a:solidFill>
                <a:latin typeface="Montserrat ExtraBold" panose="00000900000000000000" pitchFamily="2" charset="0"/>
                <a:ea typeface="+mj-ea"/>
                <a:cs typeface="+mj-cs"/>
              </a:rPr>
              <a:t>He will not send laborers to harvest what doesn't exist.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55291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7018987" y="1782141"/>
            <a:ext cx="4578438" cy="288316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6600" dirty="0">
                <a:solidFill>
                  <a:srgbClr val="D0D8E5"/>
                </a:solidFill>
                <a:latin typeface="Montserrat SemiBold" panose="00000700000000000000" pitchFamily="2" charset="0"/>
              </a:rPr>
              <a:t>Mission produces results.</a:t>
            </a:r>
            <a:endParaRPr lang="pt-BR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29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7089820" y="1987414"/>
            <a:ext cx="3309870" cy="2883165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rgbClr val="D0D8E5"/>
                </a:solidFill>
                <a:latin typeface="Montserrat SemiBold" panose="00000700000000000000" pitchFamily="2" charset="0"/>
              </a:rPr>
              <a:t>All living things </a:t>
            </a:r>
            <a:r>
              <a:rPr lang="en-US" sz="8000" dirty="0">
                <a:solidFill>
                  <a:srgbClr val="D0D8E5"/>
                </a:solidFill>
                <a:latin typeface="Montserrat SemiBold" panose="00000700000000000000" pitchFamily="2" charset="0"/>
              </a:rPr>
              <a:t>grow</a:t>
            </a:r>
            <a:r>
              <a:rPr lang="en-US" sz="6000" dirty="0">
                <a:solidFill>
                  <a:srgbClr val="D0D8E5"/>
                </a:solidFill>
                <a:latin typeface="Montserrat SemiBold" panose="00000700000000000000" pitchFamily="2" charset="0"/>
              </a:rPr>
              <a:t>.</a:t>
            </a:r>
            <a:endParaRPr lang="pt-BR" sz="60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796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21086" y="2808514"/>
            <a:ext cx="5470849" cy="329536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74461"/>
                </a:solidFill>
                <a:latin typeface="Montserrat ExtraBold" panose="00000900000000000000" pitchFamily="2" charset="0"/>
              </a:rPr>
              <a:t>Mission is a result of disciple-making.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582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6757693" y="1978084"/>
            <a:ext cx="4317746" cy="3582959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rgbClr val="D0D8E5"/>
                </a:solidFill>
                <a:latin typeface="Montserrat ExtraBold" panose="00000900000000000000" pitchFamily="2" charset="0"/>
              </a:rPr>
              <a:t>Disciple-making is people taking care of people to multiply more people. </a:t>
            </a:r>
            <a:endParaRPr lang="pt-BR" sz="3600" dirty="0">
              <a:solidFill>
                <a:srgbClr val="D0D8E5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40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6907030" y="2175999"/>
            <a:ext cx="4470097" cy="1071053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Head</a:t>
            </a:r>
            <a:br>
              <a:rPr lang="en-US" sz="2400" dirty="0">
                <a:solidFill>
                  <a:srgbClr val="474461"/>
                </a:solidFill>
                <a:latin typeface="Montserrat ExtraBold" panose="00000900000000000000" pitchFamily="2" charset="0"/>
              </a:rPr>
            </a:br>
            <a:r>
              <a:rPr lang="en-US" sz="2400" dirty="0">
                <a:solidFill>
                  <a:srgbClr val="707982"/>
                </a:solidFill>
                <a:latin typeface="Montserrat Medium" panose="00000600000000000000" pitchFamily="2" charset="0"/>
              </a:rPr>
              <a:t>To follow Christ</a:t>
            </a:r>
            <a:endParaRPr lang="pt-BR" sz="2000" dirty="0">
              <a:solidFill>
                <a:srgbClr val="707982"/>
              </a:solidFill>
              <a:latin typeface="Montserrat Medium" panose="00000600000000000000" pitchFamily="2" charset="0"/>
            </a:endParaRPr>
          </a:p>
        </p:txBody>
      </p:sp>
      <p:sp>
        <p:nvSpPr>
          <p:cNvPr id="3" name="Título 3"/>
          <p:cNvSpPr txBox="1">
            <a:spLocks/>
          </p:cNvSpPr>
          <p:nvPr/>
        </p:nvSpPr>
        <p:spPr>
          <a:xfrm>
            <a:off x="6106883" y="885674"/>
            <a:ext cx="5270242" cy="10710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Three main characteristics of Disciple-making:</a:t>
            </a:r>
            <a:endParaRPr lang="pt-BR" sz="20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4" name="Título 3"/>
          <p:cNvSpPr txBox="1">
            <a:spLocks/>
          </p:cNvSpPr>
          <p:nvPr/>
        </p:nvSpPr>
        <p:spPr>
          <a:xfrm>
            <a:off x="6907029" y="3247052"/>
            <a:ext cx="4470097" cy="165888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Heart </a:t>
            </a:r>
            <a:br>
              <a:rPr lang="en-US" sz="2400" dirty="0">
                <a:solidFill>
                  <a:srgbClr val="474461"/>
                </a:solidFill>
                <a:latin typeface="Montserrat ExtraBold" panose="00000900000000000000" pitchFamily="2" charset="0"/>
              </a:rPr>
            </a:br>
            <a:r>
              <a:rPr lang="en-US" sz="2400" dirty="0">
                <a:solidFill>
                  <a:srgbClr val="707982"/>
                </a:solidFill>
                <a:latin typeface="Montserrat Medium" panose="00000600000000000000" pitchFamily="2" charset="0"/>
              </a:rPr>
              <a:t>To be transformed by Christ</a:t>
            </a:r>
            <a:endParaRPr lang="pt-BR" sz="2400" dirty="0">
              <a:solidFill>
                <a:srgbClr val="707982"/>
              </a:solidFill>
              <a:latin typeface="Montserrat Medium" panose="00000600000000000000" pitchFamily="2" charset="0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6907028" y="4355432"/>
            <a:ext cx="4470097" cy="8527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Hands</a:t>
            </a:r>
            <a:br>
              <a:rPr lang="en-US" sz="2400" dirty="0">
                <a:solidFill>
                  <a:srgbClr val="474461"/>
                </a:solidFill>
                <a:latin typeface="Montserrat ExtraBold" panose="00000900000000000000" pitchFamily="2" charset="0"/>
              </a:rPr>
            </a:br>
            <a:r>
              <a:rPr lang="en-US" sz="2400" dirty="0">
                <a:solidFill>
                  <a:srgbClr val="707982"/>
                </a:solidFill>
                <a:latin typeface="Montserrat Medium" panose="00000600000000000000" pitchFamily="2" charset="0"/>
              </a:rPr>
              <a:t>To share Christ with others</a:t>
            </a:r>
            <a:endParaRPr lang="pt-BR" sz="2400" dirty="0">
              <a:solidFill>
                <a:srgbClr val="707982"/>
              </a:solidFill>
              <a:latin typeface="Montserrat Medium" panose="00000600000000000000" pitchFamily="2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106885" y="2276670"/>
            <a:ext cx="643811" cy="643811"/>
          </a:xfrm>
          <a:prstGeom prst="ellipse">
            <a:avLst/>
          </a:prstGeom>
          <a:solidFill>
            <a:srgbClr val="474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D0D8E5"/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Elipse 6"/>
          <p:cNvSpPr/>
          <p:nvPr/>
        </p:nvSpPr>
        <p:spPr>
          <a:xfrm>
            <a:off x="6106884" y="3316051"/>
            <a:ext cx="643811" cy="643811"/>
          </a:xfrm>
          <a:prstGeom prst="ellipse">
            <a:avLst/>
          </a:prstGeom>
          <a:solidFill>
            <a:srgbClr val="474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D0D8E5"/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Elipse 7"/>
          <p:cNvSpPr/>
          <p:nvPr/>
        </p:nvSpPr>
        <p:spPr>
          <a:xfrm>
            <a:off x="6106883" y="4422461"/>
            <a:ext cx="643811" cy="643811"/>
          </a:xfrm>
          <a:prstGeom prst="ellipse">
            <a:avLst/>
          </a:prstGeom>
          <a:solidFill>
            <a:srgbClr val="474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D0D8E5"/>
                </a:solidFill>
                <a:latin typeface="Montserrat ExtraBold" panose="00000900000000000000" pitchFamily="2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6106883" y="5670801"/>
            <a:ext cx="596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7982"/>
                </a:solidFill>
                <a:latin typeface="Montserrat SemiBold" panose="00000700000000000000" pitchFamily="2" charset="0"/>
                <a:ea typeface="Times New Roman" panose="02020603050405020304" pitchFamily="18" charset="0"/>
              </a:rPr>
              <a:t>Jim Putman and Bobby Harrington, Discipleshift, p. 51</a:t>
            </a:r>
            <a:endParaRPr lang="pt-BR" sz="1600" dirty="0">
              <a:solidFill>
                <a:srgbClr val="707982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09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281126" y="3069772"/>
            <a:ext cx="5470849" cy="2595564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dirty="0">
                <a:solidFill>
                  <a:srgbClr val="707982"/>
                </a:solidFill>
                <a:latin typeface="Montserrat ExtraBold" panose="00000900000000000000" pitchFamily="2" charset="0"/>
              </a:rPr>
              <a:t>What </a:t>
            </a:r>
            <a:br>
              <a:rPr lang="en-US" dirty="0">
                <a:solidFill>
                  <a:srgbClr val="707982"/>
                </a:solidFill>
                <a:latin typeface="Montserrat ExtraBold" panose="00000900000000000000" pitchFamily="2" charset="0"/>
              </a:rPr>
            </a:br>
            <a:r>
              <a:rPr lang="en-US" dirty="0">
                <a:solidFill>
                  <a:srgbClr val="707982"/>
                </a:solidFill>
                <a:latin typeface="Montserrat ExtraBold" panose="00000900000000000000" pitchFamily="2" charset="0"/>
              </a:rPr>
              <a:t>exactly is our </a:t>
            </a:r>
            <a:r>
              <a:rPr lang="en-US" sz="9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mission?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17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2136709"/>
            <a:ext cx="6351036" cy="2808516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</a:rPr>
              <a:t>In the mission we lead people to be disciples. In disciple-making we lead people back to the mission.</a:t>
            </a:r>
            <a:endParaRPr lang="pt-BR" sz="32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6637" y="5529943"/>
            <a:ext cx="5520612" cy="34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Bill Hull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78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392140" y="783765"/>
            <a:ext cx="5674832" cy="5057198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Disciple-making is </a:t>
            </a:r>
            <a:r>
              <a:rPr lang="en-US" sz="4800" dirty="0">
                <a:solidFill>
                  <a:srgbClr val="474461"/>
                </a:solidFill>
                <a:latin typeface="Montserrat SemiBold" panose="00000700000000000000" pitchFamily="2" charset="0"/>
              </a:rPr>
              <a:t>multiplication</a:t>
            </a:r>
            <a:br>
              <a:rPr lang="en-US" sz="4800" dirty="0">
                <a:solidFill>
                  <a:srgbClr val="47446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rgbClr val="A5A2BE"/>
                </a:solidFill>
                <a:latin typeface="Montserrat SemiBold" panose="00000700000000000000" pitchFamily="2" charset="0"/>
              </a:rPr>
              <a:t>multiplication</a:t>
            </a:r>
            <a:br>
              <a:rPr lang="en-US" sz="4800" dirty="0">
                <a:solidFill>
                  <a:srgbClr val="A5A2BE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rgbClr val="A5A2BE"/>
                </a:solidFill>
                <a:latin typeface="Montserrat SemiBold" panose="00000700000000000000" pitchFamily="2" charset="0"/>
              </a:rPr>
              <a:t>multiplication</a:t>
            </a:r>
            <a:br>
              <a:rPr lang="en-US" sz="4800" dirty="0">
                <a:solidFill>
                  <a:srgbClr val="A5A2BE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rgbClr val="A5A2BE"/>
                </a:solidFill>
                <a:latin typeface="Montserrat SemiBold" panose="00000700000000000000" pitchFamily="2" charset="0"/>
              </a:rPr>
              <a:t>multiplication</a:t>
            </a:r>
            <a:br>
              <a:rPr lang="en-US" sz="4800" dirty="0">
                <a:solidFill>
                  <a:srgbClr val="A5A2BE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rgbClr val="A5A2BE"/>
                </a:solidFill>
                <a:latin typeface="Montserrat SemiBold" panose="00000700000000000000" pitchFamily="2" charset="0"/>
              </a:rPr>
              <a:t>multiplication</a:t>
            </a:r>
            <a:endParaRPr lang="pt-BR" sz="7200" dirty="0">
              <a:solidFill>
                <a:srgbClr val="A5A2BE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59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21086" y="2808514"/>
            <a:ext cx="5943601" cy="3295360"/>
          </a:xfrm>
        </p:spPr>
        <p:txBody>
          <a:bodyPr>
            <a:noAutofit/>
          </a:bodyPr>
          <a:lstStyle/>
          <a:p>
            <a:pPr algn="l"/>
            <a:r>
              <a:rPr lang="en-US" sz="4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The main     result of mission is to fill heaven, and not only to fill a church.</a:t>
            </a:r>
            <a:endParaRPr lang="pt-BR" sz="48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725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7186900" y="1871198"/>
            <a:ext cx="3785900" cy="36431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The Church is </a:t>
            </a:r>
          </a:p>
          <a:p>
            <a:pPr>
              <a:lnSpc>
                <a:spcPct val="110000"/>
              </a:lnSpc>
            </a:pPr>
            <a:r>
              <a:rPr lang="en-US" sz="3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a channel to connect people to Jesus and prepare them for heaven. </a:t>
            </a:r>
            <a:endParaRPr lang="pt-BR" sz="38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14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30417" y="2481943"/>
            <a:ext cx="5470849" cy="329536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74461"/>
                </a:solidFill>
                <a:latin typeface="Montserrat ExtraBold" panose="00000900000000000000" pitchFamily="2" charset="0"/>
              </a:rPr>
              <a:t>Mission depends on the message.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813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168656" y="2108720"/>
            <a:ext cx="4327076" cy="295780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500" dirty="0">
                <a:solidFill>
                  <a:srgbClr val="474461"/>
                </a:solidFill>
                <a:latin typeface="Montserrat ExtraBold" panose="00000900000000000000" pitchFamily="2" charset="0"/>
              </a:rPr>
              <a:t>The message gives identity to our mission. </a:t>
            </a:r>
            <a:endParaRPr lang="pt-BR" sz="45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525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2278998" y="3844214"/>
            <a:ext cx="7798063" cy="221135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4500" dirty="0">
                <a:solidFill>
                  <a:srgbClr val="D0D8E5"/>
                </a:solidFill>
                <a:latin typeface="Montserrat ExtraBold" panose="00000900000000000000" pitchFamily="2" charset="0"/>
              </a:rPr>
              <a:t>If the identity is clearer, the mission is stronger. </a:t>
            </a:r>
            <a:endParaRPr lang="pt-BR" sz="4500" dirty="0">
              <a:solidFill>
                <a:srgbClr val="D0D8E5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05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5421086" y="2808514"/>
            <a:ext cx="5294137" cy="3295360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rgbClr val="474461"/>
                </a:solidFill>
                <a:latin typeface="Montserrat ExtraBold" panose="00000900000000000000" pitchFamily="2" charset="0"/>
              </a:rPr>
              <a:t>Mission is a miracle.</a:t>
            </a:r>
            <a:endParaRPr lang="pt-BR" sz="72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913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86196" y="1446244"/>
            <a:ext cx="4133461" cy="4374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en-US" sz="4000" dirty="0">
                <a:solidFill>
                  <a:srgbClr val="474461"/>
                </a:solidFill>
                <a:latin typeface="Montserrat SemiBold" panose="00000700000000000000" pitchFamily="2" charset="0"/>
              </a:rPr>
              <a:t>Mission is not about our work for God, but about </a:t>
            </a:r>
          </a:p>
          <a:p>
            <a:pPr lvl="0" algn="ctr">
              <a:lnSpc>
                <a:spcPct val="110000"/>
              </a:lnSpc>
            </a:pPr>
            <a:r>
              <a:rPr lang="en-US" sz="4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God's work through us.</a:t>
            </a:r>
            <a:endParaRPr lang="pt-BR" sz="48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623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1940767"/>
            <a:ext cx="6556310" cy="3172410"/>
          </a:xfrm>
        </p:spPr>
        <p:txBody>
          <a:bodyPr>
            <a:normAutofit fontScale="92500"/>
          </a:bodyPr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0D8E5"/>
                </a:solidFill>
                <a:latin typeface="Montserrat SemiBold" panose="00000700000000000000" pitchFamily="2" charset="0"/>
              </a:rPr>
              <a:t>We do not wrestle against flesh and blood, but against principalities, against powers, against the rulers of the darkness of this age, against spiritual hosts of wickedness in the heavenly places.</a:t>
            </a:r>
            <a:endParaRPr lang="pt-BR" sz="28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6637" y="5529943"/>
            <a:ext cx="4738396" cy="34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Ephesians 6:12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52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830424" y="1343608"/>
            <a:ext cx="6083560" cy="2985795"/>
          </a:xfr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Our mission </a:t>
            </a:r>
            <a:b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</a:b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is to prepare a people for the </a:t>
            </a:r>
            <a:endParaRPr lang="pt-BR" sz="48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30424" y="3862870"/>
            <a:ext cx="40868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AECCE8"/>
                </a:solidFill>
                <a:latin typeface="Montserrat ExtraBold" panose="00000900000000000000" pitchFamily="2" charset="0"/>
                <a:ea typeface="+mj-ea"/>
                <a:cs typeface="+mj-cs"/>
              </a:rPr>
              <a:t>RETURN  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418253" y="4599990"/>
            <a:ext cx="5878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6000" dirty="0">
                <a:solidFill>
                  <a:srgbClr val="AECCE8"/>
                </a:solidFill>
                <a:latin typeface="Montserrat ExtraBold" panose="00000900000000000000" pitchFamily="2" charset="0"/>
              </a:rPr>
              <a:t>OF </a:t>
            </a:r>
            <a:r>
              <a:rPr lang="en-US" sz="8800" dirty="0">
                <a:solidFill>
                  <a:srgbClr val="AECCE8"/>
                </a:solidFill>
                <a:latin typeface="Montserrat ExtraBold" panose="00000900000000000000" pitchFamily="2" charset="0"/>
              </a:rPr>
              <a:t>JESUS</a:t>
            </a:r>
            <a:r>
              <a:rPr lang="en-US" sz="6000" dirty="0">
                <a:solidFill>
                  <a:srgbClr val="AECCE8"/>
                </a:solidFill>
                <a:latin typeface="Montserrat ExtraBold" panose="00000900000000000000" pitchFamily="2" charset="0"/>
              </a:rPr>
              <a:t>.</a:t>
            </a:r>
            <a:endParaRPr lang="pt-BR" sz="2800" dirty="0">
              <a:solidFill>
                <a:srgbClr val="AECCE8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18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7539135" y="1548878"/>
            <a:ext cx="3452326" cy="3694926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rgbClr val="D0D8E5"/>
                </a:solidFill>
                <a:latin typeface="Montserrat SemiBold" panose="00000700000000000000" pitchFamily="2" charset="0"/>
              </a:rPr>
              <a:t>Move forward with a sense of urgency. </a:t>
            </a:r>
            <a:endParaRPr lang="pt-BR" sz="40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42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996036" y="1665515"/>
            <a:ext cx="4773392" cy="3929742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rgbClr val="474461"/>
                </a:solidFill>
                <a:latin typeface="Montserrat ExtraBold" panose="00000900000000000000" pitchFamily="2" charset="0"/>
              </a:rPr>
              <a:t>When mission comes first, money will follow later.</a:t>
            </a:r>
            <a:endParaRPr lang="pt-BR" sz="4400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7539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7540580" y="2584574"/>
            <a:ext cx="3084489" cy="2463944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E2D8E1"/>
                </a:solidFill>
                <a:latin typeface="Montserrat SemiBold" panose="00000700000000000000" pitchFamily="2" charset="0"/>
              </a:rPr>
              <a:t>Mission is a miracle.</a:t>
            </a:r>
            <a:endParaRPr lang="pt-BR" sz="4800" dirty="0">
              <a:solidFill>
                <a:srgbClr val="E2D8E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036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2341983"/>
            <a:ext cx="6556310" cy="2771193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D0D8E5"/>
                </a:solidFill>
                <a:latin typeface="Montserrat SemiBold" panose="00000700000000000000" pitchFamily="2" charset="0"/>
              </a:rPr>
              <a:t>Someone that is not committed to mission is like a firefighter who runs into a burning building just to fix a painting on the wall.</a:t>
            </a:r>
            <a:endParaRPr lang="pt-BR" sz="28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6637" y="5529943"/>
            <a:ext cx="4738396" cy="34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Dwight Moody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0156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2341983"/>
            <a:ext cx="6304383" cy="2771193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</a:rPr>
              <a:t>God will have people who will venture anything and everything to save souls.</a:t>
            </a:r>
            <a:endParaRPr lang="pt-BR" sz="32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6637" y="5529943"/>
            <a:ext cx="4738396" cy="34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Ellen White, Evangelism, p. 63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897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2"/>
          <p:cNvSpPr>
            <a:spLocks noGrp="1"/>
          </p:cNvSpPr>
          <p:nvPr>
            <p:ph type="subTitle" idx="1"/>
          </p:nvPr>
        </p:nvSpPr>
        <p:spPr>
          <a:xfrm>
            <a:off x="1626637" y="2500604"/>
            <a:ext cx="6556310" cy="2612572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</a:rPr>
              <a:t>A boat in the harbor is safe and secure, but that is not what boats were built for.</a:t>
            </a:r>
            <a:endParaRPr lang="pt-BR" sz="32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626637" y="5529943"/>
            <a:ext cx="4738396" cy="342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400" i="1" dirty="0">
                <a:solidFill>
                  <a:srgbClr val="D0D8E5"/>
                </a:solidFill>
                <a:latin typeface="Montserrat SemiBold" panose="00000700000000000000" pitchFamily="2" charset="0"/>
              </a:rPr>
              <a:t>John A. Shedd</a:t>
            </a:r>
            <a:endParaRPr lang="pt-BR" sz="1400" i="1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539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65515" y="1071466"/>
            <a:ext cx="8904514" cy="1530220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rgbClr val="D0D8E5"/>
                </a:solidFill>
                <a:latin typeface="Montserrat SemiBold" panose="00000700000000000000" pitchFamily="2" charset="0"/>
              </a:rPr>
              <a:t>Those who do God's work, using God's methods, will achieve God's results.</a:t>
            </a:r>
            <a:endParaRPr lang="pt-BR" sz="32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47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309402" y="3541684"/>
            <a:ext cx="4550228" cy="1354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D0D8E5"/>
                </a:solidFill>
                <a:latin typeface="Montserrat ExtraBold" panose="00000900000000000000" pitchFamily="2" charset="0"/>
              </a:rPr>
              <a:t>Internal </a:t>
            </a:r>
            <a:r>
              <a:rPr lang="en-US" sz="4400" dirty="0">
                <a:solidFill>
                  <a:srgbClr val="D0D8E5"/>
                </a:solidFill>
                <a:latin typeface="Montserrat SemiBold" panose="00000700000000000000" pitchFamily="2" charset="0"/>
              </a:rPr>
              <a:t>perspective</a:t>
            </a:r>
            <a:endParaRPr lang="pt-BR" sz="2400" dirty="0">
              <a:solidFill>
                <a:srgbClr val="D0D8E5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6581199" y="3541684"/>
            <a:ext cx="4550228" cy="1354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474461"/>
                </a:solidFill>
                <a:latin typeface="Montserrat ExtraBold" panose="00000900000000000000" pitchFamily="2" charset="0"/>
              </a:rPr>
              <a:t>External </a:t>
            </a:r>
            <a:r>
              <a:rPr lang="en-US" sz="4400" dirty="0">
                <a:solidFill>
                  <a:srgbClr val="474461"/>
                </a:solidFill>
                <a:latin typeface="Montserrat SemiBold" panose="00000700000000000000" pitchFamily="2" charset="0"/>
              </a:rPr>
              <a:t>perspective</a:t>
            </a:r>
            <a:endParaRPr lang="pt-BR" sz="2400" dirty="0">
              <a:solidFill>
                <a:srgbClr val="474461"/>
              </a:solidFill>
              <a:latin typeface="Montserrat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75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82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5430416" y="2808514"/>
            <a:ext cx="5470849" cy="329536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74461"/>
                </a:solidFill>
                <a:latin typeface="Montserrat ExtraBold" panose="00000900000000000000" pitchFamily="2" charset="0"/>
              </a:rPr>
              <a:t>We are called to lead a mission, not an institution.</a:t>
            </a:r>
            <a:endParaRPr lang="pt-BR" dirty="0">
              <a:solidFill>
                <a:srgbClr val="47446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97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>
            <a:spLocks noGrp="1"/>
          </p:cNvSpPr>
          <p:nvPr>
            <p:ph type="ctrTitle"/>
          </p:nvPr>
        </p:nvSpPr>
        <p:spPr>
          <a:xfrm>
            <a:off x="1548881" y="1296955"/>
            <a:ext cx="9116009" cy="2985795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dirty="0">
                <a:solidFill>
                  <a:schemeClr val="bg1"/>
                </a:solidFill>
                <a:latin typeface="Montserrat SemiBold" panose="00000700000000000000" pitchFamily="2" charset="0"/>
              </a:rPr>
              <a:t>We are not a Church that has a mission, but a mission that has a Church.</a:t>
            </a:r>
            <a:endParaRPr lang="pt-BR" sz="4800" dirty="0">
              <a:solidFill>
                <a:schemeClr val="bg1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4235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5783</TotalTime>
  <Words>871</Words>
  <Application>Microsoft Office PowerPoint</Application>
  <PresentationFormat>Widescreen</PresentationFormat>
  <Paragraphs>78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Montserrat Medium</vt:lpstr>
      <vt:lpstr>Montserrat ExtraBold</vt:lpstr>
      <vt:lpstr>Calibri Light</vt:lpstr>
      <vt:lpstr>Arial</vt:lpstr>
      <vt:lpstr>Montserrat SemiBold</vt:lpstr>
      <vt:lpstr>Calibri</vt:lpstr>
      <vt:lpstr>Tema do Office</vt:lpstr>
      <vt:lpstr>PowerPoint Presentation</vt:lpstr>
      <vt:lpstr>PowerPoint Presentation</vt:lpstr>
      <vt:lpstr>If we are not focused on mission,  we are hiding  the patient’s medicine.</vt:lpstr>
      <vt:lpstr>What  exactly is our mission?</vt:lpstr>
      <vt:lpstr>Our mission  is to prepare a people for the </vt:lpstr>
      <vt:lpstr>PowerPoint Presentation</vt:lpstr>
      <vt:lpstr>PowerPoint Presentation</vt:lpstr>
      <vt:lpstr>We are called to lead a mission, not an institution.</vt:lpstr>
      <vt:lpstr>We are not a Church that has a mission, but a mission that has a Church.</vt:lpstr>
      <vt:lpstr>We are  in the business of mission.</vt:lpstr>
      <vt:lpstr>You were called to fish for fishes and</vt:lpstr>
      <vt:lpstr>PowerPoint Presentation</vt:lpstr>
      <vt:lpstr>When mission is the priority of the Church, it needs to be the priority of each area and organization.</vt:lpstr>
      <vt:lpstr>PowerPoint Presentation</vt:lpstr>
      <vt:lpstr>Keep the right focus alive in each one of your initiatives. </vt:lpstr>
      <vt:lpstr>If mission is a priority, we will see it reflected in the way we spend and invest our financial resources. </vt:lpstr>
      <vt:lpstr>Frequent evaluations avoid transforming our movement in just a monument. </vt:lpstr>
      <vt:lpstr>Mission keeps our priorities aligned with</vt:lpstr>
      <vt:lpstr>The mission has local involvement and global support.</vt:lpstr>
      <vt:lpstr>We are a "GLOCAL" church.</vt:lpstr>
      <vt:lpstr>The role of the GC is to provide opportunities for the entire family to be involved both in the local and global mission.</vt:lpstr>
      <vt:lpstr>Jesus will not come only for some areas of</vt:lpstr>
      <vt:lpstr>PowerPoint Presentation</vt:lpstr>
      <vt:lpstr>Be a leader with a local mind and global heart. </vt:lpstr>
      <vt:lpstr>Effective mission is simple, bold, and relevant.</vt:lpstr>
      <vt:lpstr>Mission or  any project  no more than 10 minutes and a sheet of paper.</vt:lpstr>
      <vt:lpstr>Mission needs to involve everybody, everywhere.</vt:lpstr>
      <vt:lpstr>Mission involves integration.</vt:lpstr>
      <vt:lpstr>Integrated we are always stronger; we go further, and we go faster.</vt:lpstr>
      <vt:lpstr>What is integration?</vt:lpstr>
      <vt:lpstr>PowerPoint Presentation</vt:lpstr>
      <vt:lpstr>PowerPoint Presentation</vt:lpstr>
      <vt:lpstr>Mission produces multiplication.</vt:lpstr>
      <vt:lpstr>If Jesus sent us to the harvest, it is because the harvest is real. </vt:lpstr>
      <vt:lpstr>Mission produces results.</vt:lpstr>
      <vt:lpstr>All living things grow.</vt:lpstr>
      <vt:lpstr>Mission is a result of disciple-making.</vt:lpstr>
      <vt:lpstr>Disciple-making is people taking care of people to multiply more people. </vt:lpstr>
      <vt:lpstr>Head To follow Christ</vt:lpstr>
      <vt:lpstr>PowerPoint Presentation</vt:lpstr>
      <vt:lpstr>Disciple-making is multiplication multiplication multiplication multiplication multiplication</vt:lpstr>
      <vt:lpstr>The main     result of mission is to fill heaven, and not only to fill a church.</vt:lpstr>
      <vt:lpstr>PowerPoint Presentation</vt:lpstr>
      <vt:lpstr>Mission depends on the message.</vt:lpstr>
      <vt:lpstr>PowerPoint Presentation</vt:lpstr>
      <vt:lpstr>PowerPoint Presentation</vt:lpstr>
      <vt:lpstr>Mission is a miracle.</vt:lpstr>
      <vt:lpstr>PowerPoint Presentation</vt:lpstr>
      <vt:lpstr>PowerPoint Presentation</vt:lpstr>
      <vt:lpstr>Move forward with a sense of urgency. </vt:lpstr>
      <vt:lpstr>When mission comes first, money will follow later.</vt:lpstr>
      <vt:lpstr>Mission is a miracle.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Missah, Ellen S.</cp:lastModifiedBy>
  <cp:revision>97</cp:revision>
  <cp:lastPrinted>2024-03-08T14:06:25Z</cp:lastPrinted>
  <dcterms:created xsi:type="dcterms:W3CDTF">2023-03-10T02:27:28Z</dcterms:created>
  <dcterms:modified xsi:type="dcterms:W3CDTF">2024-03-12T12:20:29Z</dcterms:modified>
</cp:coreProperties>
</file>