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1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7"/>
    <p:restoredTop sz="94715"/>
  </p:normalViewPr>
  <p:slideViewPr>
    <p:cSldViewPr snapToGrid="0">
      <p:cViewPr varScale="1">
        <p:scale>
          <a:sx n="125" d="100"/>
          <a:sy n="125" d="100"/>
        </p:scale>
        <p:origin x="96" y="174"/>
      </p:cViewPr>
      <p:guideLst>
        <p:guide orient="horz" pos="2160"/>
        <p:guide pos="11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2901F-E8D9-FBE0-D877-4A8DBD92C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5FF212-37E1-037B-AE9D-FB4A35E36C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80130-7038-DB93-E5C5-5FAE38625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F2D0-988E-1847-82CF-69CDF5487BB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E13CC-63C3-D4D1-03E7-249791C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D1293-9B05-5152-8DC7-868713064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0333-ED72-A340-8015-C6DE2CE4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1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ADF60-19AD-C40A-A930-D5E90EBD0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743053-BFC8-01DF-DBC1-025AD618C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66716-47C4-230A-7736-FAB48ACAB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F2D0-988E-1847-82CF-69CDF5487BB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8AFD9-202F-0123-F7CC-9F7C3049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665A9-5879-73B8-24BE-35C40541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0333-ED72-A340-8015-C6DE2CE4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0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5DD9F-CE98-203C-7588-847A072A62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9A7132-73ED-A282-D0A5-15E935359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54D98-F715-0F2B-8B7A-37015DE8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F2D0-988E-1847-82CF-69CDF5487BB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E9FA2-5422-E386-4DA1-B002B5DAF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EB7D9-8925-9AD9-99D4-C8266DC7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0333-ED72-A340-8015-C6DE2CE4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1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8B9A4-4E25-1B78-09D4-CFE4E9EDF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423DF-76BF-BFE8-751D-F399097AA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1B08A-0E6F-6ED7-48E2-3CD8F880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F2D0-988E-1847-82CF-69CDF5487BB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84D6F-A362-8FF8-B651-0BA7BBB4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08403-6B63-6E77-0A2C-E642ED21C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0333-ED72-A340-8015-C6DE2CE4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9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9C40A-F976-DB93-E44F-899C625B4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25980-3F46-A8AD-C02E-C6BA5510D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C6D65-8D17-2632-5843-D3AD2A554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F2D0-988E-1847-82CF-69CDF5487BB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DC251-096A-68DB-DE29-70FB308E2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06544-07EF-29F2-963E-628B31D6E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0333-ED72-A340-8015-C6DE2CE4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1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DCDD9-E69A-FFD9-8D91-8329A5E69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F0CDC-97CD-3991-7F31-871173939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951FB-70C8-A29E-363B-D0FD2E777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A7219F-529B-A654-1E51-A32DD34EC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F2D0-988E-1847-82CF-69CDF5487BB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69EB1-D097-1903-2DA9-9AA86F6C6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F1529-6D4F-FBC0-F253-CF771D723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0333-ED72-A340-8015-C6DE2CE4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1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0F610-5BD4-1E21-D980-2BA4628D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1D4D86-950A-82D2-FB53-2F9243EE2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C38F4-F7B5-ABED-148B-43463F049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85E3AC-E6EB-5B0B-0E6E-1BB4166A7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A0EAD-F5A7-7FF5-1596-F90AB1552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BEB9E0-BA0F-F568-B2BA-ECAD5B931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F2D0-988E-1847-82CF-69CDF5487BB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A1F4CA-5959-9244-A005-11D4ED175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569359-9408-4B28-336A-A9A25EB8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0333-ED72-A340-8015-C6DE2CE4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26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02B72-3DE2-1EBE-F809-0C9B655EA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446B1D-9E40-1A0A-9ED3-3C224E708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F2D0-988E-1847-82CF-69CDF5487BB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D9C7AF-1BA0-EBB5-9ABE-B44D94CB6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219FC-E358-558C-C5AF-4138390E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0333-ED72-A340-8015-C6DE2CE4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8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56D086-877E-7C94-DA12-A23B2EB5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F2D0-988E-1847-82CF-69CDF5487BB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A61534-7556-0A76-ED2F-E9C13C486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87AB5-505D-758A-9BB5-2C55CE850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0333-ED72-A340-8015-C6DE2CE4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77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FAD7-D936-0E05-EA13-285EA58C4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1A77B-694D-1B9A-C3FF-6F3A1A5B8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EF278-2447-CF4D-DCCB-0782CAD11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A1F59-7D7B-DB6F-D7F4-70B9DBC58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F2D0-988E-1847-82CF-69CDF5487BB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04C1F-6810-68DE-6E00-AA442BF87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F93F1-AA26-8CAF-9718-788051F83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0333-ED72-A340-8015-C6DE2CE4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94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D6184-B062-E1F0-5A7B-F2A9B2BF7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CF2BB3-6408-4F11-E449-5954042CF5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AA139-7951-C42F-7101-86DFDDEFA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0F0F1-D117-BCEA-F25D-01BD95513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F2D0-988E-1847-82CF-69CDF5487BB9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92247-A6CE-65AB-984C-455A4F1F3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93F8A-2B43-DFC1-065E-B52864D45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0333-ED72-A340-8015-C6DE2CE4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5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8E3CF6-26C8-46A4-F67E-A2591189E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9F141-3184-3C22-4DF0-A554714AC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72E0C-D0C9-E7D4-A012-0CE2E18D1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fld id="{414FF2D0-988E-1847-82CF-69CDF5487BB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1B8A8-4E9A-D584-EDFF-39D6ACB5D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2DFF8-34C6-7B51-2CB2-25C64E622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fld id="{49C40333-ED72-A340-8015-C6DE2CE44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7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book&#10;&#10;Description automatically generated with low confidence">
            <a:extLst>
              <a:ext uri="{FF2B5EF4-FFF2-40B4-BE49-F238E27FC236}">
                <a16:creationId xmlns:a16="http://schemas.microsoft.com/office/drawing/2014/main" id="{5A7E3E19-EFB9-0A80-FDA4-A076D1076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48644F-F38B-5C91-9B37-56E349D64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5940" y="2476500"/>
            <a:ext cx="3926732" cy="2387600"/>
          </a:xfrm>
        </p:spPr>
        <p:txBody>
          <a:bodyPr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THE ROLE OF A PRESIDENT IN 21</a:t>
            </a:r>
            <a:r>
              <a:rPr lang="en-US" sz="3200" baseline="30000" dirty="0"/>
              <a:t>ST</a:t>
            </a:r>
            <a:r>
              <a:rPr lang="en-US" sz="3200" dirty="0"/>
              <a:t> CENTURY CHURCH ORGANIZATION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C3658-000E-7E77-8FF9-3BE01318F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6680" y="4769358"/>
            <a:ext cx="3372255" cy="464124"/>
          </a:xfrm>
        </p:spPr>
        <p:txBody>
          <a:bodyPr>
            <a:normAutofit/>
          </a:bodyPr>
          <a:lstStyle/>
          <a:p>
            <a:r>
              <a:rPr lang="en-US" sz="2000" dirty="0"/>
              <a:t>Ted N C Wilson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9863DD-4E49-E490-C12A-D0F7EB3D8170}"/>
              </a:ext>
            </a:extLst>
          </p:cNvPr>
          <p:cNvCxnSpPr/>
          <p:nvPr/>
        </p:nvCxnSpPr>
        <p:spPr>
          <a:xfrm>
            <a:off x="8677072" y="4630368"/>
            <a:ext cx="187743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917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book&#10;&#10;Description automatically generated with medium confidence">
            <a:extLst>
              <a:ext uri="{FF2B5EF4-FFF2-40B4-BE49-F238E27FC236}">
                <a16:creationId xmlns:a16="http://schemas.microsoft.com/office/drawing/2014/main" id="{68DD6ABC-4CDA-7846-49CB-005302828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FD7962-8AE2-5A2D-4530-A2770EF0453F}"/>
              </a:ext>
            </a:extLst>
          </p:cNvPr>
          <p:cNvSpPr/>
          <p:nvPr/>
        </p:nvSpPr>
        <p:spPr>
          <a:xfrm>
            <a:off x="7214616" y="1467900"/>
            <a:ext cx="4977384" cy="13052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2112" y="1514585"/>
            <a:ext cx="4185226" cy="12585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SUPPORT OF CHURCH ORGANIZATION, POLICY, AND UNITY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7A55A3E-3E40-EAF7-6629-B002D5F94FD4}"/>
              </a:ext>
            </a:extLst>
          </p:cNvPr>
          <p:cNvSpPr txBox="1">
            <a:spLocks/>
          </p:cNvSpPr>
          <p:nvPr/>
        </p:nvSpPr>
        <p:spPr>
          <a:xfrm>
            <a:off x="7492112" y="1125068"/>
            <a:ext cx="2909867" cy="4705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LEADER IN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858BBF5-E978-8D8D-5BED-57D464A6838A}"/>
              </a:ext>
            </a:extLst>
          </p:cNvPr>
          <p:cNvSpPr txBox="1">
            <a:spLocks/>
          </p:cNvSpPr>
          <p:nvPr/>
        </p:nvSpPr>
        <p:spPr>
          <a:xfrm>
            <a:off x="7492112" y="2953063"/>
            <a:ext cx="4440808" cy="36489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Strongest support of the church organization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Strongest supporter of collective decisions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Takes a leading role in knowing church policies and adhering to them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1 Corinthians 14:40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3DB67D-8CDD-93C3-79D5-973C173E291E}"/>
              </a:ext>
            </a:extLst>
          </p:cNvPr>
          <p:cNvSpPr/>
          <p:nvPr/>
        </p:nvSpPr>
        <p:spPr>
          <a:xfrm>
            <a:off x="9360408" y="-9076"/>
            <a:ext cx="685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381E1-F5D7-019D-BAEB-7496D4AD1AF4}"/>
              </a:ext>
            </a:extLst>
          </p:cNvPr>
          <p:cNvSpPr txBox="1"/>
          <p:nvPr/>
        </p:nvSpPr>
        <p:spPr>
          <a:xfrm>
            <a:off x="9360408" y="4143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rebuchet MS" panose="020B070302020209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20111983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en looking at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51501ACC-2ADE-EB78-3758-BD57FF4BF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FD7962-8AE2-5A2D-4530-A2770EF0453F}"/>
              </a:ext>
            </a:extLst>
          </p:cNvPr>
          <p:cNvSpPr/>
          <p:nvPr/>
        </p:nvSpPr>
        <p:spPr>
          <a:xfrm>
            <a:off x="0" y="1550296"/>
            <a:ext cx="3877056" cy="20136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3" y="1604410"/>
            <a:ext cx="3314296" cy="197449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PROPER ROLES: THE ROLE OF THE PRESIDENT IS NOT TO BE THE SECRETARY OR TREASURER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7A55A3E-3E40-EAF7-6629-B002D5F94FD4}"/>
              </a:ext>
            </a:extLst>
          </p:cNvPr>
          <p:cNvSpPr txBox="1">
            <a:spLocks/>
          </p:cNvSpPr>
          <p:nvPr/>
        </p:nvSpPr>
        <p:spPr>
          <a:xfrm>
            <a:off x="268352" y="1207464"/>
            <a:ext cx="2909867" cy="4705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LEADER IN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858BBF5-E978-8D8D-5BED-57D464A6838A}"/>
              </a:ext>
            </a:extLst>
          </p:cNvPr>
          <p:cNvSpPr txBox="1">
            <a:spLocks/>
          </p:cNvSpPr>
          <p:nvPr/>
        </p:nvSpPr>
        <p:spPr>
          <a:xfrm>
            <a:off x="268352" y="3733570"/>
            <a:ext cx="3112522" cy="24914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Don’t overtake the role of fellow officers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Help steer in a collective manner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Romans 12:10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3DB67D-8CDD-93C3-79D5-973C173E291E}"/>
              </a:ext>
            </a:extLst>
          </p:cNvPr>
          <p:cNvSpPr/>
          <p:nvPr/>
        </p:nvSpPr>
        <p:spPr>
          <a:xfrm>
            <a:off x="1595628" y="-9076"/>
            <a:ext cx="685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381E1-F5D7-019D-BAEB-7496D4AD1AF4}"/>
              </a:ext>
            </a:extLst>
          </p:cNvPr>
          <p:cNvSpPr txBox="1"/>
          <p:nvPr/>
        </p:nvSpPr>
        <p:spPr>
          <a:xfrm>
            <a:off x="1595628" y="4143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rebuchet MS" panose="020B070302020209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5735990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E10926FB-8F22-E80C-F437-B2400EF79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FD7962-8AE2-5A2D-4530-A2770EF0453F}"/>
              </a:ext>
            </a:extLst>
          </p:cNvPr>
          <p:cNvSpPr/>
          <p:nvPr/>
        </p:nvSpPr>
        <p:spPr>
          <a:xfrm>
            <a:off x="7616952" y="1707740"/>
            <a:ext cx="4575048" cy="14102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305" y="1812858"/>
            <a:ext cx="4120768" cy="13050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PERSONAL AND ORGANIZATIONAL FINANCIAL INTEGRITY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7A55A3E-3E40-EAF7-6629-B002D5F94FD4}"/>
              </a:ext>
            </a:extLst>
          </p:cNvPr>
          <p:cNvSpPr txBox="1">
            <a:spLocks/>
          </p:cNvSpPr>
          <p:nvPr/>
        </p:nvSpPr>
        <p:spPr>
          <a:xfrm>
            <a:off x="7885304" y="1364908"/>
            <a:ext cx="2909867" cy="4705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LEADER IN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858BBF5-E978-8D8D-5BED-57D464A6838A}"/>
              </a:ext>
            </a:extLst>
          </p:cNvPr>
          <p:cNvSpPr txBox="1">
            <a:spLocks/>
          </p:cNvSpPr>
          <p:nvPr/>
        </p:nvSpPr>
        <p:spPr>
          <a:xfrm>
            <a:off x="7838185" y="3303398"/>
            <a:ext cx="4306696" cy="28020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Avoid conflicts of interest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Promote financial transparency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Show a high mark of integrity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Demonstrate a careful use of funds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1 Timothy 5:7; 1 Timothy 3:2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3DB67D-8CDD-93C3-79D5-973C173E291E}"/>
              </a:ext>
            </a:extLst>
          </p:cNvPr>
          <p:cNvSpPr/>
          <p:nvPr/>
        </p:nvSpPr>
        <p:spPr>
          <a:xfrm>
            <a:off x="9561576" y="-9076"/>
            <a:ext cx="685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381E1-F5D7-019D-BAEB-7496D4AD1AF4}"/>
              </a:ext>
            </a:extLst>
          </p:cNvPr>
          <p:cNvSpPr txBox="1"/>
          <p:nvPr/>
        </p:nvSpPr>
        <p:spPr>
          <a:xfrm>
            <a:off x="9561576" y="4143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rebuchet MS" panose="020B070302020209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737899150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person, suit, business&#10;&#10;Description automatically generated">
            <a:extLst>
              <a:ext uri="{FF2B5EF4-FFF2-40B4-BE49-F238E27FC236}">
                <a16:creationId xmlns:a16="http://schemas.microsoft.com/office/drawing/2014/main" id="{6CE53983-B7C9-C679-D174-536489D59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FD7962-8AE2-5A2D-4530-A2770EF0453F}"/>
              </a:ext>
            </a:extLst>
          </p:cNvPr>
          <p:cNvSpPr/>
          <p:nvPr/>
        </p:nvSpPr>
        <p:spPr>
          <a:xfrm>
            <a:off x="0" y="1723932"/>
            <a:ext cx="3849624" cy="13340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3" y="1778046"/>
            <a:ext cx="2996056" cy="12799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EVANGELISTIC AND OUTREACH ACTIVITIES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7A55A3E-3E40-EAF7-6629-B002D5F94FD4}"/>
              </a:ext>
            </a:extLst>
          </p:cNvPr>
          <p:cNvSpPr txBox="1">
            <a:spLocks/>
          </p:cNvSpPr>
          <p:nvPr/>
        </p:nvSpPr>
        <p:spPr>
          <a:xfrm>
            <a:off x="268352" y="1381100"/>
            <a:ext cx="2909867" cy="4705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LEADER IN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858BBF5-E978-8D8D-5BED-57D464A6838A}"/>
              </a:ext>
            </a:extLst>
          </p:cNvPr>
          <p:cNvSpPr txBox="1">
            <a:spLocks/>
          </p:cNvSpPr>
          <p:nvPr/>
        </p:nvSpPr>
        <p:spPr>
          <a:xfrm>
            <a:off x="268352" y="3221750"/>
            <a:ext cx="3280964" cy="24914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Takes an active and personal role in personal and public evangelism outreach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Matthew 28:19-20; Matthew 24:14; Mark 16:15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3DB67D-8CDD-93C3-79D5-973C173E291E}"/>
              </a:ext>
            </a:extLst>
          </p:cNvPr>
          <p:cNvSpPr/>
          <p:nvPr/>
        </p:nvSpPr>
        <p:spPr>
          <a:xfrm>
            <a:off x="1581912" y="-9076"/>
            <a:ext cx="685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381E1-F5D7-019D-BAEB-7496D4AD1AF4}"/>
              </a:ext>
            </a:extLst>
          </p:cNvPr>
          <p:cNvSpPr txBox="1"/>
          <p:nvPr/>
        </p:nvSpPr>
        <p:spPr>
          <a:xfrm>
            <a:off x="1581912" y="4143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rebuchet MS" panose="020B070302020209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844102451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5121090-759F-2169-09B9-0C94F12F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FD7962-8AE2-5A2D-4530-A2770EF0453F}"/>
              </a:ext>
            </a:extLst>
          </p:cNvPr>
          <p:cNvSpPr/>
          <p:nvPr/>
        </p:nvSpPr>
        <p:spPr>
          <a:xfrm>
            <a:off x="8336440" y="1422564"/>
            <a:ext cx="3843528" cy="28145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056" y="1512504"/>
            <a:ext cx="3504073" cy="27695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POINTING PEOPLE TO THE SOURCE OF ALL POWER WHO IS LEADING THIS ADVENT MOVEMENT TOWARDS THE SECOND COMING OF CHRIST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7A55A3E-3E40-EAF7-6629-B002D5F94FD4}"/>
              </a:ext>
            </a:extLst>
          </p:cNvPr>
          <p:cNvSpPr txBox="1">
            <a:spLocks/>
          </p:cNvSpPr>
          <p:nvPr/>
        </p:nvSpPr>
        <p:spPr>
          <a:xfrm>
            <a:off x="8431056" y="1079732"/>
            <a:ext cx="3199524" cy="4705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LEADER IN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858BBF5-E978-8D8D-5BED-57D464A6838A}"/>
              </a:ext>
            </a:extLst>
          </p:cNvPr>
          <p:cNvSpPr txBox="1">
            <a:spLocks/>
          </p:cNvSpPr>
          <p:nvPr/>
        </p:nvSpPr>
        <p:spPr>
          <a:xfrm>
            <a:off x="8491888" y="4461945"/>
            <a:ext cx="3575304" cy="25327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Complete faith in the Seventh-day Adventist movement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1 Peter 1:17-21; Matthew 24:29-31; 2 Peter 3:9-13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3DB67D-8CDD-93C3-79D5-973C173E291E}"/>
              </a:ext>
            </a:extLst>
          </p:cNvPr>
          <p:cNvSpPr/>
          <p:nvPr/>
        </p:nvSpPr>
        <p:spPr>
          <a:xfrm>
            <a:off x="9927336" y="-9076"/>
            <a:ext cx="685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381E1-F5D7-019D-BAEB-7496D4AD1AF4}"/>
              </a:ext>
            </a:extLst>
          </p:cNvPr>
          <p:cNvSpPr txBox="1"/>
          <p:nvPr/>
        </p:nvSpPr>
        <p:spPr>
          <a:xfrm>
            <a:off x="9927336" y="4143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rebuchet MS" panose="020B070302020209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752458741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97378AB0-AFF0-F67B-370D-7D168ECCA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FD7962-8AE2-5A2D-4530-A2770EF0453F}"/>
              </a:ext>
            </a:extLst>
          </p:cNvPr>
          <p:cNvSpPr/>
          <p:nvPr/>
        </p:nvSpPr>
        <p:spPr>
          <a:xfrm>
            <a:off x="-144379" y="2016189"/>
            <a:ext cx="5368491" cy="10717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2" y="2089341"/>
            <a:ext cx="4678552" cy="9986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SEEKING COUNSEL FROM GOD AND OTHER COLLEAGUES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7A55A3E-3E40-EAF7-6629-B002D5F94FD4}"/>
              </a:ext>
            </a:extLst>
          </p:cNvPr>
          <p:cNvSpPr txBox="1">
            <a:spLocks/>
          </p:cNvSpPr>
          <p:nvPr/>
        </p:nvSpPr>
        <p:spPr>
          <a:xfrm>
            <a:off x="268352" y="1673357"/>
            <a:ext cx="2909867" cy="4705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LEADER IN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858BBF5-E978-8D8D-5BED-57D464A6838A}"/>
              </a:ext>
            </a:extLst>
          </p:cNvPr>
          <p:cNvSpPr txBox="1">
            <a:spLocks/>
          </p:cNvSpPr>
          <p:nvPr/>
        </p:nvSpPr>
        <p:spPr>
          <a:xfrm>
            <a:off x="268352" y="3282843"/>
            <a:ext cx="4943728" cy="16489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Recognize the role of seeking counsel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Confer with trusted, godly colleagues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Proverbs 11:14; James 1:5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3DB67D-8CDD-93C3-79D5-973C173E291E}"/>
              </a:ext>
            </a:extLst>
          </p:cNvPr>
          <p:cNvSpPr/>
          <p:nvPr/>
        </p:nvSpPr>
        <p:spPr>
          <a:xfrm>
            <a:off x="2263140" y="-9076"/>
            <a:ext cx="685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381E1-F5D7-019D-BAEB-7496D4AD1AF4}"/>
              </a:ext>
            </a:extLst>
          </p:cNvPr>
          <p:cNvSpPr txBox="1"/>
          <p:nvPr/>
        </p:nvSpPr>
        <p:spPr>
          <a:xfrm>
            <a:off x="2263140" y="4143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rebuchet MS" panose="020B070302020209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602277788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A21997-B865-4384-ED2B-83E33BA22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FD7962-8AE2-5A2D-4530-A2770EF0453F}"/>
              </a:ext>
            </a:extLst>
          </p:cNvPr>
          <p:cNvSpPr/>
          <p:nvPr/>
        </p:nvSpPr>
        <p:spPr>
          <a:xfrm>
            <a:off x="-188848" y="1287150"/>
            <a:ext cx="4678552" cy="18441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3" y="1405272"/>
            <a:ext cx="4102480" cy="1534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ALLOWING THE HOLY SPIRIT TO OPEN THE PATHWAY LEADING TO THE SECOND COMING OF CHRIST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7A55A3E-3E40-EAF7-6629-B002D5F94FD4}"/>
              </a:ext>
            </a:extLst>
          </p:cNvPr>
          <p:cNvSpPr txBox="1">
            <a:spLocks/>
          </p:cNvSpPr>
          <p:nvPr/>
        </p:nvSpPr>
        <p:spPr>
          <a:xfrm>
            <a:off x="268352" y="944318"/>
            <a:ext cx="2909867" cy="4705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LEADER IN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858BBF5-E978-8D8D-5BED-57D464A6838A}"/>
              </a:ext>
            </a:extLst>
          </p:cNvPr>
          <p:cNvSpPr txBox="1">
            <a:spLocks/>
          </p:cNvSpPr>
          <p:nvPr/>
        </p:nvSpPr>
        <p:spPr>
          <a:xfrm>
            <a:off x="268352" y="3172748"/>
            <a:ext cx="4014890" cy="36438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Advocate that God’s pathway is the only safe path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Pray for and anticipate the latter rain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Lift the mission vision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Focus on the soon coming of Christ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John 16:13; Acts 2:16-21; Revelation 22:7, 12, 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3DB67D-8CDD-93C3-79D5-973C173E291E}"/>
              </a:ext>
            </a:extLst>
          </p:cNvPr>
          <p:cNvSpPr/>
          <p:nvPr/>
        </p:nvSpPr>
        <p:spPr>
          <a:xfrm>
            <a:off x="1897379" y="-9076"/>
            <a:ext cx="685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381E1-F5D7-019D-BAEB-7496D4AD1AF4}"/>
              </a:ext>
            </a:extLst>
          </p:cNvPr>
          <p:cNvSpPr txBox="1"/>
          <p:nvPr/>
        </p:nvSpPr>
        <p:spPr>
          <a:xfrm>
            <a:off x="1897379" y="4143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rebuchet MS" panose="020B070302020209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028036151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carrying a bag&#10;&#10;Description automatically generated with low confidence">
            <a:extLst>
              <a:ext uri="{FF2B5EF4-FFF2-40B4-BE49-F238E27FC236}">
                <a16:creationId xmlns:a16="http://schemas.microsoft.com/office/drawing/2014/main" id="{8E7E312E-1F1A-1F13-22F7-F0B5FDAD0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1868" cy="697042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20" y="752839"/>
            <a:ext cx="4306923" cy="315959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“He has shown you, O man, what is good; and what does the Lord require of you but to do justly, to love mercy, and to walk humbly with your God?” </a:t>
            </a:r>
            <a:r>
              <a:rPr lang="en-US" sz="2000" dirty="0"/>
              <a:t>—Micah 6:8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0008990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with a computer&#10;&#10;Description automatically generated with low confidence">
            <a:extLst>
              <a:ext uri="{FF2B5EF4-FFF2-40B4-BE49-F238E27FC236}">
                <a16:creationId xmlns:a16="http://schemas.microsoft.com/office/drawing/2014/main" id="{F3252D37-CB87-CA68-EA9D-7796363D5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06925" cy="692264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7" y="423055"/>
            <a:ext cx="3087974" cy="387912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</a:rPr>
              <a:t>“Trust in the Lord with all your heart, and lean not on your own understanding; in all your ways acknowledge Him, and He shall direct your paths.”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         </a:t>
            </a:r>
            <a:r>
              <a:rPr lang="en-US" sz="2000" dirty="0">
                <a:solidFill>
                  <a:schemeClr val="tx1"/>
                </a:solidFill>
              </a:rPr>
              <a:t>—Proverbs 3:5, 6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47276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ooking at the phone&#10;&#10;Description automatically generated with medium confidence">
            <a:extLst>
              <a:ext uri="{FF2B5EF4-FFF2-40B4-BE49-F238E27FC236}">
                <a16:creationId xmlns:a16="http://schemas.microsoft.com/office/drawing/2014/main" id="{1E715AE2-553F-F862-465D-3EC8F9AEB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6" y="762416"/>
            <a:ext cx="2503357" cy="533316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“We must have a greater nearness to God. Much less of self and much more of Jesus Christ and His grace must be brought into our everyday life.” </a:t>
            </a:r>
            <a:r>
              <a:rPr lang="en-US" sz="2000" dirty="0"/>
              <a:t>—</a:t>
            </a:r>
            <a:r>
              <a:rPr lang="en-US" sz="2000" i="1" dirty="0"/>
              <a:t>Selected Messages</a:t>
            </a:r>
            <a:r>
              <a:rPr lang="en-US" sz="2000" dirty="0"/>
              <a:t>, Book 2, p. 376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0238538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men looking at a paper&#10;&#10;Description automatically generated with medium confidence">
            <a:extLst>
              <a:ext uri="{FF2B5EF4-FFF2-40B4-BE49-F238E27FC236}">
                <a16:creationId xmlns:a16="http://schemas.microsoft.com/office/drawing/2014/main" id="{9054D919-3B9F-06C2-87ED-834BCC6C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FD7962-8AE2-5A2D-4530-A2770EF0453F}"/>
              </a:ext>
            </a:extLst>
          </p:cNvPr>
          <p:cNvSpPr/>
          <p:nvPr/>
        </p:nvSpPr>
        <p:spPr>
          <a:xfrm>
            <a:off x="1" y="1938528"/>
            <a:ext cx="3374134" cy="12893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2" y="1992642"/>
            <a:ext cx="3105783" cy="13943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FACILITATING MISSION DECISIONS AND ACTIONS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7A55A3E-3E40-EAF7-6629-B002D5F94FD4}"/>
              </a:ext>
            </a:extLst>
          </p:cNvPr>
          <p:cNvSpPr txBox="1">
            <a:spLocks/>
          </p:cNvSpPr>
          <p:nvPr/>
        </p:nvSpPr>
        <p:spPr>
          <a:xfrm>
            <a:off x="268352" y="1595696"/>
            <a:ext cx="2909867" cy="3702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LEADER IN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858BBF5-E978-8D8D-5BED-57D464A6838A}"/>
              </a:ext>
            </a:extLst>
          </p:cNvPr>
          <p:cNvSpPr txBox="1">
            <a:spLocks/>
          </p:cNvSpPr>
          <p:nvPr/>
        </p:nvSpPr>
        <p:spPr>
          <a:xfrm>
            <a:off x="268351" y="3332920"/>
            <a:ext cx="3105783" cy="23455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Collegial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Cordial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Christlike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2 Corinthians 5:18-19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F3CEEC-5A9F-7C4A-E402-C8742773F49A}"/>
              </a:ext>
            </a:extLst>
          </p:cNvPr>
          <p:cNvSpPr/>
          <p:nvPr/>
        </p:nvSpPr>
        <p:spPr>
          <a:xfrm>
            <a:off x="1344168" y="-9076"/>
            <a:ext cx="685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2CF0CA-195E-8C1D-3C85-9A35B4C0E44B}"/>
              </a:ext>
            </a:extLst>
          </p:cNvPr>
          <p:cNvSpPr txBox="1"/>
          <p:nvPr/>
        </p:nvSpPr>
        <p:spPr>
          <a:xfrm>
            <a:off x="1344168" y="4143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rebuchet MS" panose="020B070302020209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99828313"/>
      </p:ext>
    </p:extLst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people holding hands&#10;&#10;Description automatically generated with medium confidence">
            <a:extLst>
              <a:ext uri="{FF2B5EF4-FFF2-40B4-BE49-F238E27FC236}">
                <a16:creationId xmlns:a16="http://schemas.microsoft.com/office/drawing/2014/main" id="{2537D7E9-CCB5-E6D1-40E2-0ADAA7948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644" y="762416"/>
            <a:ext cx="2213546" cy="533316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</a:rPr>
              <a:t>“A revival of true godliness among us is the greatest and most urgent of all our needs. To seek this should be our first work.”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—</a:t>
            </a:r>
            <a:r>
              <a:rPr lang="en-US" sz="2000" i="1" dirty="0">
                <a:solidFill>
                  <a:schemeClr val="tx1"/>
                </a:solidFill>
              </a:rPr>
              <a:t>Selected Messages</a:t>
            </a:r>
            <a:r>
              <a:rPr lang="en-US" sz="2000" dirty="0">
                <a:solidFill>
                  <a:schemeClr val="tx1"/>
                </a:solidFill>
              </a:rPr>
              <a:t>, Book 1, p. 121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48905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 with his hands up in front of a computer&#10;&#10;Description automatically generated with low confidence">
            <a:extLst>
              <a:ext uri="{FF2B5EF4-FFF2-40B4-BE49-F238E27FC236}">
                <a16:creationId xmlns:a16="http://schemas.microsoft.com/office/drawing/2014/main" id="{57831F79-0B92-A6FD-6DE5-576FE66A2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9536" cy="69128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FD7962-8AE2-5A2D-4530-A2770EF0453F}"/>
              </a:ext>
            </a:extLst>
          </p:cNvPr>
          <p:cNvSpPr/>
          <p:nvPr/>
        </p:nvSpPr>
        <p:spPr>
          <a:xfrm>
            <a:off x="0" y="1938528"/>
            <a:ext cx="4517136" cy="5029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2" y="1953518"/>
            <a:ext cx="3864736" cy="5852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SPIRITUAL INFLUENCE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7A55A3E-3E40-EAF7-6629-B002D5F94FD4}"/>
              </a:ext>
            </a:extLst>
          </p:cNvPr>
          <p:cNvSpPr txBox="1">
            <a:spLocks/>
          </p:cNvSpPr>
          <p:nvPr/>
        </p:nvSpPr>
        <p:spPr>
          <a:xfrm>
            <a:off x="268352" y="1595696"/>
            <a:ext cx="2909867" cy="3702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LEADER IN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858BBF5-E978-8D8D-5BED-57D464A6838A}"/>
              </a:ext>
            </a:extLst>
          </p:cNvPr>
          <p:cNvSpPr txBox="1">
            <a:spLocks/>
          </p:cNvSpPr>
          <p:nvPr/>
        </p:nvSpPr>
        <p:spPr>
          <a:xfrm>
            <a:off x="268352" y="2573968"/>
            <a:ext cx="3702069" cy="3525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Asks for the presence of the Holy Spirit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Prays earnestly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Shares spiritual lessons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The Bible is a constant companion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2 Timothy 4:2; John 21:16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E9B69B-C24F-7593-0027-AD1CD5221971}"/>
              </a:ext>
            </a:extLst>
          </p:cNvPr>
          <p:cNvSpPr/>
          <p:nvPr/>
        </p:nvSpPr>
        <p:spPr>
          <a:xfrm>
            <a:off x="1915668" y="0"/>
            <a:ext cx="685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07C239-F8F3-B29C-49CF-D4E6D3B9A0C3}"/>
              </a:ext>
            </a:extLst>
          </p:cNvPr>
          <p:cNvSpPr txBox="1"/>
          <p:nvPr/>
        </p:nvSpPr>
        <p:spPr>
          <a:xfrm>
            <a:off x="1915668" y="50512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rebuchet MS" panose="020B070302020209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97406568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window&#10;&#10;Description automatically generated">
            <a:extLst>
              <a:ext uri="{FF2B5EF4-FFF2-40B4-BE49-F238E27FC236}">
                <a16:creationId xmlns:a16="http://schemas.microsoft.com/office/drawing/2014/main" id="{DB090A29-42FC-D37E-941C-9720586BD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FD7962-8AE2-5A2D-4530-A2770EF0453F}"/>
              </a:ext>
            </a:extLst>
          </p:cNvPr>
          <p:cNvSpPr/>
          <p:nvPr/>
        </p:nvSpPr>
        <p:spPr>
          <a:xfrm>
            <a:off x="-1" y="1152144"/>
            <a:ext cx="2813178" cy="20857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3" y="1236238"/>
            <a:ext cx="2447416" cy="20316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KINDNESS, GENEROSITY, AND BALANCED PERSONAL APPROACH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7A55A3E-3E40-EAF7-6629-B002D5F94FD4}"/>
              </a:ext>
            </a:extLst>
          </p:cNvPr>
          <p:cNvSpPr txBox="1">
            <a:spLocks/>
          </p:cNvSpPr>
          <p:nvPr/>
        </p:nvSpPr>
        <p:spPr>
          <a:xfrm>
            <a:off x="268352" y="809312"/>
            <a:ext cx="2909867" cy="4705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LEADER IN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858BBF5-E978-8D8D-5BED-57D464A6838A}"/>
              </a:ext>
            </a:extLst>
          </p:cNvPr>
          <p:cNvSpPr txBox="1">
            <a:spLocks/>
          </p:cNvSpPr>
          <p:nvPr/>
        </p:nvSpPr>
        <p:spPr>
          <a:xfrm>
            <a:off x="268351" y="3376837"/>
            <a:ext cx="2447416" cy="33284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Approachable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Willing to give time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Impartial interactions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Philippians 4:8; Proverbs 1:5; Proverbs 15:23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4B3026-7E67-EE6E-BCD8-AA0B79ECA5B6}"/>
              </a:ext>
            </a:extLst>
          </p:cNvPr>
          <p:cNvSpPr/>
          <p:nvPr/>
        </p:nvSpPr>
        <p:spPr>
          <a:xfrm>
            <a:off x="1063688" y="-9076"/>
            <a:ext cx="685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CD8FB-88CB-DC76-3CBE-E56940EBBF85}"/>
              </a:ext>
            </a:extLst>
          </p:cNvPr>
          <p:cNvSpPr txBox="1"/>
          <p:nvPr/>
        </p:nvSpPr>
        <p:spPr>
          <a:xfrm>
            <a:off x="1063688" y="4143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rebuchet MS" panose="020B070302020209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93061790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8CD55B92-86B8-D0EB-4688-B17457C9C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FD7962-8AE2-5A2D-4530-A2770EF0453F}"/>
              </a:ext>
            </a:extLst>
          </p:cNvPr>
          <p:cNvSpPr/>
          <p:nvPr/>
        </p:nvSpPr>
        <p:spPr>
          <a:xfrm>
            <a:off x="0" y="1476828"/>
            <a:ext cx="3538727" cy="13347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2" y="1545932"/>
            <a:ext cx="3114927" cy="12656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VISIONARY PLANS, BUT PRACTICAL APPLICATION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7A55A3E-3E40-EAF7-6629-B002D5F94FD4}"/>
              </a:ext>
            </a:extLst>
          </p:cNvPr>
          <p:cNvSpPr txBox="1">
            <a:spLocks/>
          </p:cNvSpPr>
          <p:nvPr/>
        </p:nvSpPr>
        <p:spPr>
          <a:xfrm>
            <a:off x="268352" y="1133996"/>
            <a:ext cx="2909867" cy="4705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LEADER IN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858BBF5-E978-8D8D-5BED-57D464A6838A}"/>
              </a:ext>
            </a:extLst>
          </p:cNvPr>
          <p:cNvSpPr txBox="1">
            <a:spLocks/>
          </p:cNvSpPr>
          <p:nvPr/>
        </p:nvSpPr>
        <p:spPr>
          <a:xfrm>
            <a:off x="268352" y="3004526"/>
            <a:ext cx="2729681" cy="33284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Spend time reflecting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Plan future outreach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Quiet time for review and analysis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2 Timothy 2:15; Mark 6:46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3DB67D-8CDD-93C3-79D5-973C173E291E}"/>
              </a:ext>
            </a:extLst>
          </p:cNvPr>
          <p:cNvSpPr/>
          <p:nvPr/>
        </p:nvSpPr>
        <p:spPr>
          <a:xfrm>
            <a:off x="1426463" y="-9076"/>
            <a:ext cx="685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381E1-F5D7-019D-BAEB-7496D4AD1AF4}"/>
              </a:ext>
            </a:extLst>
          </p:cNvPr>
          <p:cNvSpPr txBox="1"/>
          <p:nvPr/>
        </p:nvSpPr>
        <p:spPr>
          <a:xfrm>
            <a:off x="1426463" y="4143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rebuchet MS" panose="020B070302020209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22502441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24DE16-425E-BB7B-C16F-3DD906B3C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FD7962-8AE2-5A2D-4530-A2770EF0453F}"/>
              </a:ext>
            </a:extLst>
          </p:cNvPr>
          <p:cNvSpPr/>
          <p:nvPr/>
        </p:nvSpPr>
        <p:spPr>
          <a:xfrm>
            <a:off x="6236208" y="1408176"/>
            <a:ext cx="595579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168" y="1462290"/>
            <a:ext cx="3114927" cy="46144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PRAYER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7A55A3E-3E40-EAF7-6629-B002D5F94FD4}"/>
              </a:ext>
            </a:extLst>
          </p:cNvPr>
          <p:cNvSpPr txBox="1">
            <a:spLocks/>
          </p:cNvSpPr>
          <p:nvPr/>
        </p:nvSpPr>
        <p:spPr>
          <a:xfrm>
            <a:off x="6797168" y="1065344"/>
            <a:ext cx="2909867" cy="4705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LEADER IN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858BBF5-E978-8D8D-5BED-57D464A6838A}"/>
              </a:ext>
            </a:extLst>
          </p:cNvPr>
          <p:cNvSpPr txBox="1">
            <a:spLocks/>
          </p:cNvSpPr>
          <p:nvPr/>
        </p:nvSpPr>
        <p:spPr>
          <a:xfrm>
            <a:off x="6724015" y="2207160"/>
            <a:ext cx="4669889" cy="33284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Not just an exercise but an integral part of earnestly seeking God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Should be the hallmark of all leaders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Prayer solves problems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Produces revival and reformation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1 Thessalonians 5:17; Revelation 3:18-20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3A03DE-BFD7-26A4-DC1D-4E05A00DF3D1}"/>
              </a:ext>
            </a:extLst>
          </p:cNvPr>
          <p:cNvSpPr/>
          <p:nvPr/>
        </p:nvSpPr>
        <p:spPr>
          <a:xfrm>
            <a:off x="8871204" y="4420"/>
            <a:ext cx="685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65D371-D386-3CEB-A068-9EA8A5B3254A}"/>
              </a:ext>
            </a:extLst>
          </p:cNvPr>
          <p:cNvSpPr txBox="1"/>
          <p:nvPr/>
        </p:nvSpPr>
        <p:spPr>
          <a:xfrm>
            <a:off x="8871204" y="54932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rebuchet MS" panose="020B070302020209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16777484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indow&#10;&#10;Description automatically generated">
            <a:extLst>
              <a:ext uri="{FF2B5EF4-FFF2-40B4-BE49-F238E27FC236}">
                <a16:creationId xmlns:a16="http://schemas.microsoft.com/office/drawing/2014/main" id="{020BBE5F-D092-4A38-A2FE-6610B75B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FD7962-8AE2-5A2D-4530-A2770EF0453F}"/>
              </a:ext>
            </a:extLst>
          </p:cNvPr>
          <p:cNvSpPr/>
          <p:nvPr/>
        </p:nvSpPr>
        <p:spPr>
          <a:xfrm>
            <a:off x="0" y="1494756"/>
            <a:ext cx="3264409" cy="13096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3" y="1548870"/>
            <a:ext cx="2996056" cy="12705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AND PROPONENT OF HEALTH REFORM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7A55A3E-3E40-EAF7-6629-B002D5F94FD4}"/>
              </a:ext>
            </a:extLst>
          </p:cNvPr>
          <p:cNvSpPr txBox="1">
            <a:spLocks/>
          </p:cNvSpPr>
          <p:nvPr/>
        </p:nvSpPr>
        <p:spPr>
          <a:xfrm>
            <a:off x="268352" y="1151924"/>
            <a:ext cx="2909867" cy="4705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LEADER IN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858BBF5-E978-8D8D-5BED-57D464A6838A}"/>
              </a:ext>
            </a:extLst>
          </p:cNvPr>
          <p:cNvSpPr txBox="1">
            <a:spLocks/>
          </p:cNvSpPr>
          <p:nvPr/>
        </p:nvSpPr>
        <p:spPr>
          <a:xfrm>
            <a:off x="268352" y="2958248"/>
            <a:ext cx="2813176" cy="36484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Best health possible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Follow appropriate counsels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Set the tone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3 John 2;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1 Corinthians 10:31;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1 Corinthians 6:19-20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3DB67D-8CDD-93C3-79D5-973C173E291E}"/>
              </a:ext>
            </a:extLst>
          </p:cNvPr>
          <p:cNvSpPr/>
          <p:nvPr/>
        </p:nvSpPr>
        <p:spPr>
          <a:xfrm>
            <a:off x="1426463" y="-9076"/>
            <a:ext cx="685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381E1-F5D7-019D-BAEB-7496D4AD1AF4}"/>
              </a:ext>
            </a:extLst>
          </p:cNvPr>
          <p:cNvSpPr txBox="1"/>
          <p:nvPr/>
        </p:nvSpPr>
        <p:spPr>
          <a:xfrm>
            <a:off x="1426463" y="4143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rebuchet MS" panose="020B070302020209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75228451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82A67268-0837-2DFF-6FA5-21EE90586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FD7962-8AE2-5A2D-4530-A2770EF0453F}"/>
              </a:ext>
            </a:extLst>
          </p:cNvPr>
          <p:cNvSpPr/>
          <p:nvPr/>
        </p:nvSpPr>
        <p:spPr>
          <a:xfrm>
            <a:off x="0" y="1723932"/>
            <a:ext cx="3538728" cy="12890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3" y="1778046"/>
            <a:ext cx="2996056" cy="12349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SERVANT LEADERSHIP INFLUENCE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7A55A3E-3E40-EAF7-6629-B002D5F94FD4}"/>
              </a:ext>
            </a:extLst>
          </p:cNvPr>
          <p:cNvSpPr txBox="1">
            <a:spLocks/>
          </p:cNvSpPr>
          <p:nvPr/>
        </p:nvSpPr>
        <p:spPr>
          <a:xfrm>
            <a:off x="268352" y="1381100"/>
            <a:ext cx="2909867" cy="4705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LEADER IN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858BBF5-E978-8D8D-5BED-57D464A6838A}"/>
              </a:ext>
            </a:extLst>
          </p:cNvPr>
          <p:cNvSpPr txBox="1">
            <a:spLocks/>
          </p:cNvSpPr>
          <p:nvPr/>
        </p:nvSpPr>
        <p:spPr>
          <a:xfrm>
            <a:off x="268351" y="3191020"/>
            <a:ext cx="2996055" cy="24914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Be a servant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Exhibit genuine humility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Matthew 20:26-28; Proverbs 3:7; Proverbs 15:33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3DB67D-8CDD-93C3-79D5-973C173E291E}"/>
              </a:ext>
            </a:extLst>
          </p:cNvPr>
          <p:cNvSpPr/>
          <p:nvPr/>
        </p:nvSpPr>
        <p:spPr>
          <a:xfrm>
            <a:off x="1426463" y="-9076"/>
            <a:ext cx="685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381E1-F5D7-019D-BAEB-7496D4AD1AF4}"/>
              </a:ext>
            </a:extLst>
          </p:cNvPr>
          <p:cNvSpPr txBox="1"/>
          <p:nvPr/>
        </p:nvSpPr>
        <p:spPr>
          <a:xfrm>
            <a:off x="1426463" y="4143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rebuchet MS" panose="020B070302020209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21675617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book&#10;&#10;Description automatically generated with low confidence">
            <a:extLst>
              <a:ext uri="{FF2B5EF4-FFF2-40B4-BE49-F238E27FC236}">
                <a16:creationId xmlns:a16="http://schemas.microsoft.com/office/drawing/2014/main" id="{ED50548A-960F-02C8-B2E1-F9C6144CA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FD7962-8AE2-5A2D-4530-A2770EF0453F}"/>
              </a:ext>
            </a:extLst>
          </p:cNvPr>
          <p:cNvSpPr/>
          <p:nvPr/>
        </p:nvSpPr>
        <p:spPr>
          <a:xfrm>
            <a:off x="0" y="1632790"/>
            <a:ext cx="6464808" cy="14252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99D575-7F6B-7022-DF73-813C98A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2" y="1737909"/>
            <a:ext cx="5827648" cy="132008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BELIEF OF THE BIBLE, SPIRIT OF PROPHECY, 28 FUNDAMENTAL BELIEFS, AND THE MISSION OF THE CHURCH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7A55A3E-3E40-EAF7-6629-B002D5F94FD4}"/>
              </a:ext>
            </a:extLst>
          </p:cNvPr>
          <p:cNvSpPr txBox="1">
            <a:spLocks/>
          </p:cNvSpPr>
          <p:nvPr/>
        </p:nvSpPr>
        <p:spPr>
          <a:xfrm>
            <a:off x="268352" y="1289958"/>
            <a:ext cx="2909867" cy="4705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LEADER IN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858BBF5-E978-8D8D-5BED-57D464A6838A}"/>
              </a:ext>
            </a:extLst>
          </p:cNvPr>
          <p:cNvSpPr txBox="1">
            <a:spLocks/>
          </p:cNvSpPr>
          <p:nvPr/>
        </p:nvSpPr>
        <p:spPr>
          <a:xfrm>
            <a:off x="268352" y="3228448"/>
            <a:ext cx="6086728" cy="353841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Strong belief in the essential reason for the church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Chief promoter of God’s truth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No hesitation or question about the loyalty of the president to the tenets and beliefs of the church</a:t>
            </a:r>
          </a:p>
          <a:p>
            <a:pPr marL="251460" indent="-25146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Joshua 24:15; Luke 4:18-19; Psalm 119:11;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Hebrews 4:12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3DB67D-8CDD-93C3-79D5-973C173E291E}"/>
              </a:ext>
            </a:extLst>
          </p:cNvPr>
          <p:cNvSpPr/>
          <p:nvPr/>
        </p:nvSpPr>
        <p:spPr>
          <a:xfrm>
            <a:off x="2889504" y="-9076"/>
            <a:ext cx="685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381E1-F5D7-019D-BAEB-7496D4AD1AF4}"/>
              </a:ext>
            </a:extLst>
          </p:cNvPr>
          <p:cNvSpPr txBox="1"/>
          <p:nvPr/>
        </p:nvSpPr>
        <p:spPr>
          <a:xfrm>
            <a:off x="2889504" y="4143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rebuchet MS" panose="020B070302020209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01525254"/>
      </p:ext>
    </p:extLst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680</Words>
  <Application>Microsoft Office PowerPoint</Application>
  <PresentationFormat>Widescreen</PresentationFormat>
  <Paragraphs>108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Trebuchet MS</vt:lpstr>
      <vt:lpstr>Office Theme</vt:lpstr>
      <vt:lpstr>THE ROLE OF A PRESIDENT IN 21ST CENTURY CHURCH ORGANIZATION</vt:lpstr>
      <vt:lpstr>FACILITATING MISSION DECISIONS AND ACTIONS</vt:lpstr>
      <vt:lpstr>SPIRITUAL INFLUENCE</vt:lpstr>
      <vt:lpstr>KINDNESS, GENEROSITY, AND BALANCED PERSONAL APPROACH</vt:lpstr>
      <vt:lpstr>VISIONARY PLANS, BUT PRACTICAL APPLICATION</vt:lpstr>
      <vt:lpstr>PRAYER</vt:lpstr>
      <vt:lpstr>AND PROPONENT OF HEALTH REFORM</vt:lpstr>
      <vt:lpstr>SERVANT LEADERSHIP INFLUENCE</vt:lpstr>
      <vt:lpstr>BELIEF OF THE BIBLE, SPIRIT OF PROPHECY, 28 FUNDAMENTAL BELIEFS, AND THE MISSION OF THE CHURCH</vt:lpstr>
      <vt:lpstr>SUPPORT OF CHURCH ORGANIZATION, POLICY, AND UNITY</vt:lpstr>
      <vt:lpstr>PROPER ROLES: THE ROLE OF THE PRESIDENT IS NOT TO BE THE SECRETARY OR TREASURER</vt:lpstr>
      <vt:lpstr>PERSONAL AND ORGANIZATIONAL FINANCIAL INTEGRITY</vt:lpstr>
      <vt:lpstr>EVANGELISTIC AND OUTREACH ACTIVITIES</vt:lpstr>
      <vt:lpstr>POINTING PEOPLE TO THE SOURCE OF ALL POWER WHO IS LEADING THIS ADVENT MOVEMENT TOWARDS THE SECOND COMING OF CHRIST</vt:lpstr>
      <vt:lpstr>SEEKING COUNSEL FROM GOD AND OTHER COLLEAGUES</vt:lpstr>
      <vt:lpstr>ALLOWING THE HOLY SPIRIT TO OPEN THE PATHWAY LEADING TO THE SECOND COMING OF CHRIST</vt:lpstr>
      <vt:lpstr>“He has shown you, O man, what is good; and what does the Lord require of you but to do justly, to love mercy, and to walk humbly with your God?” —Micah 6:8</vt:lpstr>
      <vt:lpstr>“Trust in the Lord with all your heart, and lean not on your own understanding; in all your ways acknowledge Him, and He shall direct your paths.”           —Proverbs 3:5, 6</vt:lpstr>
      <vt:lpstr>“We must have a greater nearness to God. Much less of self and much more of Jesus Christ and His grace must be brought into our everyday life.” —Selected Messages, Book 2, p. 376</vt:lpstr>
      <vt:lpstr>“A revival of true godliness among us is the greatest and most urgent of all our needs. To seek this should be our first work.” —Selected Messages, Book 1, p. 121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Poirier, Merle</dc:creator>
  <cp:lastModifiedBy>Missah, Ellen S.</cp:lastModifiedBy>
  <cp:revision>33</cp:revision>
  <dcterms:created xsi:type="dcterms:W3CDTF">2023-03-03T18:18:59Z</dcterms:created>
  <dcterms:modified xsi:type="dcterms:W3CDTF">2024-02-22T14:35:04Z</dcterms:modified>
</cp:coreProperties>
</file>