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99" r:id="rId3"/>
    <p:sldId id="257" r:id="rId4"/>
    <p:sldId id="258" r:id="rId5"/>
    <p:sldId id="295" r:id="rId6"/>
    <p:sldId id="296" r:id="rId7"/>
    <p:sldId id="297" r:id="rId8"/>
    <p:sldId id="298" r:id="rId9"/>
    <p:sldId id="263" r:id="rId10"/>
    <p:sldId id="259" r:id="rId11"/>
    <p:sldId id="260" r:id="rId12"/>
    <p:sldId id="264" r:id="rId13"/>
    <p:sldId id="265" r:id="rId14"/>
    <p:sldId id="266" r:id="rId15"/>
    <p:sldId id="268" r:id="rId16"/>
    <p:sldId id="270" r:id="rId17"/>
    <p:sldId id="271" r:id="rId18"/>
    <p:sldId id="273" r:id="rId19"/>
    <p:sldId id="274" r:id="rId20"/>
    <p:sldId id="278" r:id="rId21"/>
    <p:sldId id="275" r:id="rId22"/>
    <p:sldId id="279" r:id="rId23"/>
    <p:sldId id="280" r:id="rId24"/>
    <p:sldId id="281" r:id="rId25"/>
    <p:sldId id="290" r:id="rId26"/>
    <p:sldId id="286" r:id="rId27"/>
    <p:sldId id="285" r:id="rId28"/>
    <p:sldId id="287" r:id="rId29"/>
    <p:sldId id="291" r:id="rId30"/>
    <p:sldId id="288" r:id="rId31"/>
    <p:sldId id="292" r:id="rId32"/>
    <p:sldId id="289" r:id="rId33"/>
    <p:sldId id="293" r:id="rId34"/>
    <p:sldId id="282" r:id="rId35"/>
    <p:sldId id="276" r:id="rId36"/>
    <p:sldId id="283" r:id="rId37"/>
    <p:sldId id="284" r:id="rId38"/>
    <p:sldId id="277" r:id="rId39"/>
    <p:sldId id="29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1" autoAdjust="0"/>
    <p:restoredTop sz="84713" autoAdjust="0"/>
  </p:normalViewPr>
  <p:slideViewPr>
    <p:cSldViewPr snapToGrid="0" showGuides="1">
      <p:cViewPr varScale="1">
        <p:scale>
          <a:sx n="93" d="100"/>
          <a:sy n="93" d="100"/>
        </p:scale>
        <p:origin x="66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CB23EB-9EF1-42A4-B12E-21F71677F158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78BAA97-1C83-4C04-9A03-5DE4625A5AB3}">
      <dgm:prSet/>
      <dgm:spPr/>
      <dgm:t>
        <a:bodyPr/>
        <a:lstStyle/>
        <a:p>
          <a:r>
            <a:rPr lang="en-US" dirty="0"/>
            <a:t>Before the Audit</a:t>
          </a:r>
        </a:p>
      </dgm:t>
    </dgm:pt>
    <dgm:pt modelId="{B7F8294A-B2F6-43BF-B542-C9A09CAE1DC1}" type="parTrans" cxnId="{8A44C764-28FA-43E7-AC19-02C4AD039D21}">
      <dgm:prSet/>
      <dgm:spPr/>
      <dgm:t>
        <a:bodyPr/>
        <a:lstStyle/>
        <a:p>
          <a:endParaRPr lang="en-US"/>
        </a:p>
      </dgm:t>
    </dgm:pt>
    <dgm:pt modelId="{30DEB10F-832F-41D7-9B5B-25E6D97E18F3}" type="sibTrans" cxnId="{8A44C764-28FA-43E7-AC19-02C4AD039D21}">
      <dgm:prSet/>
      <dgm:spPr/>
      <dgm:t>
        <a:bodyPr/>
        <a:lstStyle/>
        <a:p>
          <a:endParaRPr lang="en-US"/>
        </a:p>
      </dgm:t>
    </dgm:pt>
    <dgm:pt modelId="{69EB40DB-4D9F-4CA8-9396-12C6AF64ECFE}">
      <dgm:prSet/>
      <dgm:spPr/>
      <dgm:t>
        <a:bodyPr/>
        <a:lstStyle/>
        <a:p>
          <a:r>
            <a:rPr lang="en-US" dirty="0"/>
            <a:t>During the Audit</a:t>
          </a:r>
        </a:p>
      </dgm:t>
    </dgm:pt>
    <dgm:pt modelId="{D0DE6CBF-2BFB-4636-8D91-05604DEE6865}" type="parTrans" cxnId="{F8117C29-9B62-464E-89EA-FC3BF820D97C}">
      <dgm:prSet/>
      <dgm:spPr/>
      <dgm:t>
        <a:bodyPr/>
        <a:lstStyle/>
        <a:p>
          <a:endParaRPr lang="en-US"/>
        </a:p>
      </dgm:t>
    </dgm:pt>
    <dgm:pt modelId="{F21E660B-C708-4619-B27E-34B251D8B01C}" type="sibTrans" cxnId="{F8117C29-9B62-464E-89EA-FC3BF820D97C}">
      <dgm:prSet/>
      <dgm:spPr/>
      <dgm:t>
        <a:bodyPr/>
        <a:lstStyle/>
        <a:p>
          <a:endParaRPr lang="en-US"/>
        </a:p>
      </dgm:t>
    </dgm:pt>
    <dgm:pt modelId="{EEAB903C-0FF2-4FB2-9E7B-414E61325992}">
      <dgm:prSet/>
      <dgm:spPr/>
      <dgm:t>
        <a:bodyPr/>
        <a:lstStyle/>
        <a:p>
          <a:r>
            <a:rPr lang="en-US"/>
            <a:t>After the Audit</a:t>
          </a:r>
        </a:p>
      </dgm:t>
    </dgm:pt>
    <dgm:pt modelId="{DDFEBEC5-BC04-481B-A46C-E33D6EF69A2D}" type="parTrans" cxnId="{DBD586AC-F046-4013-92D5-7B2327D35191}">
      <dgm:prSet/>
      <dgm:spPr/>
      <dgm:t>
        <a:bodyPr/>
        <a:lstStyle/>
        <a:p>
          <a:endParaRPr lang="en-US"/>
        </a:p>
      </dgm:t>
    </dgm:pt>
    <dgm:pt modelId="{3DBCE2CD-3277-4711-A541-9E3BE8D32ADC}" type="sibTrans" cxnId="{DBD586AC-F046-4013-92D5-7B2327D35191}">
      <dgm:prSet/>
      <dgm:spPr/>
      <dgm:t>
        <a:bodyPr/>
        <a:lstStyle/>
        <a:p>
          <a:endParaRPr lang="en-US"/>
        </a:p>
      </dgm:t>
    </dgm:pt>
    <dgm:pt modelId="{B287C8D1-BC99-4E59-ADDC-FFF291FE74F2}" type="pres">
      <dgm:prSet presAssocID="{95CB23EB-9EF1-42A4-B12E-21F71677F15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31964E-CCA4-4065-919C-57DE035B472E}" type="pres">
      <dgm:prSet presAssocID="{678BAA97-1C83-4C04-9A03-5DE4625A5AB3}" presName="hierRoot1" presStyleCnt="0"/>
      <dgm:spPr/>
    </dgm:pt>
    <dgm:pt modelId="{AC95407C-2CCE-4A39-9B92-F7990DF7047A}" type="pres">
      <dgm:prSet presAssocID="{678BAA97-1C83-4C04-9A03-5DE4625A5AB3}" presName="composite" presStyleCnt="0"/>
      <dgm:spPr/>
    </dgm:pt>
    <dgm:pt modelId="{CC5FE64E-8126-4FF7-BF7F-CB6E36826978}" type="pres">
      <dgm:prSet presAssocID="{678BAA97-1C83-4C04-9A03-5DE4625A5AB3}" presName="background" presStyleLbl="node0" presStyleIdx="0" presStyleCnt="3"/>
      <dgm:spPr/>
    </dgm:pt>
    <dgm:pt modelId="{7C3D20A8-CDEF-4227-B84C-27EA6DFA325A}" type="pres">
      <dgm:prSet presAssocID="{678BAA97-1C83-4C04-9A03-5DE4625A5AB3}" presName="text" presStyleLbl="fgAcc0" presStyleIdx="0" presStyleCnt="3">
        <dgm:presLayoutVars>
          <dgm:chPref val="3"/>
        </dgm:presLayoutVars>
      </dgm:prSet>
      <dgm:spPr/>
    </dgm:pt>
    <dgm:pt modelId="{345E351A-75B4-40DA-AF8D-3B0C656A8175}" type="pres">
      <dgm:prSet presAssocID="{678BAA97-1C83-4C04-9A03-5DE4625A5AB3}" presName="hierChild2" presStyleCnt="0"/>
      <dgm:spPr/>
    </dgm:pt>
    <dgm:pt modelId="{9679D7F4-BDAD-422C-8614-AF4F57C76DB7}" type="pres">
      <dgm:prSet presAssocID="{69EB40DB-4D9F-4CA8-9396-12C6AF64ECFE}" presName="hierRoot1" presStyleCnt="0"/>
      <dgm:spPr/>
    </dgm:pt>
    <dgm:pt modelId="{F3067E7D-623F-43B1-AB1D-05650655756A}" type="pres">
      <dgm:prSet presAssocID="{69EB40DB-4D9F-4CA8-9396-12C6AF64ECFE}" presName="composite" presStyleCnt="0"/>
      <dgm:spPr/>
    </dgm:pt>
    <dgm:pt modelId="{53916699-38EB-4A3E-AD23-0558834B5FBE}" type="pres">
      <dgm:prSet presAssocID="{69EB40DB-4D9F-4CA8-9396-12C6AF64ECFE}" presName="background" presStyleLbl="node0" presStyleIdx="1" presStyleCnt="3"/>
      <dgm:spPr/>
    </dgm:pt>
    <dgm:pt modelId="{220050A4-9297-4F7D-AD2B-61283CD4B627}" type="pres">
      <dgm:prSet presAssocID="{69EB40DB-4D9F-4CA8-9396-12C6AF64ECFE}" presName="text" presStyleLbl="fgAcc0" presStyleIdx="1" presStyleCnt="3">
        <dgm:presLayoutVars>
          <dgm:chPref val="3"/>
        </dgm:presLayoutVars>
      </dgm:prSet>
      <dgm:spPr/>
    </dgm:pt>
    <dgm:pt modelId="{3DBA4139-09ED-4989-9E1F-656D495774A6}" type="pres">
      <dgm:prSet presAssocID="{69EB40DB-4D9F-4CA8-9396-12C6AF64ECFE}" presName="hierChild2" presStyleCnt="0"/>
      <dgm:spPr/>
    </dgm:pt>
    <dgm:pt modelId="{5D71760A-9ACA-4541-B868-B717963810AC}" type="pres">
      <dgm:prSet presAssocID="{EEAB903C-0FF2-4FB2-9E7B-414E61325992}" presName="hierRoot1" presStyleCnt="0"/>
      <dgm:spPr/>
    </dgm:pt>
    <dgm:pt modelId="{1D4A69D6-36E1-4C33-986B-D8B3732C5B8A}" type="pres">
      <dgm:prSet presAssocID="{EEAB903C-0FF2-4FB2-9E7B-414E61325992}" presName="composite" presStyleCnt="0"/>
      <dgm:spPr/>
    </dgm:pt>
    <dgm:pt modelId="{0BEAF9F3-A12D-4B7D-9DB4-72425FC4B0E7}" type="pres">
      <dgm:prSet presAssocID="{EEAB903C-0FF2-4FB2-9E7B-414E61325992}" presName="background" presStyleLbl="node0" presStyleIdx="2" presStyleCnt="3"/>
      <dgm:spPr/>
    </dgm:pt>
    <dgm:pt modelId="{A03C067E-77EE-4F16-9989-7938039A4099}" type="pres">
      <dgm:prSet presAssocID="{EEAB903C-0FF2-4FB2-9E7B-414E61325992}" presName="text" presStyleLbl="fgAcc0" presStyleIdx="2" presStyleCnt="3">
        <dgm:presLayoutVars>
          <dgm:chPref val="3"/>
        </dgm:presLayoutVars>
      </dgm:prSet>
      <dgm:spPr/>
    </dgm:pt>
    <dgm:pt modelId="{85B2D3BF-BA23-4AE0-A442-6267BD2B862C}" type="pres">
      <dgm:prSet presAssocID="{EEAB903C-0FF2-4FB2-9E7B-414E61325992}" presName="hierChild2" presStyleCnt="0"/>
      <dgm:spPr/>
    </dgm:pt>
  </dgm:ptLst>
  <dgm:cxnLst>
    <dgm:cxn modelId="{C9843704-9379-41CB-BBD4-80269C1938AD}" type="presOf" srcId="{69EB40DB-4D9F-4CA8-9396-12C6AF64ECFE}" destId="{220050A4-9297-4F7D-AD2B-61283CD4B627}" srcOrd="0" destOrd="0" presId="urn:microsoft.com/office/officeart/2005/8/layout/hierarchy1"/>
    <dgm:cxn modelId="{F8117C29-9B62-464E-89EA-FC3BF820D97C}" srcId="{95CB23EB-9EF1-42A4-B12E-21F71677F158}" destId="{69EB40DB-4D9F-4CA8-9396-12C6AF64ECFE}" srcOrd="1" destOrd="0" parTransId="{D0DE6CBF-2BFB-4636-8D91-05604DEE6865}" sibTransId="{F21E660B-C708-4619-B27E-34B251D8B01C}"/>
    <dgm:cxn modelId="{8A44C764-28FA-43E7-AC19-02C4AD039D21}" srcId="{95CB23EB-9EF1-42A4-B12E-21F71677F158}" destId="{678BAA97-1C83-4C04-9A03-5DE4625A5AB3}" srcOrd="0" destOrd="0" parTransId="{B7F8294A-B2F6-43BF-B542-C9A09CAE1DC1}" sibTransId="{30DEB10F-832F-41D7-9B5B-25E6D97E18F3}"/>
    <dgm:cxn modelId="{DBD586AC-F046-4013-92D5-7B2327D35191}" srcId="{95CB23EB-9EF1-42A4-B12E-21F71677F158}" destId="{EEAB903C-0FF2-4FB2-9E7B-414E61325992}" srcOrd="2" destOrd="0" parTransId="{DDFEBEC5-BC04-481B-A46C-E33D6EF69A2D}" sibTransId="{3DBCE2CD-3277-4711-A541-9E3BE8D32ADC}"/>
    <dgm:cxn modelId="{748532C5-5637-4995-97B9-5A71C573F103}" type="presOf" srcId="{678BAA97-1C83-4C04-9A03-5DE4625A5AB3}" destId="{7C3D20A8-CDEF-4227-B84C-27EA6DFA325A}" srcOrd="0" destOrd="0" presId="urn:microsoft.com/office/officeart/2005/8/layout/hierarchy1"/>
    <dgm:cxn modelId="{2F201FDB-9D0A-42A9-95CA-DCB5D7678A90}" type="presOf" srcId="{95CB23EB-9EF1-42A4-B12E-21F71677F158}" destId="{B287C8D1-BC99-4E59-ADDC-FFF291FE74F2}" srcOrd="0" destOrd="0" presId="urn:microsoft.com/office/officeart/2005/8/layout/hierarchy1"/>
    <dgm:cxn modelId="{516DD7FE-C982-48D7-9FB3-39D0A834ACE5}" type="presOf" srcId="{EEAB903C-0FF2-4FB2-9E7B-414E61325992}" destId="{A03C067E-77EE-4F16-9989-7938039A4099}" srcOrd="0" destOrd="0" presId="urn:microsoft.com/office/officeart/2005/8/layout/hierarchy1"/>
    <dgm:cxn modelId="{29A36F5C-FD5E-41B2-87ED-20AECF431B39}" type="presParOf" srcId="{B287C8D1-BC99-4E59-ADDC-FFF291FE74F2}" destId="{5731964E-CCA4-4065-919C-57DE035B472E}" srcOrd="0" destOrd="0" presId="urn:microsoft.com/office/officeart/2005/8/layout/hierarchy1"/>
    <dgm:cxn modelId="{897E02B3-AEB7-48E7-B6A7-122C694B5532}" type="presParOf" srcId="{5731964E-CCA4-4065-919C-57DE035B472E}" destId="{AC95407C-2CCE-4A39-9B92-F7990DF7047A}" srcOrd="0" destOrd="0" presId="urn:microsoft.com/office/officeart/2005/8/layout/hierarchy1"/>
    <dgm:cxn modelId="{833A9CE7-015E-44B5-BDA4-BA12656E0D9B}" type="presParOf" srcId="{AC95407C-2CCE-4A39-9B92-F7990DF7047A}" destId="{CC5FE64E-8126-4FF7-BF7F-CB6E36826978}" srcOrd="0" destOrd="0" presId="urn:microsoft.com/office/officeart/2005/8/layout/hierarchy1"/>
    <dgm:cxn modelId="{415A24E2-1DDC-4084-B4F6-E50A349194AE}" type="presParOf" srcId="{AC95407C-2CCE-4A39-9B92-F7990DF7047A}" destId="{7C3D20A8-CDEF-4227-B84C-27EA6DFA325A}" srcOrd="1" destOrd="0" presId="urn:microsoft.com/office/officeart/2005/8/layout/hierarchy1"/>
    <dgm:cxn modelId="{651AD722-8784-409F-9AFD-AB447E64A1E0}" type="presParOf" srcId="{5731964E-CCA4-4065-919C-57DE035B472E}" destId="{345E351A-75B4-40DA-AF8D-3B0C656A8175}" srcOrd="1" destOrd="0" presId="urn:microsoft.com/office/officeart/2005/8/layout/hierarchy1"/>
    <dgm:cxn modelId="{CBACC3D7-95CD-4AD1-86BC-90A24BEF8207}" type="presParOf" srcId="{B287C8D1-BC99-4E59-ADDC-FFF291FE74F2}" destId="{9679D7F4-BDAD-422C-8614-AF4F57C76DB7}" srcOrd="1" destOrd="0" presId="urn:microsoft.com/office/officeart/2005/8/layout/hierarchy1"/>
    <dgm:cxn modelId="{282B4FC3-6AE9-47BB-9B8F-574B1C556026}" type="presParOf" srcId="{9679D7F4-BDAD-422C-8614-AF4F57C76DB7}" destId="{F3067E7D-623F-43B1-AB1D-05650655756A}" srcOrd="0" destOrd="0" presId="urn:microsoft.com/office/officeart/2005/8/layout/hierarchy1"/>
    <dgm:cxn modelId="{1E98AC10-40ED-4211-AF7A-7A609E972170}" type="presParOf" srcId="{F3067E7D-623F-43B1-AB1D-05650655756A}" destId="{53916699-38EB-4A3E-AD23-0558834B5FBE}" srcOrd="0" destOrd="0" presId="urn:microsoft.com/office/officeart/2005/8/layout/hierarchy1"/>
    <dgm:cxn modelId="{B7F7ECDC-16B9-45D7-848F-6D73A18260FA}" type="presParOf" srcId="{F3067E7D-623F-43B1-AB1D-05650655756A}" destId="{220050A4-9297-4F7D-AD2B-61283CD4B627}" srcOrd="1" destOrd="0" presId="urn:microsoft.com/office/officeart/2005/8/layout/hierarchy1"/>
    <dgm:cxn modelId="{47CFB104-54EB-4C16-A550-A976F356A18C}" type="presParOf" srcId="{9679D7F4-BDAD-422C-8614-AF4F57C76DB7}" destId="{3DBA4139-09ED-4989-9E1F-656D495774A6}" srcOrd="1" destOrd="0" presId="urn:microsoft.com/office/officeart/2005/8/layout/hierarchy1"/>
    <dgm:cxn modelId="{C9DAD90E-3CC4-4571-B5BE-F71857767C61}" type="presParOf" srcId="{B287C8D1-BC99-4E59-ADDC-FFF291FE74F2}" destId="{5D71760A-9ACA-4541-B868-B717963810AC}" srcOrd="2" destOrd="0" presId="urn:microsoft.com/office/officeart/2005/8/layout/hierarchy1"/>
    <dgm:cxn modelId="{A3334950-FAAA-4BCD-8F13-A2FE91C7EF95}" type="presParOf" srcId="{5D71760A-9ACA-4541-B868-B717963810AC}" destId="{1D4A69D6-36E1-4C33-986B-D8B3732C5B8A}" srcOrd="0" destOrd="0" presId="urn:microsoft.com/office/officeart/2005/8/layout/hierarchy1"/>
    <dgm:cxn modelId="{3494085E-B6EB-4DDE-8CBA-CDEB2E29220D}" type="presParOf" srcId="{1D4A69D6-36E1-4C33-986B-D8B3732C5B8A}" destId="{0BEAF9F3-A12D-4B7D-9DB4-72425FC4B0E7}" srcOrd="0" destOrd="0" presId="urn:microsoft.com/office/officeart/2005/8/layout/hierarchy1"/>
    <dgm:cxn modelId="{F8B5D97D-EF9F-4530-8823-D742AB4F0861}" type="presParOf" srcId="{1D4A69D6-36E1-4C33-986B-D8B3732C5B8A}" destId="{A03C067E-77EE-4F16-9989-7938039A4099}" srcOrd="1" destOrd="0" presId="urn:microsoft.com/office/officeart/2005/8/layout/hierarchy1"/>
    <dgm:cxn modelId="{12D2A807-1D38-413E-B4EA-E333148A69AB}" type="presParOf" srcId="{5D71760A-9ACA-4541-B868-B717963810AC}" destId="{85B2D3BF-BA23-4AE0-A442-6267BD2B862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72A960-F575-4646-AB8F-F7D110D6682E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43EC45-99CC-48D5-9C45-3C035B5B228B}">
      <dgm:prSet phldrT="[Text]"/>
      <dgm:spPr/>
      <dgm:t>
        <a:bodyPr/>
        <a:lstStyle/>
        <a:p>
          <a:r>
            <a:rPr lang="en-US" dirty="0"/>
            <a:t>Audit Opinion</a:t>
          </a:r>
        </a:p>
      </dgm:t>
    </dgm:pt>
    <dgm:pt modelId="{B628F80B-367E-44EB-9DCE-E70DF4B9C349}" type="parTrans" cxnId="{FCCCF5BD-9050-476F-AC7C-8EED585962B9}">
      <dgm:prSet/>
      <dgm:spPr/>
      <dgm:t>
        <a:bodyPr/>
        <a:lstStyle/>
        <a:p>
          <a:endParaRPr lang="en-US"/>
        </a:p>
      </dgm:t>
    </dgm:pt>
    <dgm:pt modelId="{4C0421D6-91A8-4D5E-80E7-5EC3C81AC06E}" type="sibTrans" cxnId="{FCCCF5BD-9050-476F-AC7C-8EED585962B9}">
      <dgm:prSet/>
      <dgm:spPr/>
      <dgm:t>
        <a:bodyPr/>
        <a:lstStyle/>
        <a:p>
          <a:endParaRPr lang="en-US"/>
        </a:p>
      </dgm:t>
    </dgm:pt>
    <dgm:pt modelId="{AFCBFD57-37E1-4DF4-9346-2FA851180EEF}">
      <dgm:prSet phldrT="[Text]"/>
      <dgm:spPr/>
      <dgm:t>
        <a:bodyPr/>
        <a:lstStyle/>
        <a:p>
          <a:r>
            <a:rPr lang="en-US" dirty="0"/>
            <a:t>Policy Compliance Report</a:t>
          </a:r>
        </a:p>
      </dgm:t>
    </dgm:pt>
    <dgm:pt modelId="{875377FD-FA22-48B9-B694-0E0DF6822A7B}" type="parTrans" cxnId="{A32BE8C6-4F3E-45C4-9B67-73953FFEC035}">
      <dgm:prSet/>
      <dgm:spPr/>
      <dgm:t>
        <a:bodyPr/>
        <a:lstStyle/>
        <a:p>
          <a:endParaRPr lang="en-US"/>
        </a:p>
      </dgm:t>
    </dgm:pt>
    <dgm:pt modelId="{A4B22F24-0009-4134-87F4-A45100DF5BB0}" type="sibTrans" cxnId="{A32BE8C6-4F3E-45C4-9B67-73953FFEC035}">
      <dgm:prSet/>
      <dgm:spPr/>
      <dgm:t>
        <a:bodyPr/>
        <a:lstStyle/>
        <a:p>
          <a:endParaRPr lang="en-US"/>
        </a:p>
      </dgm:t>
    </dgm:pt>
    <dgm:pt modelId="{6E68F23E-D0F8-43DA-B3C8-E0B53B9E1B60}">
      <dgm:prSet phldrT="[Text]"/>
      <dgm:spPr/>
      <dgm:t>
        <a:bodyPr/>
        <a:lstStyle/>
        <a:p>
          <a:r>
            <a:rPr lang="en-US" dirty="0"/>
            <a:t>Internal Control Communication</a:t>
          </a:r>
        </a:p>
      </dgm:t>
    </dgm:pt>
    <dgm:pt modelId="{2D0C55E2-6EE5-4A9A-838E-133C193C0D07}" type="parTrans" cxnId="{9B64F6C1-35D8-48C8-AA90-5919F8BC3680}">
      <dgm:prSet/>
      <dgm:spPr/>
      <dgm:t>
        <a:bodyPr/>
        <a:lstStyle/>
        <a:p>
          <a:endParaRPr lang="en-US"/>
        </a:p>
      </dgm:t>
    </dgm:pt>
    <dgm:pt modelId="{C3646217-0823-44A5-9BB1-18DE9D06627B}" type="sibTrans" cxnId="{9B64F6C1-35D8-48C8-AA90-5919F8BC3680}">
      <dgm:prSet/>
      <dgm:spPr/>
      <dgm:t>
        <a:bodyPr/>
        <a:lstStyle/>
        <a:p>
          <a:endParaRPr lang="en-US"/>
        </a:p>
      </dgm:t>
    </dgm:pt>
    <dgm:pt modelId="{C8704230-01A0-4F17-A269-6724864D7CDE}" type="pres">
      <dgm:prSet presAssocID="{8872A960-F575-4646-AB8F-F7D110D6682E}" presName="linear" presStyleCnt="0">
        <dgm:presLayoutVars>
          <dgm:dir/>
          <dgm:animLvl val="lvl"/>
          <dgm:resizeHandles val="exact"/>
        </dgm:presLayoutVars>
      </dgm:prSet>
      <dgm:spPr/>
    </dgm:pt>
    <dgm:pt modelId="{46EF4754-2434-4503-844C-FBDB7ABE97B1}" type="pres">
      <dgm:prSet presAssocID="{0C43EC45-99CC-48D5-9C45-3C035B5B228B}" presName="parentLin" presStyleCnt="0"/>
      <dgm:spPr/>
    </dgm:pt>
    <dgm:pt modelId="{DE21057A-118C-4EC2-AF40-320AC0EEB397}" type="pres">
      <dgm:prSet presAssocID="{0C43EC45-99CC-48D5-9C45-3C035B5B228B}" presName="parentLeftMargin" presStyleLbl="node1" presStyleIdx="0" presStyleCnt="3"/>
      <dgm:spPr/>
    </dgm:pt>
    <dgm:pt modelId="{1EFFDB93-27E0-44E5-9F60-2A3816DA0C6C}" type="pres">
      <dgm:prSet presAssocID="{0C43EC45-99CC-48D5-9C45-3C035B5B228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2EFE583-BBD4-4E53-9AA8-ACF63390689D}" type="pres">
      <dgm:prSet presAssocID="{0C43EC45-99CC-48D5-9C45-3C035B5B228B}" presName="negativeSpace" presStyleCnt="0"/>
      <dgm:spPr/>
    </dgm:pt>
    <dgm:pt modelId="{0B179509-FE97-41D0-A3DD-BF61B13B61B3}" type="pres">
      <dgm:prSet presAssocID="{0C43EC45-99CC-48D5-9C45-3C035B5B228B}" presName="childText" presStyleLbl="conFgAcc1" presStyleIdx="0" presStyleCnt="3">
        <dgm:presLayoutVars>
          <dgm:bulletEnabled val="1"/>
        </dgm:presLayoutVars>
      </dgm:prSet>
      <dgm:spPr/>
    </dgm:pt>
    <dgm:pt modelId="{EBBEED33-278D-4DEE-A7B5-80FADF38226A}" type="pres">
      <dgm:prSet presAssocID="{4C0421D6-91A8-4D5E-80E7-5EC3C81AC06E}" presName="spaceBetweenRectangles" presStyleCnt="0"/>
      <dgm:spPr/>
    </dgm:pt>
    <dgm:pt modelId="{6686EC19-3135-4AD2-A7BF-A960D134F406}" type="pres">
      <dgm:prSet presAssocID="{AFCBFD57-37E1-4DF4-9346-2FA851180EEF}" presName="parentLin" presStyleCnt="0"/>
      <dgm:spPr/>
    </dgm:pt>
    <dgm:pt modelId="{84C05257-8126-4C9E-B8B0-4CE2A4404D51}" type="pres">
      <dgm:prSet presAssocID="{AFCBFD57-37E1-4DF4-9346-2FA851180EEF}" presName="parentLeftMargin" presStyleLbl="node1" presStyleIdx="0" presStyleCnt="3"/>
      <dgm:spPr/>
    </dgm:pt>
    <dgm:pt modelId="{6398204B-CC39-4DF7-A38A-5ECEE3DF2820}" type="pres">
      <dgm:prSet presAssocID="{AFCBFD57-37E1-4DF4-9346-2FA851180EE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04874D4-D12B-4698-A181-6C6330E2384A}" type="pres">
      <dgm:prSet presAssocID="{AFCBFD57-37E1-4DF4-9346-2FA851180EEF}" presName="negativeSpace" presStyleCnt="0"/>
      <dgm:spPr/>
    </dgm:pt>
    <dgm:pt modelId="{1EC3B1CB-B40F-47CB-9F99-240A27A89B57}" type="pres">
      <dgm:prSet presAssocID="{AFCBFD57-37E1-4DF4-9346-2FA851180EEF}" presName="childText" presStyleLbl="conFgAcc1" presStyleIdx="1" presStyleCnt="3">
        <dgm:presLayoutVars>
          <dgm:bulletEnabled val="1"/>
        </dgm:presLayoutVars>
      </dgm:prSet>
      <dgm:spPr/>
    </dgm:pt>
    <dgm:pt modelId="{606440BA-9BF4-4EB5-B40A-FF240EBC02DE}" type="pres">
      <dgm:prSet presAssocID="{A4B22F24-0009-4134-87F4-A45100DF5BB0}" presName="spaceBetweenRectangles" presStyleCnt="0"/>
      <dgm:spPr/>
    </dgm:pt>
    <dgm:pt modelId="{9C61F1C0-A22D-4DDE-9DA3-41952C30DE82}" type="pres">
      <dgm:prSet presAssocID="{6E68F23E-D0F8-43DA-B3C8-E0B53B9E1B60}" presName="parentLin" presStyleCnt="0"/>
      <dgm:spPr/>
    </dgm:pt>
    <dgm:pt modelId="{0868FAED-679B-4FC2-91CD-0B77920D561A}" type="pres">
      <dgm:prSet presAssocID="{6E68F23E-D0F8-43DA-B3C8-E0B53B9E1B60}" presName="parentLeftMargin" presStyleLbl="node1" presStyleIdx="1" presStyleCnt="3"/>
      <dgm:spPr/>
    </dgm:pt>
    <dgm:pt modelId="{4851CD52-03D5-43AB-B732-01DF7056578C}" type="pres">
      <dgm:prSet presAssocID="{6E68F23E-D0F8-43DA-B3C8-E0B53B9E1B6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FE3DEBF-889F-4C45-B714-70B35E95A918}" type="pres">
      <dgm:prSet presAssocID="{6E68F23E-D0F8-43DA-B3C8-E0B53B9E1B60}" presName="negativeSpace" presStyleCnt="0"/>
      <dgm:spPr/>
    </dgm:pt>
    <dgm:pt modelId="{A82B489C-F6F3-4F6C-B6BF-831E7D95FB68}" type="pres">
      <dgm:prSet presAssocID="{6E68F23E-D0F8-43DA-B3C8-E0B53B9E1B6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774373F-1C22-4D3C-80D0-975E133526C0}" type="presOf" srcId="{8872A960-F575-4646-AB8F-F7D110D6682E}" destId="{C8704230-01A0-4F17-A269-6724864D7CDE}" srcOrd="0" destOrd="0" presId="urn:microsoft.com/office/officeart/2005/8/layout/list1"/>
    <dgm:cxn modelId="{F9956040-BCBF-4413-8738-F02013162F7D}" type="presOf" srcId="{6E68F23E-D0F8-43DA-B3C8-E0B53B9E1B60}" destId="{4851CD52-03D5-43AB-B732-01DF7056578C}" srcOrd="1" destOrd="0" presId="urn:microsoft.com/office/officeart/2005/8/layout/list1"/>
    <dgm:cxn modelId="{EDFD1B56-0FC9-410D-AF62-3F08C89C560E}" type="presOf" srcId="{0C43EC45-99CC-48D5-9C45-3C035B5B228B}" destId="{DE21057A-118C-4EC2-AF40-320AC0EEB397}" srcOrd="0" destOrd="0" presId="urn:microsoft.com/office/officeart/2005/8/layout/list1"/>
    <dgm:cxn modelId="{DA6DDA97-6634-42EC-BE3A-7271786C5A71}" type="presOf" srcId="{AFCBFD57-37E1-4DF4-9346-2FA851180EEF}" destId="{84C05257-8126-4C9E-B8B0-4CE2A4404D51}" srcOrd="0" destOrd="0" presId="urn:microsoft.com/office/officeart/2005/8/layout/list1"/>
    <dgm:cxn modelId="{40C417AA-A35D-454E-A0EF-EAAA93B8BF36}" type="presOf" srcId="{6E68F23E-D0F8-43DA-B3C8-E0B53B9E1B60}" destId="{0868FAED-679B-4FC2-91CD-0B77920D561A}" srcOrd="0" destOrd="0" presId="urn:microsoft.com/office/officeart/2005/8/layout/list1"/>
    <dgm:cxn modelId="{795CB1AA-9E21-4752-9284-47E681B1A157}" type="presOf" srcId="{0C43EC45-99CC-48D5-9C45-3C035B5B228B}" destId="{1EFFDB93-27E0-44E5-9F60-2A3816DA0C6C}" srcOrd="1" destOrd="0" presId="urn:microsoft.com/office/officeart/2005/8/layout/list1"/>
    <dgm:cxn modelId="{FCCCF5BD-9050-476F-AC7C-8EED585962B9}" srcId="{8872A960-F575-4646-AB8F-F7D110D6682E}" destId="{0C43EC45-99CC-48D5-9C45-3C035B5B228B}" srcOrd="0" destOrd="0" parTransId="{B628F80B-367E-44EB-9DCE-E70DF4B9C349}" sibTransId="{4C0421D6-91A8-4D5E-80E7-5EC3C81AC06E}"/>
    <dgm:cxn modelId="{9B64F6C1-35D8-48C8-AA90-5919F8BC3680}" srcId="{8872A960-F575-4646-AB8F-F7D110D6682E}" destId="{6E68F23E-D0F8-43DA-B3C8-E0B53B9E1B60}" srcOrd="2" destOrd="0" parTransId="{2D0C55E2-6EE5-4A9A-838E-133C193C0D07}" sibTransId="{C3646217-0823-44A5-9BB1-18DE9D06627B}"/>
    <dgm:cxn modelId="{A32BE8C6-4F3E-45C4-9B67-73953FFEC035}" srcId="{8872A960-F575-4646-AB8F-F7D110D6682E}" destId="{AFCBFD57-37E1-4DF4-9346-2FA851180EEF}" srcOrd="1" destOrd="0" parTransId="{875377FD-FA22-48B9-B694-0E0DF6822A7B}" sibTransId="{A4B22F24-0009-4134-87F4-A45100DF5BB0}"/>
    <dgm:cxn modelId="{D917B8ED-27AF-4801-AEDE-668689726427}" type="presOf" srcId="{AFCBFD57-37E1-4DF4-9346-2FA851180EEF}" destId="{6398204B-CC39-4DF7-A38A-5ECEE3DF2820}" srcOrd="1" destOrd="0" presId="urn:microsoft.com/office/officeart/2005/8/layout/list1"/>
    <dgm:cxn modelId="{ADBF72C4-B2CD-4169-9007-81A270275BDE}" type="presParOf" srcId="{C8704230-01A0-4F17-A269-6724864D7CDE}" destId="{46EF4754-2434-4503-844C-FBDB7ABE97B1}" srcOrd="0" destOrd="0" presId="urn:microsoft.com/office/officeart/2005/8/layout/list1"/>
    <dgm:cxn modelId="{ADA08442-35C1-45F2-960B-1DA5B62E07F9}" type="presParOf" srcId="{46EF4754-2434-4503-844C-FBDB7ABE97B1}" destId="{DE21057A-118C-4EC2-AF40-320AC0EEB397}" srcOrd="0" destOrd="0" presId="urn:microsoft.com/office/officeart/2005/8/layout/list1"/>
    <dgm:cxn modelId="{90086D5D-9B45-4820-B93D-2C925CA460C2}" type="presParOf" srcId="{46EF4754-2434-4503-844C-FBDB7ABE97B1}" destId="{1EFFDB93-27E0-44E5-9F60-2A3816DA0C6C}" srcOrd="1" destOrd="0" presId="urn:microsoft.com/office/officeart/2005/8/layout/list1"/>
    <dgm:cxn modelId="{2BD9BDB3-33FB-449F-8AB4-2B8DB49CD6E4}" type="presParOf" srcId="{C8704230-01A0-4F17-A269-6724864D7CDE}" destId="{C2EFE583-BBD4-4E53-9AA8-ACF63390689D}" srcOrd="1" destOrd="0" presId="urn:microsoft.com/office/officeart/2005/8/layout/list1"/>
    <dgm:cxn modelId="{3843C67C-C54A-4981-8688-7E9CD3B6408C}" type="presParOf" srcId="{C8704230-01A0-4F17-A269-6724864D7CDE}" destId="{0B179509-FE97-41D0-A3DD-BF61B13B61B3}" srcOrd="2" destOrd="0" presId="urn:microsoft.com/office/officeart/2005/8/layout/list1"/>
    <dgm:cxn modelId="{747C88CC-54CB-44A6-96D1-7025010A70E0}" type="presParOf" srcId="{C8704230-01A0-4F17-A269-6724864D7CDE}" destId="{EBBEED33-278D-4DEE-A7B5-80FADF38226A}" srcOrd="3" destOrd="0" presId="urn:microsoft.com/office/officeart/2005/8/layout/list1"/>
    <dgm:cxn modelId="{2E2297B5-8248-4E31-855C-62D0F0663852}" type="presParOf" srcId="{C8704230-01A0-4F17-A269-6724864D7CDE}" destId="{6686EC19-3135-4AD2-A7BF-A960D134F406}" srcOrd="4" destOrd="0" presId="urn:microsoft.com/office/officeart/2005/8/layout/list1"/>
    <dgm:cxn modelId="{ECA45F08-D0A9-4B2B-A331-14C3D70783FC}" type="presParOf" srcId="{6686EC19-3135-4AD2-A7BF-A960D134F406}" destId="{84C05257-8126-4C9E-B8B0-4CE2A4404D51}" srcOrd="0" destOrd="0" presId="urn:microsoft.com/office/officeart/2005/8/layout/list1"/>
    <dgm:cxn modelId="{E4F3F02E-E815-44CF-ADEB-687890A4C983}" type="presParOf" srcId="{6686EC19-3135-4AD2-A7BF-A960D134F406}" destId="{6398204B-CC39-4DF7-A38A-5ECEE3DF2820}" srcOrd="1" destOrd="0" presId="urn:microsoft.com/office/officeart/2005/8/layout/list1"/>
    <dgm:cxn modelId="{A42FFEE7-CA57-4F3A-AB68-6B69C385669E}" type="presParOf" srcId="{C8704230-01A0-4F17-A269-6724864D7CDE}" destId="{E04874D4-D12B-4698-A181-6C6330E2384A}" srcOrd="5" destOrd="0" presId="urn:microsoft.com/office/officeart/2005/8/layout/list1"/>
    <dgm:cxn modelId="{F5C842A0-CA1D-4B98-B5DF-8B20E79FDF2B}" type="presParOf" srcId="{C8704230-01A0-4F17-A269-6724864D7CDE}" destId="{1EC3B1CB-B40F-47CB-9F99-240A27A89B57}" srcOrd="6" destOrd="0" presId="urn:microsoft.com/office/officeart/2005/8/layout/list1"/>
    <dgm:cxn modelId="{9EB2A16D-E1EF-4B25-AC73-F33924F2CD32}" type="presParOf" srcId="{C8704230-01A0-4F17-A269-6724864D7CDE}" destId="{606440BA-9BF4-4EB5-B40A-FF240EBC02DE}" srcOrd="7" destOrd="0" presId="urn:microsoft.com/office/officeart/2005/8/layout/list1"/>
    <dgm:cxn modelId="{3B428990-AB35-4940-B9B9-C7C1820EC30A}" type="presParOf" srcId="{C8704230-01A0-4F17-A269-6724864D7CDE}" destId="{9C61F1C0-A22D-4DDE-9DA3-41952C30DE82}" srcOrd="8" destOrd="0" presId="urn:microsoft.com/office/officeart/2005/8/layout/list1"/>
    <dgm:cxn modelId="{C03CBABF-3DB0-4A22-B99B-DEB7ED553A33}" type="presParOf" srcId="{9C61F1C0-A22D-4DDE-9DA3-41952C30DE82}" destId="{0868FAED-679B-4FC2-91CD-0B77920D561A}" srcOrd="0" destOrd="0" presId="urn:microsoft.com/office/officeart/2005/8/layout/list1"/>
    <dgm:cxn modelId="{00FFF3CD-7DE9-4E2B-BF50-1C67FA9385BA}" type="presParOf" srcId="{9C61F1C0-A22D-4DDE-9DA3-41952C30DE82}" destId="{4851CD52-03D5-43AB-B732-01DF7056578C}" srcOrd="1" destOrd="0" presId="urn:microsoft.com/office/officeart/2005/8/layout/list1"/>
    <dgm:cxn modelId="{66BB1F9E-11B8-4BCB-99E1-53B3994D0FE4}" type="presParOf" srcId="{C8704230-01A0-4F17-A269-6724864D7CDE}" destId="{2FE3DEBF-889F-4C45-B714-70B35E95A918}" srcOrd="9" destOrd="0" presId="urn:microsoft.com/office/officeart/2005/8/layout/list1"/>
    <dgm:cxn modelId="{F0E06D48-0B67-4DC2-A0CC-46E55DA5DB77}" type="presParOf" srcId="{C8704230-01A0-4F17-A269-6724864D7CDE}" destId="{A82B489C-F6F3-4F6C-B6BF-831E7D95FB6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FE64E-8126-4FF7-BF7F-CB6E36826978}">
      <dsp:nvSpPr>
        <dsp:cNvPr id="0" name=""/>
        <dsp:cNvSpPr/>
      </dsp:nvSpPr>
      <dsp:spPr>
        <a:xfrm>
          <a:off x="0" y="52449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3D20A8-CDEF-4227-B84C-27EA6DFA325A}">
      <dsp:nvSpPr>
        <dsp:cNvPr id="0" name=""/>
        <dsp:cNvSpPr/>
      </dsp:nvSpPr>
      <dsp:spPr>
        <a:xfrm>
          <a:off x="328612" y="83667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Before the Audit</a:t>
          </a:r>
        </a:p>
      </dsp:txBody>
      <dsp:txXfrm>
        <a:off x="383617" y="891684"/>
        <a:ext cx="2847502" cy="1768010"/>
      </dsp:txXfrm>
    </dsp:sp>
    <dsp:sp modelId="{53916699-38EB-4A3E-AD23-0558834B5FBE}">
      <dsp:nvSpPr>
        <dsp:cNvPr id="0" name=""/>
        <dsp:cNvSpPr/>
      </dsp:nvSpPr>
      <dsp:spPr>
        <a:xfrm>
          <a:off x="3614737" y="52449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0050A4-9297-4F7D-AD2B-61283CD4B627}">
      <dsp:nvSpPr>
        <dsp:cNvPr id="0" name=""/>
        <dsp:cNvSpPr/>
      </dsp:nvSpPr>
      <dsp:spPr>
        <a:xfrm>
          <a:off x="3943350" y="83667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During the Audit</a:t>
          </a:r>
        </a:p>
      </dsp:txBody>
      <dsp:txXfrm>
        <a:off x="3998355" y="891684"/>
        <a:ext cx="2847502" cy="1768010"/>
      </dsp:txXfrm>
    </dsp:sp>
    <dsp:sp modelId="{0BEAF9F3-A12D-4B7D-9DB4-72425FC4B0E7}">
      <dsp:nvSpPr>
        <dsp:cNvPr id="0" name=""/>
        <dsp:cNvSpPr/>
      </dsp:nvSpPr>
      <dsp:spPr>
        <a:xfrm>
          <a:off x="7229475" y="52449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3C067E-77EE-4F16-9989-7938039A4099}">
      <dsp:nvSpPr>
        <dsp:cNvPr id="0" name=""/>
        <dsp:cNvSpPr/>
      </dsp:nvSpPr>
      <dsp:spPr>
        <a:xfrm>
          <a:off x="7558087" y="83667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After the Audit</a:t>
          </a:r>
        </a:p>
      </dsp:txBody>
      <dsp:txXfrm>
        <a:off x="7613092" y="891684"/>
        <a:ext cx="2847502" cy="1768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9509-FE97-41D0-A3DD-BF61B13B61B3}">
      <dsp:nvSpPr>
        <dsp:cNvPr id="0" name=""/>
        <dsp:cNvSpPr/>
      </dsp:nvSpPr>
      <dsp:spPr>
        <a:xfrm>
          <a:off x="0" y="489640"/>
          <a:ext cx="1051560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FDB93-27E0-44E5-9F60-2A3816DA0C6C}">
      <dsp:nvSpPr>
        <dsp:cNvPr id="0" name=""/>
        <dsp:cNvSpPr/>
      </dsp:nvSpPr>
      <dsp:spPr>
        <a:xfrm>
          <a:off x="525780" y="17320"/>
          <a:ext cx="7360920" cy="944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Audit Opinion</a:t>
          </a:r>
        </a:p>
      </dsp:txBody>
      <dsp:txXfrm>
        <a:off x="571894" y="63434"/>
        <a:ext cx="7268692" cy="852412"/>
      </dsp:txXfrm>
    </dsp:sp>
    <dsp:sp modelId="{1EC3B1CB-B40F-47CB-9F99-240A27A89B57}">
      <dsp:nvSpPr>
        <dsp:cNvPr id="0" name=""/>
        <dsp:cNvSpPr/>
      </dsp:nvSpPr>
      <dsp:spPr>
        <a:xfrm>
          <a:off x="0" y="1941160"/>
          <a:ext cx="1051560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8204B-CC39-4DF7-A38A-5ECEE3DF2820}">
      <dsp:nvSpPr>
        <dsp:cNvPr id="0" name=""/>
        <dsp:cNvSpPr/>
      </dsp:nvSpPr>
      <dsp:spPr>
        <a:xfrm>
          <a:off x="525780" y="1468840"/>
          <a:ext cx="7360920" cy="944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Policy Compliance Report</a:t>
          </a:r>
        </a:p>
      </dsp:txBody>
      <dsp:txXfrm>
        <a:off x="571894" y="1514954"/>
        <a:ext cx="7268692" cy="852412"/>
      </dsp:txXfrm>
    </dsp:sp>
    <dsp:sp modelId="{A82B489C-F6F3-4F6C-B6BF-831E7D95FB68}">
      <dsp:nvSpPr>
        <dsp:cNvPr id="0" name=""/>
        <dsp:cNvSpPr/>
      </dsp:nvSpPr>
      <dsp:spPr>
        <a:xfrm>
          <a:off x="0" y="3392680"/>
          <a:ext cx="1051560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51CD52-03D5-43AB-B732-01DF7056578C}">
      <dsp:nvSpPr>
        <dsp:cNvPr id="0" name=""/>
        <dsp:cNvSpPr/>
      </dsp:nvSpPr>
      <dsp:spPr>
        <a:xfrm>
          <a:off x="525780" y="2920359"/>
          <a:ext cx="7360920" cy="944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Internal Control Communication</a:t>
          </a:r>
        </a:p>
      </dsp:txBody>
      <dsp:txXfrm>
        <a:off x="571894" y="2966473"/>
        <a:ext cx="7268692" cy="852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3F060-A311-497F-9C09-00A430295A0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62D59-773A-43BD-81F7-E74BAB92F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28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1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8ED45-D569-57ED-8474-FE91E025A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E4224-8584-7728-B3E8-1F22D63E2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22B65B-99F5-BF74-3677-72C7BE47C4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E2D9B-CF91-1916-82B2-57F4D80BF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3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29FE9-F696-A72C-96D7-FCD9BAE1B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9A6EC-6462-72CF-A10B-1A82EB0B0B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2BDDEF-D54B-45BD-8E28-223F4B19B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C2633-5B9C-F4FA-C2A0-D4B0018AB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55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SMARTR = specific, measurable, achievable, relevant, time-bound, and responsibility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69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891D5-754A-DCC2-4003-7E43D4E4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BFB52-A2C5-7AAF-E8FC-B575B0EBBE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4C8A1F-CDC0-3EC3-F5D3-E458DFF2F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9FD0F-D393-1E57-37EE-9118CB56DF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02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4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2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5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different words are used to describe the same type of audit report.  For example:</a:t>
            </a:r>
          </a:p>
          <a:p>
            <a:r>
              <a:rPr lang="en-US" dirty="0"/>
              <a:t>- Standard = unmodified = clean</a:t>
            </a:r>
          </a:p>
          <a:p>
            <a:r>
              <a:rPr lang="en-US" dirty="0"/>
              <a:t>- Qualified = modified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6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9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E94F7-FE5F-95FA-0AB1-8BF4A33FC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3C096D-3F0E-C31A-9FE3-BEBFBBF15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2149EC-4DDA-8359-30E6-312302319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16A0C-D2EA-7142-5598-CC2C677B65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25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31AB2-EA6E-F17A-E98B-4F1109311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FFFE65-B01E-D198-9078-087AA54022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6DBBCD-EDB4-FB77-B76E-5CAE41B8F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2821A-10E8-0717-4824-76FC2F8F5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25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B9028-AA69-1252-189F-161229991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AB6429-6F50-7BDE-DD46-AEA8DDC3D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4790D3-5A6D-1887-5147-4882AC60D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A4131-909B-9540-4388-0206B41C3F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09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3738-532B-75A8-21B1-0432218EB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2E9C29-15C3-D6F4-DE29-FADE2AFEE8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B8769-794C-2B28-0532-CD0774EE3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6D060-24C2-1B20-F858-8FC42BF9FF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2D59-773A-43BD-81F7-E74BAB92FB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3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82651FE9-56B3-4FCA-1845-049DA70B4CD4}"/>
              </a:ext>
            </a:extLst>
          </p:cNvPr>
          <p:cNvSpPr/>
          <p:nvPr userDrawn="1"/>
        </p:nvSpPr>
        <p:spPr>
          <a:xfrm>
            <a:off x="0" y="0"/>
            <a:ext cx="12192000" cy="1372670"/>
          </a:xfrm>
          <a:custGeom>
            <a:avLst/>
            <a:gdLst>
              <a:gd name="connsiteX0" fmla="*/ 0 w 12192000"/>
              <a:gd name="connsiteY0" fmla="*/ 0 h 1372670"/>
              <a:gd name="connsiteX1" fmla="*/ 12192000 w 12192000"/>
              <a:gd name="connsiteY1" fmla="*/ 0 h 1372670"/>
              <a:gd name="connsiteX2" fmla="*/ 12192000 w 12192000"/>
              <a:gd name="connsiteY2" fmla="*/ 860416 h 1372670"/>
              <a:gd name="connsiteX3" fmla="*/ 2288311 w 12192000"/>
              <a:gd name="connsiteY3" fmla="*/ 860416 h 1372670"/>
              <a:gd name="connsiteX4" fmla="*/ 1992545 w 12192000"/>
              <a:gd name="connsiteY4" fmla="*/ 1372670 h 1372670"/>
              <a:gd name="connsiteX5" fmla="*/ 0 w 12192000"/>
              <a:gd name="connsiteY5" fmla="*/ 1372670 h 137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372670">
                <a:moveTo>
                  <a:pt x="0" y="0"/>
                </a:moveTo>
                <a:lnTo>
                  <a:pt x="12192000" y="0"/>
                </a:lnTo>
                <a:lnTo>
                  <a:pt x="12192000" y="860416"/>
                </a:lnTo>
                <a:lnTo>
                  <a:pt x="2288311" y="860416"/>
                </a:lnTo>
                <a:lnTo>
                  <a:pt x="1992545" y="1372670"/>
                </a:lnTo>
                <a:lnTo>
                  <a:pt x="0" y="13726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B8E920-EDA0-87C8-150D-189441D90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7383" y="357050"/>
            <a:ext cx="1668163" cy="7391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7E6412-6C8E-E30C-96E8-5CB3321D08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20385" y="671399"/>
            <a:ext cx="1747478" cy="8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97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ection He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357B418-39B2-AEAE-3DEE-E0BCBFA87BF9}"/>
              </a:ext>
            </a:extLst>
          </p:cNvPr>
          <p:cNvSpPr/>
          <p:nvPr userDrawn="1"/>
        </p:nvSpPr>
        <p:spPr>
          <a:xfrm rot="10800000">
            <a:off x="-1" y="-1"/>
            <a:ext cx="10066996" cy="473854"/>
          </a:xfrm>
          <a:custGeom>
            <a:avLst/>
            <a:gdLst>
              <a:gd name="connsiteX0" fmla="*/ 10066996 w 10066996"/>
              <a:gd name="connsiteY0" fmla="*/ 473854 h 473854"/>
              <a:gd name="connsiteX1" fmla="*/ 0 w 10066996"/>
              <a:gd name="connsiteY1" fmla="*/ 473854 h 473854"/>
              <a:gd name="connsiteX2" fmla="*/ 273595 w 10066996"/>
              <a:gd name="connsiteY2" fmla="*/ 0 h 473854"/>
              <a:gd name="connsiteX3" fmla="*/ 10066996 w 10066996"/>
              <a:gd name="connsiteY3" fmla="*/ 0 h 47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996" h="473854">
                <a:moveTo>
                  <a:pt x="10066996" y="473854"/>
                </a:moveTo>
                <a:lnTo>
                  <a:pt x="0" y="473854"/>
                </a:lnTo>
                <a:lnTo>
                  <a:pt x="273595" y="0"/>
                </a:lnTo>
                <a:lnTo>
                  <a:pt x="10066996" y="0"/>
                </a:lnTo>
                <a:close/>
              </a:path>
            </a:pathLst>
          </a:custGeom>
          <a:solidFill>
            <a:srgbClr val="373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697DA9-B404-3898-C3E8-B659A2A6A4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4343" y="282783"/>
            <a:ext cx="1603508" cy="710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400AC9-BD79-99D3-0303-1D6DED0EA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2722" y="292532"/>
            <a:ext cx="1620918" cy="8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47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Branding Top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699" y="673174"/>
            <a:ext cx="8952941" cy="112913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699" y="1997820"/>
            <a:ext cx="10515600" cy="42159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BDFD4C1-C4CE-F8BA-2937-24E12F9A5A99}"/>
              </a:ext>
            </a:extLst>
          </p:cNvPr>
          <p:cNvSpPr/>
          <p:nvPr userDrawn="1"/>
        </p:nvSpPr>
        <p:spPr>
          <a:xfrm rot="10800000">
            <a:off x="-1" y="-1"/>
            <a:ext cx="10066996" cy="473854"/>
          </a:xfrm>
          <a:custGeom>
            <a:avLst/>
            <a:gdLst>
              <a:gd name="connsiteX0" fmla="*/ 10066996 w 10066996"/>
              <a:gd name="connsiteY0" fmla="*/ 473854 h 473854"/>
              <a:gd name="connsiteX1" fmla="*/ 0 w 10066996"/>
              <a:gd name="connsiteY1" fmla="*/ 473854 h 473854"/>
              <a:gd name="connsiteX2" fmla="*/ 273595 w 10066996"/>
              <a:gd name="connsiteY2" fmla="*/ 0 h 473854"/>
              <a:gd name="connsiteX3" fmla="*/ 10066996 w 10066996"/>
              <a:gd name="connsiteY3" fmla="*/ 0 h 47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996" h="473854">
                <a:moveTo>
                  <a:pt x="10066996" y="473854"/>
                </a:moveTo>
                <a:lnTo>
                  <a:pt x="0" y="473854"/>
                </a:lnTo>
                <a:lnTo>
                  <a:pt x="273595" y="0"/>
                </a:lnTo>
                <a:lnTo>
                  <a:pt x="10066996" y="0"/>
                </a:lnTo>
                <a:close/>
              </a:path>
            </a:pathLst>
          </a:custGeom>
          <a:solidFill>
            <a:srgbClr val="373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387B49-37E7-3A9C-779D-22F38F74A0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4343" y="282783"/>
            <a:ext cx="1603508" cy="710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A7B763-0BB0-3521-15A3-AA88E4A5DC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2722" y="292532"/>
            <a:ext cx="1620918" cy="8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30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Branding Top Right Sma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699" y="673174"/>
            <a:ext cx="8952941" cy="112913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699" y="1997820"/>
            <a:ext cx="10515600" cy="42159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790A5B6-D73B-9EE1-326C-C152E6094DE2}"/>
              </a:ext>
            </a:extLst>
          </p:cNvPr>
          <p:cNvSpPr/>
          <p:nvPr userDrawn="1"/>
        </p:nvSpPr>
        <p:spPr>
          <a:xfrm>
            <a:off x="0" y="3810"/>
            <a:ext cx="11129497" cy="473856"/>
          </a:xfrm>
          <a:custGeom>
            <a:avLst/>
            <a:gdLst>
              <a:gd name="connsiteX0" fmla="*/ 0 w 11129497"/>
              <a:gd name="connsiteY0" fmla="*/ 0 h 473856"/>
              <a:gd name="connsiteX1" fmla="*/ 2641600 w 11129497"/>
              <a:gd name="connsiteY1" fmla="*/ 0 h 473856"/>
              <a:gd name="connsiteX2" fmla="*/ 2641600 w 11129497"/>
              <a:gd name="connsiteY2" fmla="*/ 1 h 473856"/>
              <a:gd name="connsiteX3" fmla="*/ 11129497 w 11129497"/>
              <a:gd name="connsiteY3" fmla="*/ 1 h 473856"/>
              <a:gd name="connsiteX4" fmla="*/ 10855902 w 11129497"/>
              <a:gd name="connsiteY4" fmla="*/ 473855 h 473856"/>
              <a:gd name="connsiteX5" fmla="*/ 2641600 w 11129497"/>
              <a:gd name="connsiteY5" fmla="*/ 473855 h 473856"/>
              <a:gd name="connsiteX6" fmla="*/ 2641600 w 11129497"/>
              <a:gd name="connsiteY6" fmla="*/ 473856 h 473856"/>
              <a:gd name="connsiteX7" fmla="*/ 0 w 11129497"/>
              <a:gd name="connsiteY7" fmla="*/ 473856 h 47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29497" h="473856">
                <a:moveTo>
                  <a:pt x="0" y="0"/>
                </a:moveTo>
                <a:lnTo>
                  <a:pt x="2641600" y="0"/>
                </a:lnTo>
                <a:lnTo>
                  <a:pt x="2641600" y="1"/>
                </a:lnTo>
                <a:lnTo>
                  <a:pt x="11129497" y="1"/>
                </a:lnTo>
                <a:lnTo>
                  <a:pt x="10855902" y="473855"/>
                </a:lnTo>
                <a:lnTo>
                  <a:pt x="2641600" y="473855"/>
                </a:lnTo>
                <a:lnTo>
                  <a:pt x="2641600" y="473856"/>
                </a:lnTo>
                <a:lnTo>
                  <a:pt x="0" y="473856"/>
                </a:lnTo>
                <a:close/>
              </a:path>
            </a:pathLst>
          </a:custGeom>
          <a:solidFill>
            <a:srgbClr val="373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6D7E5C-C75E-D185-320F-0B04570EC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623" y="117425"/>
            <a:ext cx="893518" cy="395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E60F5-2443-822A-4F1B-E8AF05A416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1197" y="216111"/>
            <a:ext cx="1293907" cy="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Branding Top Left Sma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701" y="673174"/>
            <a:ext cx="8749939" cy="112913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133" y="1997820"/>
            <a:ext cx="10277166" cy="42159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790A5B6-D73B-9EE1-326C-C152E6094DE2}"/>
              </a:ext>
            </a:extLst>
          </p:cNvPr>
          <p:cNvSpPr/>
          <p:nvPr userDrawn="1"/>
        </p:nvSpPr>
        <p:spPr>
          <a:xfrm rot="10800000">
            <a:off x="1062503" y="-2"/>
            <a:ext cx="11129497" cy="473856"/>
          </a:xfrm>
          <a:custGeom>
            <a:avLst/>
            <a:gdLst>
              <a:gd name="connsiteX0" fmla="*/ 0 w 11129497"/>
              <a:gd name="connsiteY0" fmla="*/ 0 h 473856"/>
              <a:gd name="connsiteX1" fmla="*/ 2641600 w 11129497"/>
              <a:gd name="connsiteY1" fmla="*/ 0 h 473856"/>
              <a:gd name="connsiteX2" fmla="*/ 2641600 w 11129497"/>
              <a:gd name="connsiteY2" fmla="*/ 1 h 473856"/>
              <a:gd name="connsiteX3" fmla="*/ 11129497 w 11129497"/>
              <a:gd name="connsiteY3" fmla="*/ 1 h 473856"/>
              <a:gd name="connsiteX4" fmla="*/ 10855902 w 11129497"/>
              <a:gd name="connsiteY4" fmla="*/ 473855 h 473856"/>
              <a:gd name="connsiteX5" fmla="*/ 2641600 w 11129497"/>
              <a:gd name="connsiteY5" fmla="*/ 473855 h 473856"/>
              <a:gd name="connsiteX6" fmla="*/ 2641600 w 11129497"/>
              <a:gd name="connsiteY6" fmla="*/ 473856 h 473856"/>
              <a:gd name="connsiteX7" fmla="*/ 0 w 11129497"/>
              <a:gd name="connsiteY7" fmla="*/ 473856 h 47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29497" h="473856">
                <a:moveTo>
                  <a:pt x="0" y="0"/>
                </a:moveTo>
                <a:lnTo>
                  <a:pt x="2641600" y="0"/>
                </a:lnTo>
                <a:lnTo>
                  <a:pt x="2641600" y="1"/>
                </a:lnTo>
                <a:lnTo>
                  <a:pt x="11129497" y="1"/>
                </a:lnTo>
                <a:lnTo>
                  <a:pt x="10855902" y="473855"/>
                </a:lnTo>
                <a:lnTo>
                  <a:pt x="2641600" y="473855"/>
                </a:lnTo>
                <a:lnTo>
                  <a:pt x="2641600" y="473856"/>
                </a:lnTo>
                <a:lnTo>
                  <a:pt x="0" y="473856"/>
                </a:lnTo>
                <a:close/>
              </a:path>
            </a:pathLst>
          </a:custGeom>
          <a:solidFill>
            <a:srgbClr val="373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6D7E5C-C75E-D185-320F-0B04570EC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615" y="115216"/>
            <a:ext cx="893518" cy="395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5A7E7C-700D-56CB-35FC-2F2D697624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8249" y="212298"/>
            <a:ext cx="1314711" cy="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3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Branding Bottom Right Sma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699" y="673174"/>
            <a:ext cx="8952941" cy="112913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699" y="1997820"/>
            <a:ext cx="10515600" cy="42159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790A5B6-D73B-9EE1-326C-C152E6094DE2}"/>
              </a:ext>
            </a:extLst>
          </p:cNvPr>
          <p:cNvSpPr/>
          <p:nvPr userDrawn="1"/>
        </p:nvSpPr>
        <p:spPr>
          <a:xfrm>
            <a:off x="0" y="6384144"/>
            <a:ext cx="11129497" cy="473856"/>
          </a:xfrm>
          <a:custGeom>
            <a:avLst/>
            <a:gdLst>
              <a:gd name="connsiteX0" fmla="*/ 0 w 11129497"/>
              <a:gd name="connsiteY0" fmla="*/ 0 h 473856"/>
              <a:gd name="connsiteX1" fmla="*/ 2641600 w 11129497"/>
              <a:gd name="connsiteY1" fmla="*/ 0 h 473856"/>
              <a:gd name="connsiteX2" fmla="*/ 2641600 w 11129497"/>
              <a:gd name="connsiteY2" fmla="*/ 1 h 473856"/>
              <a:gd name="connsiteX3" fmla="*/ 11129497 w 11129497"/>
              <a:gd name="connsiteY3" fmla="*/ 1 h 473856"/>
              <a:gd name="connsiteX4" fmla="*/ 10855902 w 11129497"/>
              <a:gd name="connsiteY4" fmla="*/ 473855 h 473856"/>
              <a:gd name="connsiteX5" fmla="*/ 2641600 w 11129497"/>
              <a:gd name="connsiteY5" fmla="*/ 473855 h 473856"/>
              <a:gd name="connsiteX6" fmla="*/ 2641600 w 11129497"/>
              <a:gd name="connsiteY6" fmla="*/ 473856 h 473856"/>
              <a:gd name="connsiteX7" fmla="*/ 0 w 11129497"/>
              <a:gd name="connsiteY7" fmla="*/ 473856 h 47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29497" h="473856">
                <a:moveTo>
                  <a:pt x="0" y="0"/>
                </a:moveTo>
                <a:lnTo>
                  <a:pt x="2641600" y="0"/>
                </a:lnTo>
                <a:lnTo>
                  <a:pt x="2641600" y="1"/>
                </a:lnTo>
                <a:lnTo>
                  <a:pt x="11129497" y="1"/>
                </a:lnTo>
                <a:lnTo>
                  <a:pt x="10855902" y="473855"/>
                </a:lnTo>
                <a:lnTo>
                  <a:pt x="2641600" y="473855"/>
                </a:lnTo>
                <a:lnTo>
                  <a:pt x="2641600" y="473856"/>
                </a:lnTo>
                <a:lnTo>
                  <a:pt x="0" y="473856"/>
                </a:lnTo>
                <a:close/>
              </a:path>
            </a:pathLst>
          </a:custGeom>
          <a:solidFill>
            <a:srgbClr val="373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6D7E5C-C75E-D185-320F-0B04570EC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623" y="6384144"/>
            <a:ext cx="893518" cy="395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E60F5-2443-822A-4F1B-E8AF05A416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1197" y="6596445"/>
            <a:ext cx="1293907" cy="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4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Branding Bottom Left Sma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8206" y="673174"/>
            <a:ext cx="8435434" cy="112913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8249" y="1997820"/>
            <a:ext cx="9948050" cy="42159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790A5B6-D73B-9EE1-326C-C152E6094DE2}"/>
              </a:ext>
            </a:extLst>
          </p:cNvPr>
          <p:cNvSpPr/>
          <p:nvPr userDrawn="1"/>
        </p:nvSpPr>
        <p:spPr>
          <a:xfrm rot="10800000">
            <a:off x="1062503" y="6384144"/>
            <a:ext cx="11129497" cy="473856"/>
          </a:xfrm>
          <a:custGeom>
            <a:avLst/>
            <a:gdLst>
              <a:gd name="connsiteX0" fmla="*/ 0 w 11129497"/>
              <a:gd name="connsiteY0" fmla="*/ 0 h 473856"/>
              <a:gd name="connsiteX1" fmla="*/ 2641600 w 11129497"/>
              <a:gd name="connsiteY1" fmla="*/ 0 h 473856"/>
              <a:gd name="connsiteX2" fmla="*/ 2641600 w 11129497"/>
              <a:gd name="connsiteY2" fmla="*/ 1 h 473856"/>
              <a:gd name="connsiteX3" fmla="*/ 11129497 w 11129497"/>
              <a:gd name="connsiteY3" fmla="*/ 1 h 473856"/>
              <a:gd name="connsiteX4" fmla="*/ 10855902 w 11129497"/>
              <a:gd name="connsiteY4" fmla="*/ 473855 h 473856"/>
              <a:gd name="connsiteX5" fmla="*/ 2641600 w 11129497"/>
              <a:gd name="connsiteY5" fmla="*/ 473855 h 473856"/>
              <a:gd name="connsiteX6" fmla="*/ 2641600 w 11129497"/>
              <a:gd name="connsiteY6" fmla="*/ 473856 h 473856"/>
              <a:gd name="connsiteX7" fmla="*/ 0 w 11129497"/>
              <a:gd name="connsiteY7" fmla="*/ 473856 h 47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29497" h="473856">
                <a:moveTo>
                  <a:pt x="0" y="0"/>
                </a:moveTo>
                <a:lnTo>
                  <a:pt x="2641600" y="0"/>
                </a:lnTo>
                <a:lnTo>
                  <a:pt x="2641600" y="1"/>
                </a:lnTo>
                <a:lnTo>
                  <a:pt x="11129497" y="1"/>
                </a:lnTo>
                <a:lnTo>
                  <a:pt x="10855902" y="473855"/>
                </a:lnTo>
                <a:lnTo>
                  <a:pt x="2641600" y="473855"/>
                </a:lnTo>
                <a:lnTo>
                  <a:pt x="2641600" y="473856"/>
                </a:lnTo>
                <a:lnTo>
                  <a:pt x="0" y="473856"/>
                </a:lnTo>
                <a:close/>
              </a:path>
            </a:pathLst>
          </a:custGeom>
          <a:solidFill>
            <a:srgbClr val="373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6D7E5C-C75E-D185-320F-0B04570EC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615" y="6384144"/>
            <a:ext cx="893518" cy="395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5A7E7C-700D-56CB-35FC-2F2D697624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8249" y="6596444"/>
            <a:ext cx="1314711" cy="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92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Branding Bottom Right - Light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85672C36-8414-B758-44C2-8CCFB609BC8C}"/>
              </a:ext>
            </a:extLst>
          </p:cNvPr>
          <p:cNvSpPr/>
          <p:nvPr userDrawn="1"/>
        </p:nvSpPr>
        <p:spPr>
          <a:xfrm>
            <a:off x="0" y="5629276"/>
            <a:ext cx="12192000" cy="1228723"/>
          </a:xfrm>
          <a:custGeom>
            <a:avLst/>
            <a:gdLst>
              <a:gd name="connsiteX0" fmla="*/ 10111019 w 12192000"/>
              <a:gd name="connsiteY0" fmla="*/ 0 h 1228723"/>
              <a:gd name="connsiteX1" fmla="*/ 12192000 w 12192000"/>
              <a:gd name="connsiteY1" fmla="*/ 0 h 1228723"/>
              <a:gd name="connsiteX2" fmla="*/ 12192000 w 12192000"/>
              <a:gd name="connsiteY2" fmla="*/ 1228723 h 1228723"/>
              <a:gd name="connsiteX3" fmla="*/ 0 w 12192000"/>
              <a:gd name="connsiteY3" fmla="*/ 1228723 h 1228723"/>
              <a:gd name="connsiteX4" fmla="*/ 0 w 12192000"/>
              <a:gd name="connsiteY4" fmla="*/ 476556 h 1228723"/>
              <a:gd name="connsiteX5" fmla="*/ 9835864 w 12192000"/>
              <a:gd name="connsiteY5" fmla="*/ 476556 h 1228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228723">
                <a:moveTo>
                  <a:pt x="10111019" y="0"/>
                </a:moveTo>
                <a:lnTo>
                  <a:pt x="12192000" y="0"/>
                </a:lnTo>
                <a:lnTo>
                  <a:pt x="12192000" y="1228723"/>
                </a:lnTo>
                <a:lnTo>
                  <a:pt x="0" y="1228723"/>
                </a:lnTo>
                <a:lnTo>
                  <a:pt x="0" y="476556"/>
                </a:lnTo>
                <a:lnTo>
                  <a:pt x="9835864" y="4765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913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3834"/>
            <a:ext cx="10515600" cy="42159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2B8698-F5D4-3AB5-89E8-2FBD905C19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29276"/>
            <a:ext cx="12192000" cy="12287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589ED8-DBB5-A7A5-F891-9B33C6070F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34270" y="5886491"/>
            <a:ext cx="1668163" cy="739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700E05-EF0E-AF5E-2671-A8E3E92F3E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20721" y="5899743"/>
            <a:ext cx="1958210" cy="9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3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Branding Bottom Right - Dar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9D500D-47CE-34F9-D2CD-21D37E408E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29276"/>
            <a:ext cx="12192000" cy="1228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913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3834"/>
            <a:ext cx="10515600" cy="42159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A5E34F-6314-8982-5E0D-EF2BBC7394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20721" y="5899743"/>
            <a:ext cx="1958209" cy="99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5112E3-6763-F120-4B13-8EE122C73F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34270" y="5886491"/>
            <a:ext cx="1668163" cy="7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3982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3" r:id="rId3"/>
    <p:sldLayoutId id="2147483677" r:id="rId4"/>
    <p:sldLayoutId id="2147483674" r:id="rId5"/>
    <p:sldLayoutId id="2147483675" r:id="rId6"/>
    <p:sldLayoutId id="2147483676" r:id="rId7"/>
    <p:sldLayoutId id="2147483662" r:id="rId8"/>
    <p:sldLayoutId id="214748367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spc="-100" baseline="0">
          <a:solidFill>
            <a:schemeClr val="tx1"/>
          </a:solidFill>
          <a:latin typeface="Geolog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1"/>
        </a:buBlip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 panose="020B0600040502020204" pitchFamily="34" charset="0"/>
        <a:buChar char="▸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 panose="020B0600040502020204" pitchFamily="34" charset="0"/>
        <a:buChar char="▸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0553A189-9DC6-8AB9-E8AA-2996C6C5E649}"/>
              </a:ext>
            </a:extLst>
          </p:cNvPr>
          <p:cNvSpPr/>
          <p:nvPr/>
        </p:nvSpPr>
        <p:spPr>
          <a:xfrm>
            <a:off x="4110452" y="3760878"/>
            <a:ext cx="11324142" cy="4917688"/>
          </a:xfrm>
          <a:custGeom>
            <a:avLst/>
            <a:gdLst>
              <a:gd name="connsiteX0" fmla="*/ 2839383 w 11324142"/>
              <a:gd name="connsiteY0" fmla="*/ 0 h 4917688"/>
              <a:gd name="connsiteX1" fmla="*/ 11324142 w 11324142"/>
              <a:gd name="connsiteY1" fmla="*/ 0 h 4917688"/>
              <a:gd name="connsiteX2" fmla="*/ 11324142 w 11324142"/>
              <a:gd name="connsiteY2" fmla="*/ 4917688 h 4917688"/>
              <a:gd name="connsiteX3" fmla="*/ 0 w 11324142"/>
              <a:gd name="connsiteY3" fmla="*/ 4917688 h 491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4142" h="4917688">
                <a:moveTo>
                  <a:pt x="2839383" y="0"/>
                </a:moveTo>
                <a:lnTo>
                  <a:pt x="11324142" y="0"/>
                </a:lnTo>
                <a:lnTo>
                  <a:pt x="11324142" y="4917688"/>
                </a:lnTo>
                <a:lnTo>
                  <a:pt x="0" y="4917688"/>
                </a:lnTo>
                <a:close/>
              </a:path>
            </a:pathLst>
          </a:custGeom>
          <a:solidFill>
            <a:srgbClr val="373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80F83-51A3-1308-1C54-10C87CD60C1F}"/>
              </a:ext>
            </a:extLst>
          </p:cNvPr>
          <p:cNvSpPr txBox="1">
            <a:spLocks/>
          </p:cNvSpPr>
          <p:nvPr/>
        </p:nvSpPr>
        <p:spPr>
          <a:xfrm>
            <a:off x="6563532" y="4074452"/>
            <a:ext cx="5486400" cy="1657274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baseline="0">
                <a:solidFill>
                  <a:schemeClr val="bg1"/>
                </a:solidFill>
                <a:latin typeface="Geologica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Making the Audit Work for You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1418512-7BB7-D719-C510-90570E006219}"/>
              </a:ext>
            </a:extLst>
          </p:cNvPr>
          <p:cNvSpPr txBox="1">
            <a:spLocks/>
          </p:cNvSpPr>
          <p:nvPr/>
        </p:nvSpPr>
        <p:spPr>
          <a:xfrm>
            <a:off x="6170140" y="5731726"/>
            <a:ext cx="5879792" cy="86066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GC Leadership Development Conference</a:t>
            </a:r>
          </a:p>
          <a:p>
            <a:pPr algn="r"/>
            <a:r>
              <a:rPr lang="en-US" dirty="0"/>
              <a:t>Treasurers Breakout</a:t>
            </a:r>
          </a:p>
          <a:p>
            <a:pPr algn="r"/>
            <a:r>
              <a:rPr lang="en-US" dirty="0">
                <a:effectLst/>
                <a:latin typeface="Lato" panose="020F0502020204030203" pitchFamily="34" charset="77"/>
              </a:rPr>
              <a:t>March 12, 2025</a:t>
            </a:r>
          </a:p>
        </p:txBody>
      </p:sp>
    </p:spTree>
    <p:extLst>
      <p:ext uri="{BB962C8B-B14F-4D97-AF65-F5344CB8AC3E}">
        <p14:creationId xmlns:p14="http://schemas.microsoft.com/office/powerpoint/2010/main" val="3238090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85DDB-5BF9-206F-D3CF-CA7BB50CC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the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BF2DE-3ED8-3692-67CB-6BBA70AE3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Roles in the audit</a:t>
            </a:r>
          </a:p>
          <a:p>
            <a:r>
              <a:rPr lang="en-US" dirty="0"/>
              <a:t>Personnel available</a:t>
            </a:r>
          </a:p>
          <a:p>
            <a:r>
              <a:rPr lang="en-US" dirty="0"/>
              <a:t>Answering questions of the auditor</a:t>
            </a:r>
          </a:p>
          <a:p>
            <a:pPr lvl="1"/>
            <a:r>
              <a:rPr lang="en-US" dirty="0"/>
              <a:t>On-site and remote procedures</a:t>
            </a:r>
          </a:p>
          <a:p>
            <a:r>
              <a:rPr lang="en-US" dirty="0"/>
              <a:t>Exit conference</a:t>
            </a:r>
          </a:p>
          <a:p>
            <a:r>
              <a:rPr lang="en-US" dirty="0"/>
              <a:t>After the exit conference</a:t>
            </a:r>
          </a:p>
          <a:p>
            <a:endParaRPr lang="en-US" dirty="0"/>
          </a:p>
        </p:txBody>
      </p:sp>
      <p:pic>
        <p:nvPicPr>
          <p:cNvPr id="5" name="Picture 4" descr="A group of people in a meeting&#10;&#10;AI-generated content may be incorrect.">
            <a:extLst>
              <a:ext uri="{FF2B5EF4-FFF2-40B4-BE49-F238E27FC236}">
                <a16:creationId xmlns:a16="http://schemas.microsoft.com/office/drawing/2014/main" id="{D9908D1B-2117-4061-73CF-C0319C39E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955" y="3273136"/>
            <a:ext cx="5012372" cy="33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65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0DFD8-33D6-B216-7C94-F9DA04E2F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5240F-DB47-3992-4063-22EB5F788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Making sense of audit reports</a:t>
            </a:r>
          </a:p>
          <a:p>
            <a:r>
              <a:rPr lang="en-US" dirty="0"/>
              <a:t>Answering questions governance are/should be asking</a:t>
            </a:r>
          </a:p>
          <a:p>
            <a:r>
              <a:rPr lang="en-US" dirty="0"/>
              <a:t>Avoiding the same findings year after year</a:t>
            </a:r>
          </a:p>
          <a:p>
            <a:r>
              <a:rPr lang="en-US" dirty="0"/>
              <a:t>Holding staff accountable</a:t>
            </a:r>
          </a:p>
          <a:p>
            <a:r>
              <a:rPr lang="en-US" dirty="0"/>
              <a:t>Dealing with inadequate staffing</a:t>
            </a:r>
          </a:p>
          <a:p>
            <a:endParaRPr lang="en-US" dirty="0"/>
          </a:p>
        </p:txBody>
      </p:sp>
      <p:pic>
        <p:nvPicPr>
          <p:cNvPr id="5" name="Picture 4" descr="A person pointing at a pen on a paper&#10;&#10;AI-generated content may be incorrect.">
            <a:extLst>
              <a:ext uri="{FF2B5EF4-FFF2-40B4-BE49-F238E27FC236}">
                <a16:creationId xmlns:a16="http://schemas.microsoft.com/office/drawing/2014/main" id="{9803B6CB-0F52-9C82-A110-A9E06F6AD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253" y="3548976"/>
            <a:ext cx="4696692" cy="313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8603-805C-6658-3D01-26804E767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Sense of Audit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EA390-6341-48B8-3C1C-B1E373A0C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Components of the report</a:t>
            </a:r>
          </a:p>
          <a:p>
            <a:r>
              <a:rPr lang="en-US" dirty="0"/>
              <a:t>Types of opinions</a:t>
            </a:r>
          </a:p>
          <a:p>
            <a:r>
              <a:rPr lang="en-US" dirty="0"/>
              <a:t>Most frequent reasons for modified report</a:t>
            </a:r>
          </a:p>
          <a:p>
            <a:r>
              <a:rPr lang="en-US" dirty="0"/>
              <a:t>Policy Compliance Report</a:t>
            </a:r>
          </a:p>
          <a:p>
            <a:r>
              <a:rPr lang="en-US" dirty="0"/>
              <a:t>Internal Control Communications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004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45F84-D525-99CE-6534-F365694A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an Audit Report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A249F5-45E7-B0FE-B899-D19CEA76FC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54865"/>
              </p:ext>
            </p:extLst>
          </p:nvPr>
        </p:nvGraphicFramePr>
        <p:xfrm>
          <a:off x="790575" y="1997075"/>
          <a:ext cx="10515600" cy="42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2866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B5C3EB-5239-BE38-F18B-680B04FFD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5198" y="509219"/>
            <a:ext cx="7138801" cy="6229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00E6E9-7147-9A09-6CE4-5782A5F0831A}"/>
              </a:ext>
            </a:extLst>
          </p:cNvPr>
          <p:cNvSpPr txBox="1"/>
          <p:nvPr/>
        </p:nvSpPr>
        <p:spPr>
          <a:xfrm>
            <a:off x="9143999" y="6369627"/>
            <a:ext cx="2489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GCAS 2023 Annual Report</a:t>
            </a:r>
          </a:p>
        </p:txBody>
      </p:sp>
    </p:spTree>
    <p:extLst>
      <p:ext uri="{BB962C8B-B14F-4D97-AF65-F5344CB8AC3E}">
        <p14:creationId xmlns:p14="http://schemas.microsoft.com/office/powerpoint/2010/main" val="4852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091C-4F16-9A50-FEA1-9D41D5E63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Compliance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3EE11-3A70-5B9D-A7D5-93E27B49A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address Core Policies, not all working policy</a:t>
            </a:r>
          </a:p>
          <a:p>
            <a:pPr lvl="1"/>
            <a:r>
              <a:rPr lang="en-US" dirty="0"/>
              <a:t>GCWP S 90</a:t>
            </a:r>
          </a:p>
          <a:p>
            <a:r>
              <a:rPr lang="en-US" dirty="0"/>
              <a:t>Materiality in policy determines where non-compliance will be reported</a:t>
            </a:r>
          </a:p>
          <a:p>
            <a:r>
              <a:rPr lang="en-US" dirty="0"/>
              <a:t>Core policies were identified and selected by GC Executive Committee, not GCAS</a:t>
            </a:r>
          </a:p>
        </p:txBody>
      </p:sp>
    </p:spTree>
    <p:extLst>
      <p:ext uri="{BB962C8B-B14F-4D97-AF65-F5344CB8AC3E}">
        <p14:creationId xmlns:p14="http://schemas.microsoft.com/office/powerpoint/2010/main" val="3347782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A423D-DCD8-1F02-8E0E-A11460A2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Control Communications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399000-2E06-5AB6-957C-2F2F03AEC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699" y="1724892"/>
            <a:ext cx="10896216" cy="47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03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D29B2-2E5A-99E0-411A-8A48FC7E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Internal Control Deficiencies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B3DE83F-312B-84DB-9E4F-18690F7C5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54" y="2379546"/>
            <a:ext cx="11355723" cy="3127635"/>
          </a:xfrm>
        </p:spPr>
      </p:pic>
    </p:spTree>
    <p:extLst>
      <p:ext uri="{BB962C8B-B14F-4D97-AF65-F5344CB8AC3E}">
        <p14:creationId xmlns:p14="http://schemas.microsoft.com/office/powerpoint/2010/main" val="3703563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B5405-624D-5278-7720-0A45E3EDD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22C6-6FA2-6D7F-9742-946E8E316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FFE62-E604-04F5-7274-48F3D195B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Making sense of audit reports</a:t>
            </a:r>
          </a:p>
          <a:p>
            <a:r>
              <a:rPr lang="en-US" u="sng" dirty="0"/>
              <a:t>Answering questions governance are/should be asking</a:t>
            </a:r>
          </a:p>
          <a:p>
            <a:r>
              <a:rPr lang="en-US" dirty="0"/>
              <a:t>Avoiding the same findings year after year</a:t>
            </a:r>
          </a:p>
          <a:p>
            <a:r>
              <a:rPr lang="en-US" dirty="0"/>
              <a:t>Holding staff accountable</a:t>
            </a:r>
          </a:p>
          <a:p>
            <a:r>
              <a:rPr lang="en-US" dirty="0"/>
              <a:t>Dealing with inadequate staffing</a:t>
            </a:r>
          </a:p>
          <a:p>
            <a:endParaRPr lang="en-US" dirty="0"/>
          </a:p>
        </p:txBody>
      </p:sp>
      <p:pic>
        <p:nvPicPr>
          <p:cNvPr id="5" name="Picture 4" descr="A person pointing at a pen on a paper&#10;&#10;AI-generated content may be incorrect.">
            <a:extLst>
              <a:ext uri="{FF2B5EF4-FFF2-40B4-BE49-F238E27FC236}">
                <a16:creationId xmlns:a16="http://schemas.microsoft.com/office/drawing/2014/main" id="{EA1F7E88-FF11-EED3-59FB-B6748C9F4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253" y="3548976"/>
            <a:ext cx="4696692" cy="313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39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186CE-625E-E539-AF93-B999EE9E0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Answering questions governance are/should be 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FD459-C2D3-94D0-77CD-8F193C747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did we get these reports this year?</a:t>
            </a:r>
          </a:p>
          <a:p>
            <a:r>
              <a:rPr lang="en-US" dirty="0"/>
              <a:t>What about next year?</a:t>
            </a:r>
          </a:p>
          <a:p>
            <a:pPr lvl="1"/>
            <a:r>
              <a:rPr lang="en-US" dirty="0"/>
              <a:t>How can we receive a better opinion next year?</a:t>
            </a:r>
          </a:p>
          <a:p>
            <a:pPr lvl="1"/>
            <a:r>
              <a:rPr lang="en-US" dirty="0"/>
              <a:t>How can we reduce the number of policy violations next year?</a:t>
            </a:r>
          </a:p>
          <a:p>
            <a:pPr lvl="1"/>
            <a:r>
              <a:rPr lang="en-US" dirty="0"/>
              <a:t>How can we reduce the control deficiencies reported next year?</a:t>
            </a:r>
          </a:p>
        </p:txBody>
      </p:sp>
    </p:spTree>
    <p:extLst>
      <p:ext uri="{BB962C8B-B14F-4D97-AF65-F5344CB8AC3E}">
        <p14:creationId xmlns:p14="http://schemas.microsoft.com/office/powerpoint/2010/main" val="3723867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large flat white surface with mountains in the background&#10;&#10;AI-generated content may be incorrect.">
            <a:extLst>
              <a:ext uri="{FF2B5EF4-FFF2-40B4-BE49-F238E27FC236}">
                <a16:creationId xmlns:a16="http://schemas.microsoft.com/office/drawing/2014/main" id="{859B970A-9F69-F50A-65D7-AABB33723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722" y="581025"/>
            <a:ext cx="8901381" cy="6208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6514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44673-BFFB-4C13-47FA-2D8605F8D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2F4D-9BCC-B5BB-6711-5CEB6D4A6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DA73C-DC02-7CFA-A220-C5D0DF34A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Making sense of audit reports</a:t>
            </a:r>
          </a:p>
          <a:p>
            <a:r>
              <a:rPr lang="en-US" dirty="0"/>
              <a:t>Answering questions governance are/should be asking</a:t>
            </a:r>
          </a:p>
          <a:p>
            <a:r>
              <a:rPr lang="en-US" u="sng" dirty="0"/>
              <a:t>Avoiding the same findings year after year</a:t>
            </a:r>
          </a:p>
          <a:p>
            <a:r>
              <a:rPr lang="en-US" dirty="0"/>
              <a:t>Holding staff accountable</a:t>
            </a:r>
          </a:p>
          <a:p>
            <a:r>
              <a:rPr lang="en-US" dirty="0"/>
              <a:t>Dealing with inadequate staffing</a:t>
            </a:r>
          </a:p>
          <a:p>
            <a:endParaRPr lang="en-US" dirty="0"/>
          </a:p>
        </p:txBody>
      </p:sp>
      <p:pic>
        <p:nvPicPr>
          <p:cNvPr id="5" name="Picture 4" descr="A person pointing at a pen on a paper&#10;&#10;AI-generated content may be incorrect.">
            <a:extLst>
              <a:ext uri="{FF2B5EF4-FFF2-40B4-BE49-F238E27FC236}">
                <a16:creationId xmlns:a16="http://schemas.microsoft.com/office/drawing/2014/main" id="{D057D985-CFC5-B3DF-E8A7-6309C1FC0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253" y="3548976"/>
            <a:ext cx="4696692" cy="313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48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2E8F2-A577-2A97-DA82-3647C945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the same findings year after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F677B-F84E-3205-B532-A035EFFE4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Root cause analysis</a:t>
            </a:r>
          </a:p>
          <a:p>
            <a:r>
              <a:rPr lang="en-US" dirty="0"/>
              <a:t>Asking the five why questions</a:t>
            </a:r>
          </a:p>
          <a:p>
            <a:r>
              <a:rPr lang="en-US" dirty="0"/>
              <a:t>Addressing the most frequent reasons for modified report</a:t>
            </a:r>
          </a:p>
          <a:p>
            <a:r>
              <a:rPr lang="en-US" dirty="0"/>
              <a:t>Addressing the most frequent policy violations</a:t>
            </a:r>
          </a:p>
          <a:p>
            <a:r>
              <a:rPr lang="en-US" dirty="0"/>
              <a:t>Addressing the most frequent control deficiencies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96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0FBB-AB43-AD32-B63F-6F91ED670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Cause Analysis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A3749E-6FA9-2EB3-5997-6F6C14D74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084" y="1802312"/>
            <a:ext cx="5988351" cy="486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4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4C761-B1D4-0632-4E3F-55A2B05C2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81" y="0"/>
            <a:ext cx="8952941" cy="1129138"/>
          </a:xfrm>
        </p:spPr>
        <p:txBody>
          <a:bodyPr/>
          <a:lstStyle/>
          <a:p>
            <a:r>
              <a:rPr lang="en-US" dirty="0"/>
              <a:t>Condition – Cause – Root Cause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7A5CA1-DDF3-FACA-44E3-63D00FC9F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7661" y="1168473"/>
            <a:ext cx="7477839" cy="55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66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6A93-D543-B787-6979-0832FD95D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the five why questions: an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59B58-B553-71E3-BA88-856927D8B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Qualified opinion – inventory scope limitation</a:t>
            </a:r>
          </a:p>
          <a:p>
            <a:r>
              <a:rPr lang="en-US" dirty="0"/>
              <a:t>Why? – Auditors unable to verify physical inventory</a:t>
            </a:r>
          </a:p>
          <a:p>
            <a:r>
              <a:rPr lang="en-US" dirty="0"/>
              <a:t>Why? – Auditors did not perform inventory observation</a:t>
            </a:r>
          </a:p>
          <a:p>
            <a:r>
              <a:rPr lang="en-US" dirty="0"/>
              <a:t>Why? – Auditors were not aware of count dates</a:t>
            </a:r>
          </a:p>
          <a:p>
            <a:r>
              <a:rPr lang="en-US" dirty="0"/>
              <a:t>Why? – Management did not inform auditors</a:t>
            </a:r>
          </a:p>
          <a:p>
            <a:r>
              <a:rPr lang="en-US" dirty="0"/>
              <a:t>Why? – Management did not include this as a step in the year-end closing checklist</a:t>
            </a:r>
          </a:p>
          <a:p>
            <a:endParaRPr lang="en-US" dirty="0"/>
          </a:p>
          <a:p>
            <a:r>
              <a:rPr lang="en-US" dirty="0"/>
              <a:t>Remediation:  Management add closing checklist step of making arrangements for auditors to observe year-end inventory count when scheduling year-end inventory procedures</a:t>
            </a:r>
          </a:p>
        </p:txBody>
      </p:sp>
    </p:spTree>
    <p:extLst>
      <p:ext uri="{BB962C8B-B14F-4D97-AF65-F5344CB8AC3E}">
        <p14:creationId xmlns:p14="http://schemas.microsoft.com/office/powerpoint/2010/main" val="4244299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217A7-A96E-3D63-87D0-0C244C75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CB014-52C0-F1DA-B935-DD8A673A7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the same findings year after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53520-19EE-0284-EDF4-5AC31FE70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Root cause analysis</a:t>
            </a:r>
          </a:p>
          <a:p>
            <a:r>
              <a:rPr lang="en-US" dirty="0"/>
              <a:t>Asking the five why questions</a:t>
            </a:r>
          </a:p>
          <a:p>
            <a:r>
              <a:rPr lang="en-US" u="sng" dirty="0"/>
              <a:t>Addressing the most frequent reasons for modified report</a:t>
            </a:r>
          </a:p>
          <a:p>
            <a:r>
              <a:rPr lang="en-US" dirty="0"/>
              <a:t>Addressing the most frequent policy violations</a:t>
            </a:r>
          </a:p>
          <a:p>
            <a:r>
              <a:rPr lang="en-US" dirty="0"/>
              <a:t>Addressing the most frequent control deficiencies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67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D9094-6AFF-278B-DA09-8BDDAC69B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A8B3F-E3CE-A0A5-C040-A884BFF60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frequent reasons for modified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96968-792C-C22A-908B-3428396FA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u="sng" dirty="0"/>
              <a:t>Significant lack of evidence resulting in disclaimer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Misstatement of accounts receivable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Lack of evidence for property, plant and equipment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Lack of evidence for accounts receivable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Lack of evidence for inventory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24C0A-5445-50E5-8B73-9D4D007A54F8}"/>
              </a:ext>
            </a:extLst>
          </p:cNvPr>
          <p:cNvSpPr txBox="1"/>
          <p:nvPr/>
        </p:nvSpPr>
        <p:spPr>
          <a:xfrm>
            <a:off x="9119287" y="6409237"/>
            <a:ext cx="277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GCAS 2023 Annual Report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02319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E18F9-7C46-71E9-2EEF-2CC8E7EEE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Disclaimer:  What does it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2E27A-9B9A-AFCF-419F-9F29B77EC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it is</a:t>
            </a:r>
          </a:p>
          <a:p>
            <a:pPr lvl="1"/>
            <a:r>
              <a:rPr lang="en-US" dirty="0"/>
              <a:t>The auditor declines from rendering an opinion on the financial statements because the auditor is unable to obtain sufficient audit evidence and potential misstatements could be both material and pervasive. </a:t>
            </a:r>
          </a:p>
          <a:p>
            <a:r>
              <a:rPr lang="en-US" dirty="0"/>
              <a:t>What is it </a:t>
            </a:r>
            <a:r>
              <a:rPr lang="en-US" b="1" u="sng" dirty="0"/>
              <a:t>not</a:t>
            </a:r>
          </a:p>
          <a:p>
            <a:pPr lvl="1"/>
            <a:r>
              <a:rPr lang="en-US" dirty="0"/>
              <a:t>It is not an opinion on the fair presentation of the financial statements</a:t>
            </a:r>
          </a:p>
        </p:txBody>
      </p:sp>
    </p:spTree>
    <p:extLst>
      <p:ext uri="{BB962C8B-B14F-4D97-AF65-F5344CB8AC3E}">
        <p14:creationId xmlns:p14="http://schemas.microsoft.com/office/powerpoint/2010/main" val="1708121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B226-197F-983B-7392-9F664C3E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Disclaimer: 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E38F2-1400-DC28-67D6-C3C8F7110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 auditor’s responsibility is to perform sufficient work to support the opinion. </a:t>
            </a:r>
          </a:p>
          <a:p>
            <a:r>
              <a:rPr lang="en-US" dirty="0"/>
              <a:t>Once sufficient appropriate evidence is obtained to indicate a disclaimer of opinion is warranted, the auditor will not continue to perform further audit procedures.  </a:t>
            </a:r>
          </a:p>
          <a:p>
            <a:r>
              <a:rPr lang="en-US" dirty="0"/>
              <a:t>This means that the report will only include control deficiencies identified to that point in the audit.  </a:t>
            </a:r>
          </a:p>
          <a:p>
            <a:r>
              <a:rPr lang="en-US" dirty="0"/>
              <a:t>The implication for a subsequent audit is an increased probability that additional control deficiencies may be identified and reported.  </a:t>
            </a:r>
          </a:p>
        </p:txBody>
      </p:sp>
    </p:spTree>
    <p:extLst>
      <p:ext uri="{BB962C8B-B14F-4D97-AF65-F5344CB8AC3E}">
        <p14:creationId xmlns:p14="http://schemas.microsoft.com/office/powerpoint/2010/main" val="2828565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96CF8-0F7F-22E2-2D48-DC9C60EF0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6F802-722C-A59C-42C2-828B8724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the same findings year after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EC9E8-7184-980A-78FD-73ABDE5FA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Root cause analysis</a:t>
            </a:r>
          </a:p>
          <a:p>
            <a:r>
              <a:rPr lang="en-US" dirty="0"/>
              <a:t>Asking the five why questions</a:t>
            </a:r>
          </a:p>
          <a:p>
            <a:r>
              <a:rPr lang="en-US" dirty="0"/>
              <a:t>Addressing the most frequent reasons for modified report</a:t>
            </a:r>
          </a:p>
          <a:p>
            <a:r>
              <a:rPr lang="en-US" u="sng" dirty="0"/>
              <a:t>Addressing the most frequent policy violations</a:t>
            </a:r>
          </a:p>
          <a:p>
            <a:r>
              <a:rPr lang="en-US" dirty="0"/>
              <a:t>Addressing the most frequent control deficiencies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99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02B1D0-951B-C987-2F44-5C88360B3D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6830392"/>
              </p:ext>
            </p:extLst>
          </p:nvPr>
        </p:nvGraphicFramePr>
        <p:xfrm>
          <a:off x="753754" y="2074020"/>
          <a:ext cx="10515600" cy="3239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3889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E2D0B-826E-2CD1-6362-9903E3C4A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66527-A8DF-EB2F-30DF-CEA998114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8" y="72737"/>
            <a:ext cx="8952941" cy="1129138"/>
          </a:xfrm>
        </p:spPr>
        <p:txBody>
          <a:bodyPr/>
          <a:lstStyle/>
          <a:p>
            <a:r>
              <a:rPr lang="en-US" dirty="0"/>
              <a:t>Most Common Core Policy Violations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355BE2-28C1-FB78-85E7-46B59826A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4273" y="1229553"/>
            <a:ext cx="7450280" cy="554841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8EF1C9-A2C5-D074-76A2-5C1B62B055B1}"/>
              </a:ext>
            </a:extLst>
          </p:cNvPr>
          <p:cNvSpPr txBox="1"/>
          <p:nvPr/>
        </p:nvSpPr>
        <p:spPr>
          <a:xfrm>
            <a:off x="9415278" y="6376535"/>
            <a:ext cx="277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GCAS 2023 Annual Report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44505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6E381-EE17-A090-14FD-DFEB5A022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700883"/>
            <a:ext cx="8952941" cy="1129138"/>
          </a:xfrm>
        </p:spPr>
        <p:txBody>
          <a:bodyPr/>
          <a:lstStyle/>
          <a:p>
            <a:r>
              <a:rPr lang="en-US" dirty="0"/>
              <a:t>Addressing Frequent Core Policy Violations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DBEE006-3E19-49E7-E553-C574BBF48B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866756"/>
              </p:ext>
            </p:extLst>
          </p:nvPr>
        </p:nvGraphicFramePr>
        <p:xfrm>
          <a:off x="790575" y="1997075"/>
          <a:ext cx="10515600" cy="2763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62524518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878340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506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Monthly financial statements not prepared and/or presented/inadequate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290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Audit committee missing or improperly constituted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292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Conflict of interest statements missing/incomplete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003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Insurance coverage not in harmony with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081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Remuneration and/or benefits not in harmony with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996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570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0B695-65C8-A846-384B-26D3E56F5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C5240-2FBF-01AF-A9D3-1B4D7B1C9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Frequent Internal Control Deficiencies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8F48E2-744C-72A7-676B-F19960472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102" y="2327564"/>
            <a:ext cx="11825795" cy="33354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FFC0C3-A1B3-EEFE-A744-3BED1ED07C44}"/>
              </a:ext>
            </a:extLst>
          </p:cNvPr>
          <p:cNvSpPr txBox="1"/>
          <p:nvPr/>
        </p:nvSpPr>
        <p:spPr>
          <a:xfrm>
            <a:off x="9349853" y="6352778"/>
            <a:ext cx="277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GCAS 2023 Annual Report</a:t>
            </a:r>
          </a:p>
        </p:txBody>
      </p:sp>
    </p:spTree>
    <p:extLst>
      <p:ext uri="{BB962C8B-B14F-4D97-AF65-F5344CB8AC3E}">
        <p14:creationId xmlns:p14="http://schemas.microsoft.com/office/powerpoint/2010/main" val="2003679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6E52D-31F5-AEBA-28FA-912511B4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Frequent Control Deficiencies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CA2191-CBDB-BA13-5AC7-74C2368E14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5278660"/>
              </p:ext>
            </p:extLst>
          </p:nvPr>
        </p:nvGraphicFramePr>
        <p:xfrm>
          <a:off x="790575" y="1997075"/>
          <a:ext cx="10515600" cy="4119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40189">
                  <a:extLst>
                    <a:ext uri="{9D8B030D-6E8A-4147-A177-3AD203B41FA5}">
                      <a16:colId xmlns:a16="http://schemas.microsoft.com/office/drawing/2014/main" val="2619543811"/>
                    </a:ext>
                  </a:extLst>
                </a:gridCol>
                <a:gridCol w="3851563">
                  <a:extLst>
                    <a:ext uri="{9D8B030D-6E8A-4147-A177-3AD203B41FA5}">
                      <a16:colId xmlns:a16="http://schemas.microsoft.com/office/drawing/2014/main" val="2110761097"/>
                    </a:ext>
                  </a:extLst>
                </a:gridCol>
                <a:gridCol w="4923848">
                  <a:extLst>
                    <a:ext uri="{9D8B030D-6E8A-4147-A177-3AD203B41FA5}">
                      <a16:colId xmlns:a16="http://schemas.microsoft.com/office/drawing/2014/main" val="829984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Deficiency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Deficiency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 Plan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0019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Operational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Inadequate review/approval of journal vouchers and/or financial statements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577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Inadequate monitoring of operating effectiveness of controls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182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fraud risk assessment performed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442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Uncollectible accounts receivable/evaluation of allowance not 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381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Operational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Reconciliation of accounts not consistently performed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570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4796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66C97-F001-AA0C-6AAD-2A27824D9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8957D-F16B-72F4-953D-EFB49E99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D4A2F-96E1-1D1F-68FC-E4501D80A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Making sense of audit reports</a:t>
            </a:r>
          </a:p>
          <a:p>
            <a:r>
              <a:rPr lang="en-US" dirty="0"/>
              <a:t>Answering questions governance are/should be asking</a:t>
            </a:r>
          </a:p>
          <a:p>
            <a:r>
              <a:rPr lang="en-US" dirty="0"/>
              <a:t>Avoiding the same findings year after year</a:t>
            </a:r>
          </a:p>
          <a:p>
            <a:r>
              <a:rPr lang="en-US" u="sng" dirty="0"/>
              <a:t>Holding staff accountable</a:t>
            </a:r>
          </a:p>
          <a:p>
            <a:r>
              <a:rPr lang="en-US" dirty="0"/>
              <a:t>Dealing with inadequate staffing</a:t>
            </a:r>
          </a:p>
          <a:p>
            <a:endParaRPr lang="en-US" dirty="0"/>
          </a:p>
        </p:txBody>
      </p:sp>
      <p:pic>
        <p:nvPicPr>
          <p:cNvPr id="5" name="Picture 4" descr="A person pointing at a pen on a paper&#10;&#10;AI-generated content may be incorrect.">
            <a:extLst>
              <a:ext uri="{FF2B5EF4-FFF2-40B4-BE49-F238E27FC236}">
                <a16:creationId xmlns:a16="http://schemas.microsoft.com/office/drawing/2014/main" id="{0501AD5F-1A82-BDCD-F82E-7838D94F3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253" y="3548976"/>
            <a:ext cx="4696692" cy="313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34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5CD6-7D34-A012-3FF3-AD61D0684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Holding staff accountable: five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E3CA0-1B5F-8965-42FC-40301C867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Build a culture of accountability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Enable achievement</a:t>
            </a:r>
          </a:p>
          <a:p>
            <a:pPr lvl="1"/>
            <a:r>
              <a:rPr lang="en-US" dirty="0"/>
              <a:t>Tools, training and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Expect an effective action plan</a:t>
            </a:r>
          </a:p>
          <a:p>
            <a:pPr lvl="1"/>
            <a:r>
              <a:rPr lang="en-US" dirty="0"/>
              <a:t>SMARTR; who will do what by when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Follow up on the action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Lead by example</a:t>
            </a:r>
          </a:p>
        </p:txBody>
      </p:sp>
    </p:spTree>
    <p:extLst>
      <p:ext uri="{BB962C8B-B14F-4D97-AF65-F5344CB8AC3E}">
        <p14:creationId xmlns:p14="http://schemas.microsoft.com/office/powerpoint/2010/main" val="267286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162D92-2D31-8FA1-E64B-8DA024FFB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9307" y="716974"/>
            <a:ext cx="5000293" cy="6009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F79880-31FA-0CAA-380D-0CFCCEAD294E}"/>
              </a:ext>
            </a:extLst>
          </p:cNvPr>
          <p:cNvSpPr txBox="1"/>
          <p:nvPr/>
        </p:nvSpPr>
        <p:spPr>
          <a:xfrm>
            <a:off x="8513057" y="6550223"/>
            <a:ext cx="3588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Transparency &amp; Accountability document</a:t>
            </a:r>
          </a:p>
        </p:txBody>
      </p:sp>
    </p:spTree>
    <p:extLst>
      <p:ext uri="{BB962C8B-B14F-4D97-AF65-F5344CB8AC3E}">
        <p14:creationId xmlns:p14="http://schemas.microsoft.com/office/powerpoint/2010/main" val="425290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0054A-C03F-7DBC-A839-06483709C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3C62-8146-80A1-35BF-B9CC36506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E1153-DA7F-D8AD-0A6A-35D22FBFF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Making sense of audit reports</a:t>
            </a:r>
          </a:p>
          <a:p>
            <a:r>
              <a:rPr lang="en-US" dirty="0"/>
              <a:t>Answering questions governance are/should be asking</a:t>
            </a:r>
          </a:p>
          <a:p>
            <a:r>
              <a:rPr lang="en-US" dirty="0"/>
              <a:t>Avoiding the same findings year after year</a:t>
            </a:r>
          </a:p>
          <a:p>
            <a:r>
              <a:rPr lang="en-US" dirty="0"/>
              <a:t>Holding staff accountable</a:t>
            </a:r>
          </a:p>
          <a:p>
            <a:r>
              <a:rPr lang="en-US" u="sng" dirty="0"/>
              <a:t>Dealing with inadequate staffing</a:t>
            </a:r>
          </a:p>
          <a:p>
            <a:endParaRPr lang="en-US" dirty="0"/>
          </a:p>
        </p:txBody>
      </p:sp>
      <p:pic>
        <p:nvPicPr>
          <p:cNvPr id="5" name="Picture 4" descr="A person pointing at a pen on a paper&#10;&#10;AI-generated content may be incorrect.">
            <a:extLst>
              <a:ext uri="{FF2B5EF4-FFF2-40B4-BE49-F238E27FC236}">
                <a16:creationId xmlns:a16="http://schemas.microsoft.com/office/drawing/2014/main" id="{D7036E77-0EA0-EE1A-536D-62FC027FF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253" y="3548976"/>
            <a:ext cx="4696692" cy="313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9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2687-978F-A6B5-E605-ECBA34F9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the Small Organization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CB6556-894E-8B1B-5BE8-9311CDE007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1945544"/>
              </p:ext>
            </p:extLst>
          </p:nvPr>
        </p:nvGraphicFramePr>
        <p:xfrm>
          <a:off x="790575" y="1997075"/>
          <a:ext cx="10515600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84526521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093613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Challenges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Solutions to Consider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647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Inadequate segregation of duties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Split jobs; change workflow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723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Lack of independent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 retirees or committee members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205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financial or audit expertise on Audit 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 lay members or non-board members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692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Delayed accounting and reporting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Automate; simplify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003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Challenge in paying for audit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Dialogue with higher organization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108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1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FCCDD17-6209-AF2A-81CF-C5852B282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01" y="673174"/>
            <a:ext cx="8749939" cy="112913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7" name="Content Placeholder 6" descr="A group of people walking on a floor&#10;&#10;AI-generated content may be incorrect.">
            <a:extLst>
              <a:ext uri="{FF2B5EF4-FFF2-40B4-BE49-F238E27FC236}">
                <a16:creationId xmlns:a16="http://schemas.microsoft.com/office/drawing/2014/main" id="{0ABA2D98-F24A-21B1-C0DE-3C673F0E4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921" b="23974"/>
          <a:stretch/>
        </p:blipFill>
        <p:spPr>
          <a:xfrm>
            <a:off x="1029133" y="1997820"/>
            <a:ext cx="10277166" cy="4215909"/>
          </a:xfrm>
          <a:noFill/>
        </p:spPr>
      </p:pic>
    </p:spTree>
    <p:extLst>
      <p:ext uri="{BB962C8B-B14F-4D97-AF65-F5344CB8AC3E}">
        <p14:creationId xmlns:p14="http://schemas.microsoft.com/office/powerpoint/2010/main" val="4865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1F02-C8A8-B647-2495-F9C4B2E5A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the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DB279-7C10-7223-D7BA-9A89BDE28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Accounting Calendar</a:t>
            </a:r>
          </a:p>
          <a:p>
            <a:r>
              <a:rPr lang="en-US" dirty="0"/>
              <a:t>Interim Reporting schedule</a:t>
            </a:r>
          </a:p>
          <a:p>
            <a:r>
              <a:rPr lang="en-US" dirty="0"/>
              <a:t>Are we ready for audit</a:t>
            </a:r>
          </a:p>
        </p:txBody>
      </p:sp>
      <p:pic>
        <p:nvPicPr>
          <p:cNvPr id="5" name="Picture 4" descr="A pair of hands using a calculator and laptops&#10;&#10;AI-generated content may be incorrect.">
            <a:extLst>
              <a:ext uri="{FF2B5EF4-FFF2-40B4-BE49-F238E27FC236}">
                <a16:creationId xmlns:a16="http://schemas.microsoft.com/office/drawing/2014/main" id="{C3153B16-2F78-0897-D8B9-D34905967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499" y="2725112"/>
            <a:ext cx="5869460" cy="388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8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7A994-3026-3F57-25DF-80D11B002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Accounting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4BB59-0A7B-B117-1EC0-08347E692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Monthly, quarterly and year-end accounting calendar</a:t>
            </a:r>
          </a:p>
          <a:p>
            <a:r>
              <a:rPr lang="en-US" dirty="0"/>
              <a:t>Who does what by when</a:t>
            </a:r>
          </a:p>
          <a:p>
            <a:r>
              <a:rPr lang="en-US" dirty="0"/>
              <a:t>Interim reporting schedule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8F215-E8BD-E06A-C0B9-4FE35CA76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in an accounting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9ECDB-7BBA-6DB8-3A49-0C1EB36F1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Daily and weekly processes </a:t>
            </a:r>
          </a:p>
          <a:p>
            <a:pPr lvl="1"/>
            <a:r>
              <a:rPr lang="en-US" dirty="0"/>
              <a:t>Cash receipts and deposits</a:t>
            </a:r>
          </a:p>
          <a:p>
            <a:pPr lvl="1"/>
            <a:r>
              <a:rPr lang="en-US" dirty="0"/>
              <a:t>Petty cash count and replenishment</a:t>
            </a:r>
          </a:p>
          <a:p>
            <a:pPr lvl="1"/>
            <a:r>
              <a:rPr lang="en-US" dirty="0"/>
              <a:t>Accounts payable</a:t>
            </a:r>
          </a:p>
          <a:p>
            <a:pPr lvl="1"/>
            <a:r>
              <a:rPr lang="en-US" dirty="0"/>
              <a:t>Journal voucher preparation, review and posting</a:t>
            </a:r>
          </a:p>
          <a:p>
            <a:r>
              <a:rPr lang="en-US" dirty="0"/>
              <a:t>Monthly processes</a:t>
            </a:r>
          </a:p>
          <a:p>
            <a:pPr lvl="1"/>
            <a:r>
              <a:rPr lang="en-US" dirty="0"/>
              <a:t>Accounts receivable billing</a:t>
            </a:r>
          </a:p>
          <a:p>
            <a:pPr lvl="1"/>
            <a:r>
              <a:rPr lang="en-US" dirty="0"/>
              <a:t>Payroll</a:t>
            </a:r>
          </a:p>
          <a:p>
            <a:pPr lvl="1"/>
            <a:r>
              <a:rPr lang="en-US" dirty="0"/>
              <a:t>Bank reconciliations and review</a:t>
            </a:r>
          </a:p>
          <a:p>
            <a:pPr lvl="1"/>
            <a:r>
              <a:rPr lang="en-US" dirty="0"/>
              <a:t>A/R reconciliations and review </a:t>
            </a:r>
          </a:p>
          <a:p>
            <a:pPr lvl="1"/>
            <a:r>
              <a:rPr lang="en-US" dirty="0"/>
              <a:t>Review and document clearing/suspense account balances</a:t>
            </a:r>
          </a:p>
          <a:p>
            <a:pPr lvl="1"/>
            <a:r>
              <a:rPr lang="en-US" dirty="0"/>
              <a:t>Month-end close</a:t>
            </a:r>
          </a:p>
          <a:p>
            <a:pPr lvl="1"/>
            <a:r>
              <a:rPr lang="en-US" dirty="0"/>
              <a:t>Financial statement preparation including </a:t>
            </a:r>
          </a:p>
          <a:p>
            <a:pPr lvl="2"/>
            <a:r>
              <a:rPr lang="en-US" dirty="0"/>
              <a:t>comparison to prior year actual and current year budget</a:t>
            </a:r>
          </a:p>
          <a:p>
            <a:pPr lvl="2"/>
            <a:r>
              <a:rPr lang="en-US" dirty="0"/>
              <a:t>Identification and explanation of variances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598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A5D3-5C5A-7A23-424F-46FC9E3CF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69E7-CCCF-653E-57EB-744568749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Quarterly Process</a:t>
            </a:r>
          </a:p>
          <a:p>
            <a:pPr lvl="1"/>
            <a:r>
              <a:rPr lang="en-US" dirty="0"/>
              <a:t>Payroll Taxes</a:t>
            </a:r>
          </a:p>
          <a:p>
            <a:pPr lvl="1"/>
            <a:r>
              <a:rPr lang="en-US" dirty="0"/>
              <a:t>Quarterly filings</a:t>
            </a:r>
          </a:p>
          <a:p>
            <a:r>
              <a:rPr lang="en-US" dirty="0"/>
              <a:t>Year-end close</a:t>
            </a:r>
          </a:p>
          <a:p>
            <a:pPr lvl="1"/>
            <a:r>
              <a:rPr lang="en-US" dirty="0"/>
              <a:t>Year-end close checklist, including accruals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02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CBBB5-D242-F6DD-D3D1-8C7FCAB01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Interim Reporting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F5ABE-9AC5-B7C7-5067-D25E94192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Draft, review and distribute interim monthly financial statements to management and governance including</a:t>
            </a:r>
          </a:p>
          <a:p>
            <a:pPr lvl="1"/>
            <a:r>
              <a:rPr lang="en-US" dirty="0"/>
              <a:t>Comparison to prior year actual</a:t>
            </a:r>
          </a:p>
          <a:p>
            <a:pPr lvl="1"/>
            <a:r>
              <a:rPr lang="en-US" dirty="0"/>
              <a:t>Comparison to annual and year-to-date budget</a:t>
            </a:r>
          </a:p>
          <a:p>
            <a:pPr lvl="1"/>
            <a:r>
              <a:rPr lang="en-US" dirty="0"/>
              <a:t>Identification and explanation of variances</a:t>
            </a:r>
          </a:p>
        </p:txBody>
      </p:sp>
    </p:spTree>
    <p:extLst>
      <p:ext uri="{BB962C8B-B14F-4D97-AF65-F5344CB8AC3E}">
        <p14:creationId xmlns:p14="http://schemas.microsoft.com/office/powerpoint/2010/main" val="4204690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353C-0AE3-2596-2D00-CB36A933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ready for audit?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47692-E6E1-7393-46F0-16EFE276A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Audit Preparation Checklist provided by the auditor</a:t>
            </a:r>
          </a:p>
          <a:p>
            <a:pPr lvl="1"/>
            <a:r>
              <a:rPr lang="en-US" dirty="0"/>
              <a:t>Are we able to complete and prepare all requested items by the due date (typically one month prior to auditor arriving on site)?</a:t>
            </a:r>
          </a:p>
          <a:p>
            <a:pPr lvl="1"/>
            <a:r>
              <a:rPr lang="en-US" dirty="0"/>
              <a:t>If not, do we need to reschedule?</a:t>
            </a:r>
          </a:p>
          <a:p>
            <a:r>
              <a:rPr lang="en-US" dirty="0"/>
              <a:t>Are all accounting/treasury personnel available and on site during proposed audit dates?</a:t>
            </a:r>
          </a:p>
          <a:p>
            <a:pPr lvl="1"/>
            <a:r>
              <a:rPr lang="en-US" dirty="0"/>
              <a:t>If not, do we need to reschedule?</a:t>
            </a:r>
          </a:p>
          <a:p>
            <a:r>
              <a:rPr lang="en-US" dirty="0"/>
              <a:t>Consider who is included in preparing for the audit</a:t>
            </a:r>
          </a:p>
          <a:p>
            <a:pPr lvl="1"/>
            <a:r>
              <a:rPr lang="en-US" dirty="0"/>
              <a:t>Secretariat team (conflict of interest statements, service records, etc)</a:t>
            </a:r>
          </a:p>
        </p:txBody>
      </p:sp>
    </p:spTree>
    <p:extLst>
      <p:ext uri="{BB962C8B-B14F-4D97-AF65-F5344CB8AC3E}">
        <p14:creationId xmlns:p14="http://schemas.microsoft.com/office/powerpoint/2010/main" val="3509568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1242</Words>
  <Application>Microsoft Office PowerPoint</Application>
  <PresentationFormat>Widescreen</PresentationFormat>
  <Paragraphs>223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Aptos</vt:lpstr>
      <vt:lpstr>Arial</vt:lpstr>
      <vt:lpstr>Geologica</vt:lpstr>
      <vt:lpstr>Lato</vt:lpstr>
      <vt:lpstr>Lucida Grande</vt:lpstr>
      <vt:lpstr>Office Theme</vt:lpstr>
      <vt:lpstr>PowerPoint Presentation</vt:lpstr>
      <vt:lpstr>PowerPoint Presentation</vt:lpstr>
      <vt:lpstr>PowerPoint Presentation</vt:lpstr>
      <vt:lpstr>Before the Audit</vt:lpstr>
      <vt:lpstr>Accounting Calendar</vt:lpstr>
      <vt:lpstr>Elements in an accounting calendar</vt:lpstr>
      <vt:lpstr>PowerPoint Presentation</vt:lpstr>
      <vt:lpstr>Interim Reporting Schedule</vt:lpstr>
      <vt:lpstr>Are we ready for audit?</vt:lpstr>
      <vt:lpstr>During the Audit</vt:lpstr>
      <vt:lpstr>After the Audit</vt:lpstr>
      <vt:lpstr>Making Sense of Audit Reports</vt:lpstr>
      <vt:lpstr>Components of an Audit Report</vt:lpstr>
      <vt:lpstr>PowerPoint Presentation</vt:lpstr>
      <vt:lpstr>Policy Compliance Reports</vt:lpstr>
      <vt:lpstr>Internal Control Communications</vt:lpstr>
      <vt:lpstr>Types of Internal Control Deficiencies</vt:lpstr>
      <vt:lpstr>After the Audit</vt:lpstr>
      <vt:lpstr>Answering questions governance are/should be asking</vt:lpstr>
      <vt:lpstr>After the Audit</vt:lpstr>
      <vt:lpstr>Avoiding the same findings year after year</vt:lpstr>
      <vt:lpstr>Root Cause Analysis</vt:lpstr>
      <vt:lpstr>Condition – Cause – Root Cause</vt:lpstr>
      <vt:lpstr>Asking the five why questions: an example</vt:lpstr>
      <vt:lpstr>Avoiding the same findings year after year</vt:lpstr>
      <vt:lpstr>Most frequent reasons for modified report</vt:lpstr>
      <vt:lpstr>Disclaimer:  What does it mean?</vt:lpstr>
      <vt:lpstr>Disclaimer:  Implications</vt:lpstr>
      <vt:lpstr>Avoiding the same findings year after year</vt:lpstr>
      <vt:lpstr>Most Common Core Policy Violations</vt:lpstr>
      <vt:lpstr>Addressing Frequent Core Policy Violations</vt:lpstr>
      <vt:lpstr>Most Frequent Internal Control Deficiencies</vt:lpstr>
      <vt:lpstr>Addressing Frequent Control Deficiencies</vt:lpstr>
      <vt:lpstr>After the Audit</vt:lpstr>
      <vt:lpstr>Holding staff accountable: five steps</vt:lpstr>
      <vt:lpstr>PowerPoint Presentation</vt:lpstr>
      <vt:lpstr>After the Audit</vt:lpstr>
      <vt:lpstr>Challenges for the Small Organization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Clayton Kinney</dc:creator>
  <cp:lastModifiedBy>Missah, Ellen S.</cp:lastModifiedBy>
  <cp:revision>64</cp:revision>
  <dcterms:created xsi:type="dcterms:W3CDTF">2024-03-07T22:05:13Z</dcterms:created>
  <dcterms:modified xsi:type="dcterms:W3CDTF">2025-03-11T14:20:01Z</dcterms:modified>
</cp:coreProperties>
</file>